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475" r:id="rId5"/>
    <p:sldMasterId id="2147484495" r:id="rId6"/>
    <p:sldMasterId id="2147484520" r:id="rId7"/>
  </p:sldMasterIdLst>
  <p:notesMasterIdLst>
    <p:notesMasterId r:id="rId63"/>
  </p:notesMasterIdLst>
  <p:handoutMasterIdLst>
    <p:handoutMasterId r:id="rId64"/>
  </p:handoutMasterIdLst>
  <p:sldIdLst>
    <p:sldId id="2632" r:id="rId8"/>
    <p:sldId id="259" r:id="rId9"/>
    <p:sldId id="260" r:id="rId10"/>
    <p:sldId id="261" r:id="rId11"/>
    <p:sldId id="319" r:id="rId12"/>
    <p:sldId id="263" r:id="rId13"/>
    <p:sldId id="270" r:id="rId14"/>
    <p:sldId id="269" r:id="rId15"/>
    <p:sldId id="271" r:id="rId16"/>
    <p:sldId id="272" r:id="rId17"/>
    <p:sldId id="273" r:id="rId18"/>
    <p:sldId id="274" r:id="rId19"/>
    <p:sldId id="277" r:id="rId20"/>
    <p:sldId id="278" r:id="rId21"/>
    <p:sldId id="279" r:id="rId22"/>
    <p:sldId id="280" r:id="rId23"/>
    <p:sldId id="281" r:id="rId24"/>
    <p:sldId id="282" r:id="rId25"/>
    <p:sldId id="283" r:id="rId26"/>
    <p:sldId id="264" r:id="rId27"/>
    <p:sldId id="284" r:id="rId28"/>
    <p:sldId id="286" r:id="rId29"/>
    <p:sldId id="287" r:id="rId30"/>
    <p:sldId id="289" r:id="rId31"/>
    <p:sldId id="290" r:id="rId32"/>
    <p:sldId id="265" r:id="rId33"/>
    <p:sldId id="291" r:id="rId34"/>
    <p:sldId id="292" r:id="rId35"/>
    <p:sldId id="293" r:id="rId36"/>
    <p:sldId id="294" r:id="rId37"/>
    <p:sldId id="295" r:id="rId38"/>
    <p:sldId id="296" r:id="rId39"/>
    <p:sldId id="297" r:id="rId40"/>
    <p:sldId id="298" r:id="rId41"/>
    <p:sldId id="299" r:id="rId42"/>
    <p:sldId id="300" r:id="rId43"/>
    <p:sldId id="301" r:id="rId44"/>
    <p:sldId id="266" r:id="rId45"/>
    <p:sldId id="302" r:id="rId46"/>
    <p:sldId id="303" r:id="rId47"/>
    <p:sldId id="304" r:id="rId48"/>
    <p:sldId id="305" r:id="rId49"/>
    <p:sldId id="308" r:id="rId50"/>
    <p:sldId id="309" r:id="rId51"/>
    <p:sldId id="267" r:id="rId52"/>
    <p:sldId id="310" r:id="rId53"/>
    <p:sldId id="311" r:id="rId54"/>
    <p:sldId id="312" r:id="rId55"/>
    <p:sldId id="313" r:id="rId56"/>
    <p:sldId id="314" r:id="rId57"/>
    <p:sldId id="315" r:id="rId58"/>
    <p:sldId id="316" r:id="rId59"/>
    <p:sldId id="268" r:id="rId60"/>
    <p:sldId id="262" r:id="rId61"/>
    <p:sldId id="257" r:id="rId62"/>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CFF3A4F-7B4B-4C6B-B06B-959FB6F33BC2}">
          <p14:sldIdLst>
            <p14:sldId id="2632"/>
            <p14:sldId id="259"/>
            <p14:sldId id="260"/>
          </p14:sldIdLst>
        </p14:section>
        <p14:section name="Benefits" id="{9070170E-7AD4-49EA-A1FE-8323BC65BE36}">
          <p14:sldIdLst>
            <p14:sldId id="261"/>
          </p14:sldIdLst>
        </p14:section>
        <p14:section name="Demo" id="{CA636E95-1B14-476C-8C2C-8E1E019B2C1A}">
          <p14:sldIdLst>
            <p14:sldId id="319"/>
          </p14:sldIdLst>
        </p14:section>
        <p14:section name="Vision" id="{98F5BCCE-8E17-4021-9C82-B485EBA07A7F}">
          <p14:sldIdLst>
            <p14:sldId id="263"/>
            <p14:sldId id="270"/>
            <p14:sldId id="269"/>
            <p14:sldId id="271"/>
            <p14:sldId id="272"/>
            <p14:sldId id="273"/>
            <p14:sldId id="274"/>
            <p14:sldId id="277"/>
            <p14:sldId id="278"/>
            <p14:sldId id="279"/>
            <p14:sldId id="280"/>
            <p14:sldId id="281"/>
            <p14:sldId id="282"/>
            <p14:sldId id="283"/>
          </p14:sldIdLst>
        </p14:section>
        <p14:section name="Speech" id="{D9DB19A0-D880-4FCC-A7A2-278A0A199813}">
          <p14:sldIdLst>
            <p14:sldId id="264"/>
            <p14:sldId id="284"/>
            <p14:sldId id="286"/>
            <p14:sldId id="287"/>
            <p14:sldId id="289"/>
            <p14:sldId id="290"/>
          </p14:sldIdLst>
        </p14:section>
        <p14:section name="Language" id="{573C7F85-F202-4155-8184-0CAECAED76BB}">
          <p14:sldIdLst>
            <p14:sldId id="265"/>
            <p14:sldId id="291"/>
            <p14:sldId id="292"/>
            <p14:sldId id="293"/>
            <p14:sldId id="294"/>
            <p14:sldId id="295"/>
            <p14:sldId id="296"/>
            <p14:sldId id="297"/>
            <p14:sldId id="298"/>
            <p14:sldId id="299"/>
            <p14:sldId id="300"/>
            <p14:sldId id="301"/>
          </p14:sldIdLst>
        </p14:section>
        <p14:section name="Knowledge" id="{664A2609-6ACC-4D51-87CD-FEA3AECA3C93}">
          <p14:sldIdLst>
            <p14:sldId id="266"/>
            <p14:sldId id="302"/>
            <p14:sldId id="303"/>
            <p14:sldId id="304"/>
            <p14:sldId id="305"/>
            <p14:sldId id="308"/>
            <p14:sldId id="309"/>
          </p14:sldIdLst>
        </p14:section>
        <p14:section name="Search" id="{C3443DD3-4A2E-4221-84AC-9722DF5FFE39}">
          <p14:sldIdLst>
            <p14:sldId id="267"/>
            <p14:sldId id="310"/>
            <p14:sldId id="311"/>
            <p14:sldId id="312"/>
            <p14:sldId id="313"/>
            <p14:sldId id="314"/>
            <p14:sldId id="315"/>
            <p14:sldId id="316"/>
          </p14:sldIdLst>
        </p14:section>
        <p14:section name="Labs" id="{7BBA9EDB-69B1-433D-B5A3-6AB787028C8A}">
          <p14:sldIdLst>
            <p14:sldId id="268"/>
          </p14:sldIdLst>
        </p14:section>
        <p14:section name="Pricing" id="{FAC99CA4-996E-47EA-8624-CEE3610C3115}">
          <p14:sldIdLst>
            <p14:sldId id="262"/>
          </p14:sldIdLst>
        </p14:section>
        <p14:section name="Close" id="{7E287178-8231-4E2D-9562-C9C8026F79CD}">
          <p14:sldIdLst>
            <p14:sldId id="25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737373"/>
    <a:srgbClr val="FFFFFF"/>
    <a:srgbClr val="000000"/>
    <a:srgbClr val="D83B01"/>
    <a:srgbClr val="0078D7"/>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18E9C8-FB67-4F36-889D-E237D5BB5DD6}" v="20" dt="2018-11-14T14:18:25.8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7661" autoAdjust="0"/>
  </p:normalViewPr>
  <p:slideViewPr>
    <p:cSldViewPr snapToGrid="0">
      <p:cViewPr varScale="1">
        <p:scale>
          <a:sx n="37" d="100"/>
          <a:sy n="37" d="100"/>
        </p:scale>
        <p:origin x="1092" y="54"/>
      </p:cViewPr>
      <p:guideLst/>
    </p:cSldViewPr>
  </p:slideViewPr>
  <p:notesTextViewPr>
    <p:cViewPr>
      <p:scale>
        <a:sx n="3" d="2"/>
        <a:sy n="3" d="2"/>
      </p:scale>
      <p:origin x="0" y="0"/>
    </p:cViewPr>
  </p:notesTextViewPr>
  <p:sorterViewPr>
    <p:cViewPr>
      <p:scale>
        <a:sx n="100" d="100"/>
        <a:sy n="100" d="100"/>
      </p:scale>
      <p:origin x="0" y="-22656"/>
    </p:cViewPr>
  </p:sorter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Master" Target="slideMasters/slideMaster4.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Miller" userId="5aa1645eb4bfe755" providerId="LiveId" clId="{BA6B7C28-6B24-4883-8BE9-BB900846AA9C}"/>
    <pc:docChg chg="modSld modNotesMaster modHandout">
      <pc:chgData name="Ryan Miller" userId="5aa1645eb4bfe755" providerId="LiveId" clId="{BA6B7C28-6B24-4883-8BE9-BB900846AA9C}" dt="2018-10-11T20:16:37.598" v="14"/>
      <pc:docMkLst>
        <pc:docMk/>
      </pc:docMkLst>
      <pc:sldChg chg="modNotesTx">
        <pc:chgData name="Ryan Miller" userId="5aa1645eb4bfe755" providerId="LiveId" clId="{BA6B7C28-6B24-4883-8BE9-BB900846AA9C}" dt="2018-10-11T20:10:43.739" v="3" actId="255"/>
        <pc:sldMkLst>
          <pc:docMk/>
          <pc:sldMk cId="3934477733" sldId="260"/>
        </pc:sldMkLst>
      </pc:sldChg>
      <pc:sldChg chg="modNotesTx">
        <pc:chgData name="Ryan Miller" userId="5aa1645eb4bfe755" providerId="LiveId" clId="{BA6B7C28-6B24-4883-8BE9-BB900846AA9C}" dt="2018-10-11T20:11:02.090" v="6" actId="255"/>
        <pc:sldMkLst>
          <pc:docMk/>
          <pc:sldMk cId="409748746" sldId="263"/>
        </pc:sldMkLst>
      </pc:sldChg>
      <pc:sldChg chg="modNotesTx">
        <pc:chgData name="Ryan Miller" userId="5aa1645eb4bfe755" providerId="LiveId" clId="{BA6B7C28-6B24-4883-8BE9-BB900846AA9C}" dt="2018-10-11T20:11:41.994" v="7" actId="255"/>
        <pc:sldMkLst>
          <pc:docMk/>
          <pc:sldMk cId="2550963449" sldId="264"/>
        </pc:sldMkLst>
      </pc:sldChg>
      <pc:sldChg chg="modNotesTx">
        <pc:chgData name="Ryan Miller" userId="5aa1645eb4bfe755" providerId="LiveId" clId="{BA6B7C28-6B24-4883-8BE9-BB900846AA9C}" dt="2018-10-11T20:14:52.312" v="10" actId="255"/>
        <pc:sldMkLst>
          <pc:docMk/>
          <pc:sldMk cId="753754586" sldId="265"/>
        </pc:sldMkLst>
      </pc:sldChg>
      <pc:sldChg chg="modNotesTx">
        <pc:chgData name="Ryan Miller" userId="5aa1645eb4bfe755" providerId="LiveId" clId="{BA6B7C28-6B24-4883-8BE9-BB900846AA9C}" dt="2018-10-11T20:15:48.444" v="13" actId="255"/>
        <pc:sldMkLst>
          <pc:docMk/>
          <pc:sldMk cId="2160996508" sldId="266"/>
        </pc:sldMkLst>
      </pc:sldChg>
      <pc:sldChg chg="modNotes">
        <pc:chgData name="Ryan Miller" userId="5aa1645eb4bfe755" providerId="LiveId" clId="{BA6B7C28-6B24-4883-8BE9-BB900846AA9C}" dt="2018-10-11T20:16:37.598" v="14"/>
        <pc:sldMkLst>
          <pc:docMk/>
          <pc:sldMk cId="4005208871" sldId="269"/>
        </pc:sldMkLst>
      </pc:sldChg>
      <pc:sldChg chg="modNotes">
        <pc:chgData name="Ryan Miller" userId="5aa1645eb4bfe755" providerId="LiveId" clId="{BA6B7C28-6B24-4883-8BE9-BB900846AA9C}" dt="2018-10-11T20:16:37.598" v="14"/>
        <pc:sldMkLst>
          <pc:docMk/>
          <pc:sldMk cId="413543317" sldId="270"/>
        </pc:sldMkLst>
      </pc:sldChg>
      <pc:sldChg chg="modNotes">
        <pc:chgData name="Ryan Miller" userId="5aa1645eb4bfe755" providerId="LiveId" clId="{BA6B7C28-6B24-4883-8BE9-BB900846AA9C}" dt="2018-10-11T20:16:37.598" v="14"/>
        <pc:sldMkLst>
          <pc:docMk/>
          <pc:sldMk cId="49621726" sldId="271"/>
        </pc:sldMkLst>
      </pc:sldChg>
      <pc:sldChg chg="modNotes">
        <pc:chgData name="Ryan Miller" userId="5aa1645eb4bfe755" providerId="LiveId" clId="{BA6B7C28-6B24-4883-8BE9-BB900846AA9C}" dt="2018-10-11T20:16:37.598" v="14"/>
        <pc:sldMkLst>
          <pc:docMk/>
          <pc:sldMk cId="432374294" sldId="272"/>
        </pc:sldMkLst>
      </pc:sldChg>
      <pc:sldChg chg="modNotes">
        <pc:chgData name="Ryan Miller" userId="5aa1645eb4bfe755" providerId="LiveId" clId="{BA6B7C28-6B24-4883-8BE9-BB900846AA9C}" dt="2018-10-11T20:16:37.598" v="14"/>
        <pc:sldMkLst>
          <pc:docMk/>
          <pc:sldMk cId="2716572011" sldId="273"/>
        </pc:sldMkLst>
      </pc:sldChg>
      <pc:sldChg chg="modNotes">
        <pc:chgData name="Ryan Miller" userId="5aa1645eb4bfe755" providerId="LiveId" clId="{BA6B7C28-6B24-4883-8BE9-BB900846AA9C}" dt="2018-10-11T20:16:37.598" v="14"/>
        <pc:sldMkLst>
          <pc:docMk/>
          <pc:sldMk cId="1347542704" sldId="274"/>
        </pc:sldMkLst>
      </pc:sldChg>
      <pc:sldChg chg="modNotes">
        <pc:chgData name="Ryan Miller" userId="5aa1645eb4bfe755" providerId="LiveId" clId="{BA6B7C28-6B24-4883-8BE9-BB900846AA9C}" dt="2018-10-11T20:16:37.598" v="14"/>
        <pc:sldMkLst>
          <pc:docMk/>
          <pc:sldMk cId="3478177556" sldId="277"/>
        </pc:sldMkLst>
      </pc:sldChg>
      <pc:sldChg chg="modNotes">
        <pc:chgData name="Ryan Miller" userId="5aa1645eb4bfe755" providerId="LiveId" clId="{BA6B7C28-6B24-4883-8BE9-BB900846AA9C}" dt="2018-10-11T20:16:37.598" v="14"/>
        <pc:sldMkLst>
          <pc:docMk/>
          <pc:sldMk cId="734397705" sldId="278"/>
        </pc:sldMkLst>
      </pc:sldChg>
      <pc:sldChg chg="modNotes">
        <pc:chgData name="Ryan Miller" userId="5aa1645eb4bfe755" providerId="LiveId" clId="{BA6B7C28-6B24-4883-8BE9-BB900846AA9C}" dt="2018-10-11T20:16:37.598" v="14"/>
        <pc:sldMkLst>
          <pc:docMk/>
          <pc:sldMk cId="3148303062" sldId="279"/>
        </pc:sldMkLst>
      </pc:sldChg>
      <pc:sldChg chg="modNotes">
        <pc:chgData name="Ryan Miller" userId="5aa1645eb4bfe755" providerId="LiveId" clId="{BA6B7C28-6B24-4883-8BE9-BB900846AA9C}" dt="2018-10-11T20:16:37.598" v="14"/>
        <pc:sldMkLst>
          <pc:docMk/>
          <pc:sldMk cId="2652857930" sldId="280"/>
        </pc:sldMkLst>
      </pc:sldChg>
      <pc:sldChg chg="modNotes">
        <pc:chgData name="Ryan Miller" userId="5aa1645eb4bfe755" providerId="LiveId" clId="{BA6B7C28-6B24-4883-8BE9-BB900846AA9C}" dt="2018-10-11T20:16:37.598" v="14"/>
        <pc:sldMkLst>
          <pc:docMk/>
          <pc:sldMk cId="2130160692" sldId="281"/>
        </pc:sldMkLst>
      </pc:sldChg>
      <pc:sldChg chg="modNotes">
        <pc:chgData name="Ryan Miller" userId="5aa1645eb4bfe755" providerId="LiveId" clId="{BA6B7C28-6B24-4883-8BE9-BB900846AA9C}" dt="2018-10-11T20:16:37.598" v="14"/>
        <pc:sldMkLst>
          <pc:docMk/>
          <pc:sldMk cId="412249220" sldId="282"/>
        </pc:sldMkLst>
      </pc:sldChg>
      <pc:sldChg chg="modNotes">
        <pc:chgData name="Ryan Miller" userId="5aa1645eb4bfe755" providerId="LiveId" clId="{BA6B7C28-6B24-4883-8BE9-BB900846AA9C}" dt="2018-10-11T20:16:37.598" v="14"/>
        <pc:sldMkLst>
          <pc:docMk/>
          <pc:sldMk cId="3848535832" sldId="283"/>
        </pc:sldMkLst>
      </pc:sldChg>
      <pc:sldChg chg="modNotes">
        <pc:chgData name="Ryan Miller" userId="5aa1645eb4bfe755" providerId="LiveId" clId="{BA6B7C28-6B24-4883-8BE9-BB900846AA9C}" dt="2018-10-11T20:16:37.598" v="14"/>
        <pc:sldMkLst>
          <pc:docMk/>
          <pc:sldMk cId="3418549784" sldId="284"/>
        </pc:sldMkLst>
      </pc:sldChg>
      <pc:sldChg chg="modNotes">
        <pc:chgData name="Ryan Miller" userId="5aa1645eb4bfe755" providerId="LiveId" clId="{BA6B7C28-6B24-4883-8BE9-BB900846AA9C}" dt="2018-10-11T20:16:37.598" v="14"/>
        <pc:sldMkLst>
          <pc:docMk/>
          <pc:sldMk cId="3554031807" sldId="286"/>
        </pc:sldMkLst>
      </pc:sldChg>
      <pc:sldChg chg="modNotes">
        <pc:chgData name="Ryan Miller" userId="5aa1645eb4bfe755" providerId="LiveId" clId="{BA6B7C28-6B24-4883-8BE9-BB900846AA9C}" dt="2018-10-11T20:16:37.598" v="14"/>
        <pc:sldMkLst>
          <pc:docMk/>
          <pc:sldMk cId="3563301038" sldId="287"/>
        </pc:sldMkLst>
      </pc:sldChg>
      <pc:sldChg chg="modNotes">
        <pc:chgData name="Ryan Miller" userId="5aa1645eb4bfe755" providerId="LiveId" clId="{BA6B7C28-6B24-4883-8BE9-BB900846AA9C}" dt="2018-10-11T20:16:37.598" v="14"/>
        <pc:sldMkLst>
          <pc:docMk/>
          <pc:sldMk cId="2908621381" sldId="289"/>
        </pc:sldMkLst>
      </pc:sldChg>
      <pc:sldChg chg="modNotes">
        <pc:chgData name="Ryan Miller" userId="5aa1645eb4bfe755" providerId="LiveId" clId="{BA6B7C28-6B24-4883-8BE9-BB900846AA9C}" dt="2018-10-11T20:16:37.598" v="14"/>
        <pc:sldMkLst>
          <pc:docMk/>
          <pc:sldMk cId="826762820" sldId="290"/>
        </pc:sldMkLst>
      </pc:sldChg>
      <pc:sldChg chg="modNotes">
        <pc:chgData name="Ryan Miller" userId="5aa1645eb4bfe755" providerId="LiveId" clId="{BA6B7C28-6B24-4883-8BE9-BB900846AA9C}" dt="2018-10-11T20:16:37.598" v="14"/>
        <pc:sldMkLst>
          <pc:docMk/>
          <pc:sldMk cId="3741335598" sldId="291"/>
        </pc:sldMkLst>
      </pc:sldChg>
      <pc:sldChg chg="modNotes">
        <pc:chgData name="Ryan Miller" userId="5aa1645eb4bfe755" providerId="LiveId" clId="{BA6B7C28-6B24-4883-8BE9-BB900846AA9C}" dt="2018-10-11T20:16:37.598" v="14"/>
        <pc:sldMkLst>
          <pc:docMk/>
          <pc:sldMk cId="2122612629" sldId="292"/>
        </pc:sldMkLst>
      </pc:sldChg>
      <pc:sldChg chg="modNotes modNotesTx">
        <pc:chgData name="Ryan Miller" userId="5aa1645eb4bfe755" providerId="LiveId" clId="{BA6B7C28-6B24-4883-8BE9-BB900846AA9C}" dt="2018-10-11T20:16:37.598" v="14"/>
        <pc:sldMkLst>
          <pc:docMk/>
          <pc:sldMk cId="4060095500" sldId="293"/>
        </pc:sldMkLst>
      </pc:sldChg>
      <pc:sldChg chg="modNotes">
        <pc:chgData name="Ryan Miller" userId="5aa1645eb4bfe755" providerId="LiveId" clId="{BA6B7C28-6B24-4883-8BE9-BB900846AA9C}" dt="2018-10-11T20:16:37.598" v="14"/>
        <pc:sldMkLst>
          <pc:docMk/>
          <pc:sldMk cId="1048319097" sldId="294"/>
        </pc:sldMkLst>
      </pc:sldChg>
      <pc:sldChg chg="modNotes">
        <pc:chgData name="Ryan Miller" userId="5aa1645eb4bfe755" providerId="LiveId" clId="{BA6B7C28-6B24-4883-8BE9-BB900846AA9C}" dt="2018-10-11T20:16:37.598" v="14"/>
        <pc:sldMkLst>
          <pc:docMk/>
          <pc:sldMk cId="1696889069" sldId="295"/>
        </pc:sldMkLst>
      </pc:sldChg>
      <pc:sldChg chg="modNotes">
        <pc:chgData name="Ryan Miller" userId="5aa1645eb4bfe755" providerId="LiveId" clId="{BA6B7C28-6B24-4883-8BE9-BB900846AA9C}" dt="2018-10-11T20:16:37.598" v="14"/>
        <pc:sldMkLst>
          <pc:docMk/>
          <pc:sldMk cId="1573838113" sldId="297"/>
        </pc:sldMkLst>
      </pc:sldChg>
      <pc:sldChg chg="modNotes">
        <pc:chgData name="Ryan Miller" userId="5aa1645eb4bfe755" providerId="LiveId" clId="{BA6B7C28-6B24-4883-8BE9-BB900846AA9C}" dt="2018-10-11T20:16:37.598" v="14"/>
        <pc:sldMkLst>
          <pc:docMk/>
          <pc:sldMk cId="583353428" sldId="298"/>
        </pc:sldMkLst>
      </pc:sldChg>
      <pc:sldChg chg="modNotes">
        <pc:chgData name="Ryan Miller" userId="5aa1645eb4bfe755" providerId="LiveId" clId="{BA6B7C28-6B24-4883-8BE9-BB900846AA9C}" dt="2018-10-11T20:16:37.598" v="14"/>
        <pc:sldMkLst>
          <pc:docMk/>
          <pc:sldMk cId="3352156647" sldId="299"/>
        </pc:sldMkLst>
      </pc:sldChg>
      <pc:sldChg chg="modNotes">
        <pc:chgData name="Ryan Miller" userId="5aa1645eb4bfe755" providerId="LiveId" clId="{BA6B7C28-6B24-4883-8BE9-BB900846AA9C}" dt="2018-10-11T20:16:37.598" v="14"/>
        <pc:sldMkLst>
          <pc:docMk/>
          <pc:sldMk cId="2396625343" sldId="300"/>
        </pc:sldMkLst>
      </pc:sldChg>
      <pc:sldChg chg="modNotes modNotesTx">
        <pc:chgData name="Ryan Miller" userId="5aa1645eb4bfe755" providerId="LiveId" clId="{BA6B7C28-6B24-4883-8BE9-BB900846AA9C}" dt="2018-10-11T20:16:37.598" v="14"/>
        <pc:sldMkLst>
          <pc:docMk/>
          <pc:sldMk cId="86649216" sldId="301"/>
        </pc:sldMkLst>
      </pc:sldChg>
      <pc:sldChg chg="modNotes">
        <pc:chgData name="Ryan Miller" userId="5aa1645eb4bfe755" providerId="LiveId" clId="{BA6B7C28-6B24-4883-8BE9-BB900846AA9C}" dt="2018-10-11T20:16:37.598" v="14"/>
        <pc:sldMkLst>
          <pc:docMk/>
          <pc:sldMk cId="1001214063" sldId="302"/>
        </pc:sldMkLst>
      </pc:sldChg>
      <pc:sldChg chg="modNotes">
        <pc:chgData name="Ryan Miller" userId="5aa1645eb4bfe755" providerId="LiveId" clId="{BA6B7C28-6B24-4883-8BE9-BB900846AA9C}" dt="2018-10-11T20:16:37.598" v="14"/>
        <pc:sldMkLst>
          <pc:docMk/>
          <pc:sldMk cId="17014051" sldId="303"/>
        </pc:sldMkLst>
      </pc:sldChg>
      <pc:sldChg chg="modNotes">
        <pc:chgData name="Ryan Miller" userId="5aa1645eb4bfe755" providerId="LiveId" clId="{BA6B7C28-6B24-4883-8BE9-BB900846AA9C}" dt="2018-10-11T20:16:37.598" v="14"/>
        <pc:sldMkLst>
          <pc:docMk/>
          <pc:sldMk cId="2077891399" sldId="304"/>
        </pc:sldMkLst>
      </pc:sldChg>
      <pc:sldChg chg="modNotes">
        <pc:chgData name="Ryan Miller" userId="5aa1645eb4bfe755" providerId="LiveId" clId="{BA6B7C28-6B24-4883-8BE9-BB900846AA9C}" dt="2018-10-11T20:16:37.598" v="14"/>
        <pc:sldMkLst>
          <pc:docMk/>
          <pc:sldMk cId="2812518240" sldId="305"/>
        </pc:sldMkLst>
      </pc:sldChg>
      <pc:sldChg chg="modNotes">
        <pc:chgData name="Ryan Miller" userId="5aa1645eb4bfe755" providerId="LiveId" clId="{BA6B7C28-6B24-4883-8BE9-BB900846AA9C}" dt="2018-10-11T20:16:37.598" v="14"/>
        <pc:sldMkLst>
          <pc:docMk/>
          <pc:sldMk cId="3858690371" sldId="308"/>
        </pc:sldMkLst>
      </pc:sldChg>
      <pc:sldChg chg="modNotes">
        <pc:chgData name="Ryan Miller" userId="5aa1645eb4bfe755" providerId="LiveId" clId="{BA6B7C28-6B24-4883-8BE9-BB900846AA9C}" dt="2018-10-11T20:16:37.598" v="14"/>
        <pc:sldMkLst>
          <pc:docMk/>
          <pc:sldMk cId="4229913600" sldId="309"/>
        </pc:sldMkLst>
      </pc:sldChg>
      <pc:sldChg chg="modNotes">
        <pc:chgData name="Ryan Miller" userId="5aa1645eb4bfe755" providerId="LiveId" clId="{BA6B7C28-6B24-4883-8BE9-BB900846AA9C}" dt="2018-10-11T20:16:37.598" v="14"/>
        <pc:sldMkLst>
          <pc:docMk/>
          <pc:sldMk cId="604962163" sldId="310"/>
        </pc:sldMkLst>
      </pc:sldChg>
      <pc:sldChg chg="modNotes">
        <pc:chgData name="Ryan Miller" userId="5aa1645eb4bfe755" providerId="LiveId" clId="{BA6B7C28-6B24-4883-8BE9-BB900846AA9C}" dt="2018-10-11T20:16:37.598" v="14"/>
        <pc:sldMkLst>
          <pc:docMk/>
          <pc:sldMk cId="3159528917" sldId="311"/>
        </pc:sldMkLst>
      </pc:sldChg>
      <pc:sldChg chg="modNotes">
        <pc:chgData name="Ryan Miller" userId="5aa1645eb4bfe755" providerId="LiveId" clId="{BA6B7C28-6B24-4883-8BE9-BB900846AA9C}" dt="2018-10-11T20:16:37.598" v="14"/>
        <pc:sldMkLst>
          <pc:docMk/>
          <pc:sldMk cId="2805511833" sldId="312"/>
        </pc:sldMkLst>
      </pc:sldChg>
      <pc:sldChg chg="modNotes">
        <pc:chgData name="Ryan Miller" userId="5aa1645eb4bfe755" providerId="LiveId" clId="{BA6B7C28-6B24-4883-8BE9-BB900846AA9C}" dt="2018-10-11T20:16:37.598" v="14"/>
        <pc:sldMkLst>
          <pc:docMk/>
          <pc:sldMk cId="1198477773" sldId="313"/>
        </pc:sldMkLst>
      </pc:sldChg>
      <pc:sldChg chg="modNotes">
        <pc:chgData name="Ryan Miller" userId="5aa1645eb4bfe755" providerId="LiveId" clId="{BA6B7C28-6B24-4883-8BE9-BB900846AA9C}" dt="2018-10-11T20:16:37.598" v="14"/>
        <pc:sldMkLst>
          <pc:docMk/>
          <pc:sldMk cId="3921838384" sldId="314"/>
        </pc:sldMkLst>
      </pc:sldChg>
      <pc:sldChg chg="modNotes">
        <pc:chgData name="Ryan Miller" userId="5aa1645eb4bfe755" providerId="LiveId" clId="{BA6B7C28-6B24-4883-8BE9-BB900846AA9C}" dt="2018-10-11T20:16:37.598" v="14"/>
        <pc:sldMkLst>
          <pc:docMk/>
          <pc:sldMk cId="1551332337" sldId="315"/>
        </pc:sldMkLst>
      </pc:sldChg>
      <pc:sldChg chg="modNotes">
        <pc:chgData name="Ryan Miller" userId="5aa1645eb4bfe755" providerId="LiveId" clId="{BA6B7C28-6B24-4883-8BE9-BB900846AA9C}" dt="2018-10-11T20:16:37.598" v="14"/>
        <pc:sldMkLst>
          <pc:docMk/>
          <pc:sldMk cId="1458685869" sldId="316"/>
        </pc:sldMkLst>
      </pc:sldChg>
      <pc:sldChg chg="modNotes">
        <pc:chgData name="Ryan Miller" userId="5aa1645eb4bfe755" providerId="LiveId" clId="{BA6B7C28-6B24-4883-8BE9-BB900846AA9C}" dt="2018-10-11T20:16:37.598" v="14"/>
        <pc:sldMkLst>
          <pc:docMk/>
          <pc:sldMk cId="1683078164" sldId="318"/>
        </pc:sldMkLst>
      </pc:sldChg>
    </pc:docChg>
  </pc:docChgLst>
  <pc:docChgLst>
    <pc:chgData name="Ryan Miller" userId="5aa1645eb4bfe755" providerId="LiveId" clId="{2518E9C8-FB67-4F36-889D-E237D5BB5DD6}"/>
    <pc:docChg chg="addSld modSld">
      <pc:chgData name="Ryan Miller" userId="5aa1645eb4bfe755" providerId="LiveId" clId="{2518E9C8-FB67-4F36-889D-E237D5BB5DD6}" dt="2018-11-14T14:18:25.844" v="17"/>
      <pc:docMkLst>
        <pc:docMk/>
      </pc:docMkLst>
      <pc:sldChg chg="modTransition">
        <pc:chgData name="Ryan Miller" userId="5aa1645eb4bfe755" providerId="LiveId" clId="{2518E9C8-FB67-4F36-889D-E237D5BB5DD6}" dt="2018-11-14T14:18:25.844" v="17"/>
        <pc:sldMkLst>
          <pc:docMk/>
          <pc:sldMk cId="413543317" sldId="270"/>
        </pc:sldMkLst>
      </pc:sldChg>
      <pc:sldChg chg="modSp">
        <pc:chgData name="Ryan Miller" userId="5aa1645eb4bfe755" providerId="LiveId" clId="{2518E9C8-FB67-4F36-889D-E237D5BB5DD6}" dt="2018-11-12T12:55:03.545" v="10" actId="20577"/>
        <pc:sldMkLst>
          <pc:docMk/>
          <pc:sldMk cId="1683078164" sldId="318"/>
        </pc:sldMkLst>
        <pc:spChg chg="mod">
          <ac:chgData name="Ryan Miller" userId="5aa1645eb4bfe755" providerId="LiveId" clId="{2518E9C8-FB67-4F36-889D-E237D5BB5DD6}" dt="2018-11-12T12:55:03.545" v="10" actId="20577"/>
          <ac:spMkLst>
            <pc:docMk/>
            <pc:sldMk cId="1683078164" sldId="318"/>
            <ac:spMk id="7" creationId="{9431D7B4-3062-40DB-B70D-A119D2DE58B9}"/>
          </ac:spMkLst>
        </pc:spChg>
      </pc:sldChg>
      <pc:sldChg chg="modSp add">
        <pc:chgData name="Ryan Miller" userId="5aa1645eb4bfe755" providerId="LiveId" clId="{2518E9C8-FB67-4F36-889D-E237D5BB5DD6}" dt="2018-11-12T21:37:44.988" v="16" actId="20577"/>
        <pc:sldMkLst>
          <pc:docMk/>
          <pc:sldMk cId="1793309766" sldId="319"/>
        </pc:sldMkLst>
        <pc:spChg chg="mod">
          <ac:chgData name="Ryan Miller" userId="5aa1645eb4bfe755" providerId="LiveId" clId="{2518E9C8-FB67-4F36-889D-E237D5BB5DD6}" dt="2018-11-12T21:37:44.988" v="16" actId="20577"/>
          <ac:spMkLst>
            <pc:docMk/>
            <pc:sldMk cId="1793309766" sldId="319"/>
            <ac:spMk id="2" creationId="{6289C777-2C36-4675-80CB-9F9E3056B2DF}"/>
          </ac:spMkLst>
        </pc:spChg>
        <pc:spChg chg="mod">
          <ac:chgData name="Ryan Miller" userId="5aa1645eb4bfe755" providerId="LiveId" clId="{2518E9C8-FB67-4F36-889D-E237D5BB5DD6}" dt="2018-11-12T21:37:41.116" v="12"/>
          <ac:spMkLst>
            <pc:docMk/>
            <pc:sldMk cId="1793309766" sldId="319"/>
            <ac:spMk id="3" creationId="{2A26CEC0-27B6-41D9-BAB6-4B2D0BAA2152}"/>
          </ac:spMkLst>
        </pc:spChg>
      </pc:sldChg>
    </pc:docChg>
  </pc:docChgLst>
  <pc:docChgLst>
    <pc:chgData name="Dragos Catalin Apostu (RINF)" userId="d03254d4-2b88-431f-b5cd-f9a0df75d43a" providerId="ADAL" clId="{906F9019-A92D-48BC-A7BF-04CA1194FFC9}"/>
  </pc:docChgLst>
  <pc:docChgLst>
    <pc:chgData name="Craig Riter" userId="c6c9260c-be9f-4f23-b6f4-c208bef0c97a" providerId="ADAL" clId="{41F4DD4B-40FF-44A4-AB3E-C2E272148D10}"/>
  </pc:docChgLst>
  <pc:docChgLst>
    <pc:chgData name="Dragos Catalin Apostu (RINF)" userId="10037FFEA6CBE858@LIVE.COM" providerId="AD" clId="Web-{030EF29F-42CD-45A7-9D70-8F8E05C07D68}"/>
  </pc:docChgLst>
  <pc:docChgLst>
    <pc:chgData name="Ralf von Broembsen" userId="33f38af9-bd94-49e3-8a4c-0c429c155e54" providerId="ADAL" clId="{2937351E-2699-4C48-9610-599C6EE11A26}"/>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21D0CB2F-F0BF-435A-A27A-2EC15087F634}" type="datetime8">
              <a:rPr lang="en-US" smtClean="0">
                <a:latin typeface="Segoe UI" pitchFamily="34" charset="0"/>
              </a:rPr>
              <a:t>3/20/2019 3:38 PM</a:t>
            </a:fld>
            <a:endParaRPr lang="en-US">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18B56EA-E28F-4F92-9F16-7A6F2501B303}" type="datetime8">
              <a:rPr lang="en-US" smtClean="0"/>
              <a:t>3/20/2019 3:38 PM</a:t>
            </a:fld>
            <a:endParaRPr 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40EAEFF-5455-4297-8E3C-83C8546902B3}"/>
              </a:ext>
            </a:extLst>
          </p:cNvPr>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endParaRPr lang="en-US" sz="1200">
              <a:latin typeface="+mn-lt"/>
            </a:endParaRPr>
          </a:p>
        </p:txBody>
      </p:sp>
    </p:spTree>
    <p:extLst>
      <p:ext uri="{BB962C8B-B14F-4D97-AF65-F5344CB8AC3E}">
        <p14:creationId xmlns:p14="http://schemas.microsoft.com/office/powerpoint/2010/main" val="3220373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endParaRPr lang="en-US" sz="1200">
              <a:latin typeface="+mn-lt"/>
            </a:endParaRPr>
          </a:p>
        </p:txBody>
      </p:sp>
    </p:spTree>
    <p:extLst>
      <p:ext uri="{BB962C8B-B14F-4D97-AF65-F5344CB8AC3E}">
        <p14:creationId xmlns:p14="http://schemas.microsoft.com/office/powerpoint/2010/main" val="3371487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endParaRPr lang="en-US" sz="1200">
              <a:latin typeface="+mn-lt"/>
            </a:endParaRPr>
          </a:p>
        </p:txBody>
      </p:sp>
    </p:spTree>
    <p:extLst>
      <p:ext uri="{BB962C8B-B14F-4D97-AF65-F5344CB8AC3E}">
        <p14:creationId xmlns:p14="http://schemas.microsoft.com/office/powerpoint/2010/main" val="491127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r>
              <a:rPr lang="en-US" sz="1200" dirty="0">
                <a:latin typeface="+mn-lt"/>
              </a:rPr>
              <a:t>How are you feeling? Can your app tell? With the Emotion API, you can build an app that recognizes emotions according to facial expressions—giving you the capability to provide an amazing, personalized experience. </a:t>
            </a:r>
          </a:p>
          <a:p>
            <a:r>
              <a:rPr lang="en-US" sz="1200" dirty="0">
                <a:latin typeface="+mn-lt"/>
              </a:rPr>
              <a:t>Using facial expressions, this cloud-based API can detect happiness, neutrality, sadness, contempt, anger, disgust, fear, and surprise. The AI understands these emotions based on universal facial expressions, and it functions cross-culturally, so your app will work around the world.  </a:t>
            </a:r>
          </a:p>
        </p:txBody>
      </p:sp>
    </p:spTree>
    <p:extLst>
      <p:ext uri="{BB962C8B-B14F-4D97-AF65-F5344CB8AC3E}">
        <p14:creationId xmlns:p14="http://schemas.microsoft.com/office/powerpoint/2010/main" val="2319736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endParaRPr lang="en-US" sz="1200">
              <a:latin typeface="+mn-lt"/>
            </a:endParaRPr>
          </a:p>
        </p:txBody>
      </p:sp>
    </p:spTree>
    <p:extLst>
      <p:ext uri="{BB962C8B-B14F-4D97-AF65-F5344CB8AC3E}">
        <p14:creationId xmlns:p14="http://schemas.microsoft.com/office/powerpoint/2010/main" val="3644790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r>
              <a:rPr lang="en-US" dirty="0">
                <a:effectLst/>
              </a:rPr>
              <a:t>Detect human faces and compare similar ones, organize people into groups according to visual similarity, and identify previously tagged people in images. </a:t>
            </a:r>
            <a:endParaRPr lang="zh-CN" altLang="en-US" dirty="0"/>
          </a:p>
        </p:txBody>
      </p:sp>
    </p:spTree>
    <p:extLst>
      <p:ext uri="{BB962C8B-B14F-4D97-AF65-F5344CB8AC3E}">
        <p14:creationId xmlns:p14="http://schemas.microsoft.com/office/powerpoint/2010/main" val="2964859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endParaRPr lang="en-US" sz="1200">
              <a:latin typeface="+mn-lt"/>
            </a:endParaRPr>
          </a:p>
        </p:txBody>
      </p:sp>
    </p:spTree>
    <p:extLst>
      <p:ext uri="{BB962C8B-B14F-4D97-AF65-F5344CB8AC3E}">
        <p14:creationId xmlns:p14="http://schemas.microsoft.com/office/powerpoint/2010/main" val="3968290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r>
              <a:rPr lang="en-US" b="1" dirty="0"/>
              <a:t>Image moderation</a:t>
            </a:r>
          </a:p>
          <a:p>
            <a:r>
              <a:rPr lang="en-US" dirty="0"/>
              <a:t>Enhance your ability to detect potentially offensive or unwanted images through machine-learning based classifiers, custom blacklists, and optical character recognition (OCR).</a:t>
            </a:r>
          </a:p>
          <a:p>
            <a:r>
              <a:rPr lang="en-US" b="1" dirty="0"/>
              <a:t>Text moderation</a:t>
            </a:r>
          </a:p>
          <a:p>
            <a:r>
              <a:rPr lang="en-US" dirty="0"/>
              <a:t>Helps you detect potential profanity in more than 100 languages and match text against your custom lists automatically. Content Moderator also checks for possible personally identifiable information (PII).</a:t>
            </a:r>
          </a:p>
          <a:p>
            <a:r>
              <a:rPr lang="en-US" b="1" dirty="0"/>
              <a:t>Video moderation</a:t>
            </a:r>
          </a:p>
          <a:p>
            <a:r>
              <a:rPr lang="en-US" dirty="0"/>
              <a:t>Enable the scoring of possible adult content in videos. Video moderation is currently deployed in preview on Azure Media Services.</a:t>
            </a:r>
          </a:p>
          <a:p>
            <a:r>
              <a:rPr lang="en-US" b="1" dirty="0"/>
              <a:t>Human review tool</a:t>
            </a:r>
          </a:p>
          <a:p>
            <a:r>
              <a:rPr lang="en-US" dirty="0"/>
              <a:t>Humans can effectively augment machine learning models in situations where the prediction confidence warrants assistance or when decisions must be tempered with a real world context. Enjoy visibility, flexibility and control with a human review tool that supervises the results of your algorithms.</a:t>
            </a:r>
          </a:p>
        </p:txBody>
      </p:sp>
    </p:spTree>
    <p:extLst>
      <p:ext uri="{BB962C8B-B14F-4D97-AF65-F5344CB8AC3E}">
        <p14:creationId xmlns:p14="http://schemas.microsoft.com/office/powerpoint/2010/main" val="1591376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pPr defTabSz="931774">
              <a:lnSpc>
                <a:spcPct val="100000"/>
              </a:lnSpc>
              <a:spcAft>
                <a:spcPts val="0"/>
              </a:spcAft>
              <a:defRPr/>
            </a:pPr>
            <a:r>
              <a:rPr lang="en-US" dirty="0"/>
              <a:t>An easy-to-use, customizable web service that learns to recognize specific content in imagery, powered by state-of-the-art machine learning neural networks that become smarter with training. You can train it to recognize whatever you choose, whether that be animals, objects, or abstract symbols. This technology could easily apply to retail environments for machine-assisted product identification, or in digital space to automatically help sorting categories of pictures.</a:t>
            </a:r>
            <a:endParaRPr lang="en-US" b="1" baseline="0" dirty="0"/>
          </a:p>
          <a:p>
            <a:endParaRPr lang="en-US" sz="1200" dirty="0">
              <a:latin typeface="+mn-lt"/>
            </a:endParaRPr>
          </a:p>
        </p:txBody>
      </p:sp>
    </p:spTree>
    <p:extLst>
      <p:ext uri="{BB962C8B-B14F-4D97-AF65-F5344CB8AC3E}">
        <p14:creationId xmlns:p14="http://schemas.microsoft.com/office/powerpoint/2010/main" val="3852118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pPr defTabSz="931774">
              <a:lnSpc>
                <a:spcPct val="100000"/>
              </a:lnSpc>
              <a:spcAft>
                <a:spcPts val="0"/>
              </a:spcAft>
              <a:defRPr/>
            </a:pPr>
            <a:r>
              <a:rPr lang="en-US" dirty="0"/>
              <a:t>It helps you unlock insights from any video by indexing and enabling you to search spoken audio that is transcribed and translated, sentiment, faces that appeared and objects. With these insights, you can improve discoverability of videos in your applications or increase user engagement by embedding this capability in sites. All of these capabilities are available through a simple set of APIs, ready to use widgets and a management portal.</a:t>
            </a:r>
            <a:endParaRPr lang="en-US" b="1" baseline="0" dirty="0"/>
          </a:p>
          <a:p>
            <a:endParaRPr lang="en-US" sz="1200" dirty="0">
              <a:latin typeface="+mn-lt"/>
            </a:endParaRPr>
          </a:p>
        </p:txBody>
      </p:sp>
    </p:spTree>
    <p:extLst>
      <p:ext uri="{BB962C8B-B14F-4D97-AF65-F5344CB8AC3E}">
        <p14:creationId xmlns:p14="http://schemas.microsoft.com/office/powerpoint/2010/main" val="320670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a:p>
        </p:txBody>
      </p:sp>
      <p:sp>
        <p:nvSpPr>
          <p:cNvPr id="4" name="Header Placeholder 3"/>
          <p:cNvSpPr>
            <a:spLocks noGrp="1"/>
          </p:cNvSpPr>
          <p:nvPr>
            <p:ph type="hdr" sz="quarter" idx="10"/>
          </p:nvPr>
        </p:nvSpPr>
        <p:spPr/>
        <p:txBody>
          <a:bodyPr/>
          <a:lstStyle/>
          <a:p>
            <a:pPr defTabSz="950464">
              <a:defRPr/>
            </a:pPr>
            <a:r>
              <a:rPr lang="en-US">
                <a:solidFill>
                  <a:prstClr val="black"/>
                </a:solidFill>
              </a:rPr>
              <a:t>Microsoft Build 2016</a:t>
            </a: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38EEC551-8CDA-4EB6-89BB-2A86C9F091C8}" type="datetime8">
              <a:rPr lang="en-US">
                <a:solidFill>
                  <a:prstClr val="black"/>
                </a:solidFill>
              </a:rPr>
              <a:pPr defTabSz="950464">
                <a:defRPr/>
              </a:pPr>
              <a:t>3/20/2019 3:38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2</a:t>
            </a:fld>
            <a:endParaRPr lang="en-US">
              <a:solidFill>
                <a:prstClr val="black"/>
              </a:solidFill>
            </a:endParaRPr>
          </a:p>
        </p:txBody>
      </p:sp>
    </p:spTree>
    <p:extLst>
      <p:ext uri="{BB962C8B-B14F-4D97-AF65-F5344CB8AC3E}">
        <p14:creationId xmlns:p14="http://schemas.microsoft.com/office/powerpoint/2010/main" val="3397670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Speech</a:t>
            </a:r>
            <a:r>
              <a:rPr lang="en-US" sz="1200" dirty="0"/>
              <a:t> APIs provide state-of-the-art algorithms to process spoken language powered by Bing. This also includes speech synthesis for a subset of languages supported by speech recognition. With these APIs developers can easily include the ability to add speech driven actions into their applications. In certain cases, the APIs allow for real-time interaction with the user as well.  Additional capabilities include voice recognition and speaker identification as well as providing partial transcription, meaning that for supported languages the developer can get partial results before the user has finished speaking.</a:t>
            </a:r>
          </a:p>
          <a:p>
            <a:endParaRPr lang="en-US" sz="1200" dirty="0"/>
          </a:p>
          <a:p>
            <a:pPr defTabSz="931594">
              <a:spcAft>
                <a:spcPts val="1529"/>
              </a:spcAft>
              <a:defRPr/>
            </a:pPr>
            <a:r>
              <a:rPr lang="en-US" sz="1200" b="1" dirty="0"/>
              <a:t>Bing Speech API: </a:t>
            </a:r>
            <a:r>
              <a:rPr lang="en-US" sz="1200" dirty="0"/>
              <a:t>Convert audio to text, understand intent, and convert text back to speech for natural responsiveness. Converts spoken audio to text. </a:t>
            </a:r>
            <a:r>
              <a:rPr lang="en-US" sz="1200" b="1" kern="0" dirty="0"/>
              <a:t>Synthesize Speech - </a:t>
            </a:r>
            <a:r>
              <a:rPr lang="en-US" sz="1200" kern="0" dirty="0"/>
              <a:t>Synthesize audio from Text. </a:t>
            </a:r>
          </a:p>
          <a:p>
            <a:pPr defTabSz="931594">
              <a:spcAft>
                <a:spcPts val="1529"/>
              </a:spcAft>
              <a:defRPr/>
            </a:pPr>
            <a:endParaRPr lang="en-US" sz="1200" dirty="0"/>
          </a:p>
          <a:p>
            <a:r>
              <a:rPr lang="en-US" sz="1200" b="1" dirty="0"/>
              <a:t>Custom Speech Service: </a:t>
            </a:r>
            <a:r>
              <a:rPr lang="en-US" sz="1200" dirty="0"/>
              <a:t>Custom Speech Service (CRIS) enables you to create customized language models and acoustic models tailored to your application and your users. By uploading speech and/or text data to CRIS that reflects your application and your users, you can create custom models that can be used in conjunction with Microsoft’s existing state-of-the-art speech models. To customize the acoustic model to a particular domain, a collection of speech data is required. This collection consists of a set of audio files of speech data, and a text file of transcriptions of each audio file. The audio data should be representative of the scenario in which you would like to use the recognizer. If you were building an app to search MSDN by voice, it’s likely that terms like “object-oriented” or “namespace” or “dot net” will appear more frequently than in typical voice applications. Customizing the language model will enable the system to learn this. CRIS uses acoustic or language model adaptation to enable the speech recognizer to learn the characteristics of the customer’s data while still getting the benefits of all the data and expertise that went into creating the base models that power the Speech API. </a:t>
            </a:r>
          </a:p>
          <a:p>
            <a:endParaRPr lang="en-US" sz="1200" dirty="0"/>
          </a:p>
          <a:p>
            <a:r>
              <a:rPr lang="en-US" sz="1200" dirty="0"/>
              <a:t>For acoustic model adaptation, the technology is described in this paper:</a:t>
            </a:r>
            <a:br>
              <a:rPr lang="en-US" sz="1200" dirty="0"/>
            </a:br>
            <a:r>
              <a:rPr lang="en-US" sz="1200" dirty="0"/>
              <a:t>http://research.microsoft.com/pubs/194346/0007893.pdf </a:t>
            </a:r>
          </a:p>
          <a:p>
            <a:endParaRPr lang="en-US" sz="1200" dirty="0"/>
          </a:p>
          <a:p>
            <a:r>
              <a:rPr lang="en-US" sz="1200" dirty="0"/>
              <a:t>Works well when the data is uploaded to CRIS is truly representative of the user population and the expected usage of the application. For language model adaptation, it works best when the data uploaded reflects what people would actually say. Uploading simply a list of new terms is better than nothing but will not be as effective.  For acoustic model adaptation, if you want to adapt to elderly speech, you need to upload the speech from many different elderly users, not just one or two. If you upload just one person’s voice, CRIS will learn to do a great job on that voice but will not necessarily learn to generalize to other elderly voices. Similarly, if you want to adapt to a new environment, like a factory, you should upload speech data from many speakers in the factory, not just one.</a:t>
            </a:r>
            <a:br>
              <a:rPr lang="en-US" sz="1200" dirty="0"/>
            </a:br>
            <a:endParaRPr lang="en-US" sz="1200" dirty="0"/>
          </a:p>
          <a:p>
            <a:r>
              <a:rPr lang="en-US" sz="1200" b="1" dirty="0"/>
              <a:t>Speaker Recognition API:  </a:t>
            </a:r>
            <a:r>
              <a:rPr lang="en-US" sz="1200" dirty="0"/>
              <a:t>Microsoft's state-of-the-art cloud-based speaker recognition algorithms to recognize a human's voice in audio streams. It comprises two components: speaker verification and speaker identification. Speaker Verification can automatically verify and authenticate users from their voice or speech. It is tightly related to authentication scenarios and is often associated with a pass phrase. Hence, we opt for text-dependent approach, which means speakers need to choose a specific pass phrase to use during both enrollment and verification phases. Speaker Identification can automatically identify the person speaking in an audio file given a group of prospective speakers. The input audio is paired against the provided group of speakers, and in case there is a match found, the speaker’s identity is returned. It is text-independent, which means that there are no restrictions on what the speaker says during the enrollment and recognition phases.  A use case is biometric authentication using voice. </a:t>
            </a:r>
          </a:p>
        </p:txBody>
      </p:sp>
      <p:sp>
        <p:nvSpPr>
          <p:cNvPr id="6" name="Date Placeholder 5"/>
          <p:cNvSpPr>
            <a:spLocks noGrp="1"/>
          </p:cNvSpPr>
          <p:nvPr>
            <p:ph type="dt" idx="12"/>
          </p:nvPr>
        </p:nvSpPr>
        <p:spPr/>
        <p:txBody>
          <a:bodyPr/>
          <a:lstStyle/>
          <a:p>
            <a:pPr defTabSz="950409">
              <a:defRPr/>
            </a:pPr>
            <a:fld id="{38EEC551-8CDA-4EB6-89BB-2A86C9F091C8}" type="datetime8">
              <a:rPr lang="en-US">
                <a:solidFill>
                  <a:prstClr val="black"/>
                </a:solidFill>
                <a:latin typeface="Calibri" panose="020F0502020204030204"/>
              </a:rPr>
              <a:pPr defTabSz="950409">
                <a:defRPr/>
              </a:pPr>
              <a:t>3/20/2019 3:38 PM</a:t>
            </a:fld>
            <a:endParaRPr lang="en-US">
              <a:solidFill>
                <a:prstClr val="black"/>
              </a:solidFill>
              <a:latin typeface="Calibri" panose="020F0502020204030204"/>
            </a:endParaRPr>
          </a:p>
        </p:txBody>
      </p:sp>
    </p:spTree>
    <p:extLst>
      <p:ext uri="{BB962C8B-B14F-4D97-AF65-F5344CB8AC3E}">
        <p14:creationId xmlns:p14="http://schemas.microsoft.com/office/powerpoint/2010/main" val="3575076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r>
              <a:rPr lang="en-US" dirty="0">
                <a:effectLst/>
              </a:rPr>
              <a:t>Convert audio to text, understand intent, and convert text back to speech for natural responsiveness. </a:t>
            </a:r>
          </a:p>
          <a:p>
            <a:endParaRPr lang="en-US" altLang="zh-CN" dirty="0">
              <a:effectLst/>
            </a:endParaRPr>
          </a:p>
          <a:p>
            <a:r>
              <a:rPr lang="en-US" dirty="0">
                <a:effectLst/>
              </a:rPr>
              <a:t>Speech Intent Recognition can, in addition to returning recognized text from audio inputs, also return structured information about the speech to apps that parse the intent of the speaker and drive further actions by the app. Models trained by </a:t>
            </a:r>
            <a:r>
              <a:rPr lang="en-US" dirty="0">
                <a:effectLst/>
                <a:hlinkClick r:id="rId3"/>
              </a:rPr>
              <a:t>LUIS</a:t>
            </a:r>
            <a:r>
              <a:rPr lang="en-US" dirty="0">
                <a:effectLst/>
              </a:rPr>
              <a:t> service are used to generate the intent. </a:t>
            </a:r>
            <a:endParaRPr lang="zh-CN" altLang="en-US" dirty="0"/>
          </a:p>
        </p:txBody>
      </p:sp>
    </p:spTree>
    <p:extLst>
      <p:ext uri="{BB962C8B-B14F-4D97-AF65-F5344CB8AC3E}">
        <p14:creationId xmlns:p14="http://schemas.microsoft.com/office/powerpoint/2010/main" val="1818731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r>
              <a:rPr lang="en-US">
                <a:effectLst/>
              </a:rPr>
              <a:t>Eliminate speech recognition barriers like speaking style, background noise, and vocabulary. </a:t>
            </a:r>
          </a:p>
          <a:p>
            <a:r>
              <a:rPr lang="en-US" sz="1200">
                <a:latin typeface="+mn-lt"/>
              </a:rPr>
              <a:t>Does your speech recognition work with varied user populations, vocabularies, or with background noise? The Custom Recognition Intelligent Service (CRIS) helps you create custom speech recognition endpoints—so accents and environments are features, not challenges. </a:t>
            </a:r>
          </a:p>
          <a:p>
            <a:r>
              <a:rPr lang="en-US" sz="1200">
                <a:latin typeface="+mn-lt"/>
              </a:rPr>
              <a:t>Customize your speech recognition by vocabulary and speaking style, create custom acoustic models to match the expected environment of your users, and tap into the API's powerful intelligence to create speech recognition endpoints customized to your app's needs. Turn language barriers into features with CRIS. </a:t>
            </a:r>
          </a:p>
        </p:txBody>
      </p:sp>
    </p:spTree>
    <p:extLst>
      <p:ext uri="{BB962C8B-B14F-4D97-AF65-F5344CB8AC3E}">
        <p14:creationId xmlns:p14="http://schemas.microsoft.com/office/powerpoint/2010/main" val="1428883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endParaRPr lang="en-US" sz="1200">
              <a:latin typeface="+mn-lt"/>
            </a:endParaRPr>
          </a:p>
        </p:txBody>
      </p:sp>
    </p:spTree>
    <p:extLst>
      <p:ext uri="{BB962C8B-B14F-4D97-AF65-F5344CB8AC3E}">
        <p14:creationId xmlns:p14="http://schemas.microsoft.com/office/powerpoint/2010/main" val="1175152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r>
              <a:rPr lang="en-US" sz="1200">
                <a:latin typeface="+mn-lt"/>
              </a:rPr>
              <a:t>Your users' voices are their passports with the Speaker Recognition API. Your app can authenticate identities by using someone's voice, giving your users the capability to interact securely through speech. </a:t>
            </a:r>
          </a:p>
        </p:txBody>
      </p:sp>
    </p:spTree>
    <p:extLst>
      <p:ext uri="{BB962C8B-B14F-4D97-AF65-F5344CB8AC3E}">
        <p14:creationId xmlns:p14="http://schemas.microsoft.com/office/powerpoint/2010/main" val="505545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endParaRPr lang="en-US" sz="1200">
              <a:latin typeface="+mn-lt"/>
            </a:endParaRPr>
          </a:p>
        </p:txBody>
      </p:sp>
    </p:spTree>
    <p:extLst>
      <p:ext uri="{BB962C8B-B14F-4D97-AF65-F5344CB8AC3E}">
        <p14:creationId xmlns:p14="http://schemas.microsoft.com/office/powerpoint/2010/main" val="3017584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t>Bing Spell Check API: </a:t>
            </a:r>
            <a:r>
              <a:rPr lang="en-US" sz="1000" dirty="0"/>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 Cognitive Services for customers with low-volume and high-latency jobs.  For high-volume and low-latency we have an internal API which may be more suitable.  Contact </a:t>
            </a:r>
            <a:r>
              <a:rPr lang="en-US" sz="1000" dirty="0" err="1"/>
              <a:t>donaldbr</a:t>
            </a:r>
            <a:r>
              <a:rPr lang="en-US" sz="1000" dirty="0"/>
              <a:t> directly for more information. </a:t>
            </a:r>
          </a:p>
          <a:p>
            <a:endParaRPr lang="en-US" sz="1000" dirty="0"/>
          </a:p>
          <a:p>
            <a:r>
              <a:rPr lang="en-US" sz="1000" dirty="0"/>
              <a:t>Use cases: 1) Improve the quality of a website's product search 2) provide spell correction for a keyboard app 3) provide spell correction for text fields in an app or web page 4) detect errors in UI text and user data. See https://blogs.msdn.microsoft.com/msr_er/2010/12/15/building-a-better-speller-bing-and-microsoft-research-offer-prizes-for-best-search-engine-spelling-alteration-services/  The speller is exceptional at common spelling errors with low edit-distance (such as </a:t>
            </a:r>
            <a:r>
              <a:rPr lang="en-US" sz="1000" dirty="0" err="1"/>
              <a:t>febuary</a:t>
            </a:r>
            <a:r>
              <a:rPr lang="en-US" sz="1000" dirty="0"/>
              <a:t>-&gt;February) but a lot of other spellers are good at that as well.  We Do a very good job with word breaking, proper names in context (try "director </a:t>
            </a:r>
            <a:r>
              <a:rPr lang="en-US" sz="1000" dirty="0" err="1"/>
              <a:t>stephen</a:t>
            </a:r>
            <a:r>
              <a:rPr lang="en-US" sz="1000" dirty="0"/>
              <a:t> </a:t>
            </a:r>
            <a:r>
              <a:rPr lang="en-US" sz="1000" dirty="0" err="1"/>
              <a:t>spielberg</a:t>
            </a:r>
            <a:r>
              <a:rPr lang="en-US" sz="1000" dirty="0"/>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1000" dirty="0"/>
          </a:p>
          <a:p>
            <a:r>
              <a:rPr lang="en-US" sz="1000" b="1" dirty="0"/>
              <a:t>Web Language Model API: </a:t>
            </a:r>
            <a:r>
              <a:rPr lang="en-US" sz="1000" dirty="0"/>
              <a:t>Web Language API indexes the web and Bing queries to allow users to calculate the probabilities of natural language expressions and estimate a list of most likely words to follow an existing sequence of words. Use this API to insert spaces into a string of words without spaces, like a hashtag or URL.  Use this API to </a:t>
            </a:r>
            <a:r>
              <a:rPr lang="en-US" sz="1000" dirty="0" err="1"/>
              <a:t>rerank</a:t>
            </a:r>
            <a:r>
              <a:rPr lang="en-US" sz="1000" dirty="0"/>
              <a:t> machine translation/speech recognition candidate sentences based on probability of the sentence.  </a:t>
            </a:r>
          </a:p>
          <a:p>
            <a:endParaRPr lang="en-US" sz="1000" dirty="0"/>
          </a:p>
          <a:p>
            <a:r>
              <a:rPr lang="en-US" sz="1000" dirty="0"/>
              <a:t>Use this API for academic research. http://research.microsoft.com/apps/pubs/default.aspx?id=130762 </a:t>
            </a:r>
          </a:p>
          <a:p>
            <a:pPr defTabSz="950464">
              <a:spcAft>
                <a:spcPts val="346"/>
              </a:spcAft>
              <a:defRPr/>
            </a:pPr>
            <a:endParaRPr lang="en-US" sz="1000" dirty="0"/>
          </a:p>
          <a:p>
            <a:pPr defTabSz="950464">
              <a:spcAft>
                <a:spcPts val="346"/>
              </a:spcAft>
              <a:defRPr/>
            </a:pPr>
            <a:r>
              <a:rPr lang="en-US" sz="1000" dirty="0"/>
              <a:t>We also have SDKs available for </a:t>
            </a:r>
            <a:r>
              <a:rPr lang="en-US" sz="1000" dirty="0" err="1"/>
              <a:t>WebLM</a:t>
            </a:r>
            <a:endParaRPr lang="en-US" sz="1000" dirty="0"/>
          </a:p>
          <a:p>
            <a:endParaRPr lang="en-US" sz="1000" dirty="0"/>
          </a:p>
          <a:p>
            <a:endParaRPr lang="en-US" sz="1000" dirty="0"/>
          </a:p>
          <a:p>
            <a:pPr defTabSz="950464">
              <a:spcAft>
                <a:spcPts val="346"/>
              </a:spcAft>
              <a:defRPr/>
            </a:pPr>
            <a:r>
              <a:rPr lang="en-US" sz="1000" b="1" dirty="0"/>
              <a:t>Linguistic Analysis API</a:t>
            </a:r>
            <a:r>
              <a:rPr lang="en-US" sz="1000" dirty="0"/>
              <a:t>: The Linguistic Analysis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 </a:t>
            </a:r>
          </a:p>
          <a:p>
            <a:pPr defTabSz="950464">
              <a:spcAft>
                <a:spcPts val="346"/>
              </a:spcAft>
              <a:defRPr/>
            </a:pPr>
            <a:endParaRPr lang="en-US" sz="1000" dirty="0"/>
          </a:p>
          <a:p>
            <a:pPr defTabSz="950464">
              <a:spcAft>
                <a:spcPts val="346"/>
              </a:spcAft>
              <a:defRPr/>
            </a:pPr>
            <a:r>
              <a:rPr lang="en-US" sz="1000" dirty="0"/>
              <a:t>We also have SDKs available for Linguistic Analysis.</a:t>
            </a:r>
          </a:p>
          <a:p>
            <a:pPr defTabSz="950464">
              <a:spcAft>
                <a:spcPts val="346"/>
              </a:spcAft>
              <a:defRPr/>
            </a:pPr>
            <a:endParaRPr lang="en-US" sz="1000" b="1" dirty="0"/>
          </a:p>
          <a:p>
            <a:pPr defTabSz="950464">
              <a:spcAft>
                <a:spcPts val="346"/>
              </a:spcAft>
              <a:defRPr/>
            </a:pPr>
            <a:endParaRPr lang="en-US" sz="1000" b="1" dirty="0"/>
          </a:p>
          <a:p>
            <a:pPr defTabSz="950464">
              <a:spcAft>
                <a:spcPts val="346"/>
              </a:spcAft>
              <a:defRPr/>
            </a:pPr>
            <a:r>
              <a:rPr lang="en-US" sz="1000" b="1" dirty="0"/>
              <a:t>Language Understanding Intelligent Service (LUIS) </a:t>
            </a:r>
            <a:r>
              <a:rPr lang="en-US" sz="1000" dirty="0"/>
              <a:t>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webhooks. LUIS works pretty well it comes to intents. For the entities, the learning curve is slower especially when the number of entities increases. LUIS only supports 20 intents &amp; 10 entities yet by build each entities can have up to 10 children. </a:t>
            </a:r>
            <a:br>
              <a:rPr lang="en-US" sz="1000" dirty="0"/>
            </a:br>
            <a:endParaRPr lang="en-US" sz="1000" dirty="0"/>
          </a:p>
          <a:p>
            <a:pPr defTabSz="950464">
              <a:spcAft>
                <a:spcPts val="346"/>
              </a:spcAft>
              <a:defRPr/>
            </a:pPr>
            <a:r>
              <a:rPr lang="en-US" sz="1000" b="1" dirty="0">
                <a:latin typeface="Segoe UI Semilight" panose="020B0402040204020203" pitchFamily="34" charset="0"/>
                <a:cs typeface="Segoe UI Semilight" panose="020B0402040204020203" pitchFamily="34" charset="0"/>
              </a:rPr>
              <a:t>Translator API:</a:t>
            </a:r>
            <a:r>
              <a:rPr lang="en-US" sz="1000" dirty="0">
                <a:latin typeface="Segoe UI Semilight" panose="020B0402040204020203" pitchFamily="34" charset="0"/>
                <a:cs typeface="Segoe UI Semilight" panose="020B0402040204020203" pitchFamily="34" charset="0"/>
              </a:rPr>
              <a:t> Translate speech and text</a:t>
            </a:r>
          </a:p>
          <a:p>
            <a:pPr marL="174708" indent="-174708" defTabSz="931594">
              <a:lnSpc>
                <a:spcPct val="95000"/>
              </a:lnSpc>
              <a:spcAft>
                <a:spcPts val="1223"/>
              </a:spcAft>
              <a:buFont typeface="Arial" panose="020B0604020202020204" pitchFamily="34" charset="0"/>
              <a:buChar char="•"/>
              <a:defRPr/>
            </a:pPr>
            <a:r>
              <a:rPr lang="en-US" sz="1000" b="1" kern="0" dirty="0"/>
              <a:t>Language Detection</a:t>
            </a:r>
            <a:br>
              <a:rPr lang="en-US" sz="1000" kern="0" dirty="0"/>
            </a:br>
            <a:r>
              <a:rPr lang="en-US" sz="1000" kern="0" dirty="0"/>
              <a:t>Automatically detect the language of  any text string.</a:t>
            </a:r>
          </a:p>
          <a:p>
            <a:pPr marL="174708" indent="-174708" defTabSz="931594">
              <a:lnSpc>
                <a:spcPct val="95000"/>
              </a:lnSpc>
              <a:spcAft>
                <a:spcPts val="1223"/>
              </a:spcAft>
              <a:buFont typeface="Arial" panose="020B0604020202020204" pitchFamily="34" charset="0"/>
              <a:buChar char="•"/>
              <a:defRPr/>
            </a:pPr>
            <a:r>
              <a:rPr lang="en-US" sz="1000" b="1" kern="0" dirty="0"/>
              <a:t>Translation </a:t>
            </a:r>
            <a:br>
              <a:rPr lang="en-US" sz="1000" kern="0" dirty="0"/>
            </a:br>
            <a:r>
              <a:rPr lang="en-US" sz="1000" kern="0" dirty="0"/>
              <a:t>Add speech translation, for any of the 9 supported languages, and text translation, for any of the 60 supported languages, to your app. </a:t>
            </a:r>
          </a:p>
          <a:p>
            <a:pPr marL="174708" indent="-174708" defTabSz="931594">
              <a:lnSpc>
                <a:spcPct val="95000"/>
              </a:lnSpc>
              <a:spcAft>
                <a:spcPts val="1223"/>
              </a:spcAft>
              <a:buFont typeface="Arial" panose="020B0604020202020204" pitchFamily="34" charset="0"/>
              <a:buChar char="•"/>
              <a:defRPr/>
            </a:pPr>
            <a:r>
              <a:rPr lang="en-US" sz="1000" b="1" kern="0" dirty="0"/>
              <a:t>Text to speech (TTS)</a:t>
            </a:r>
            <a:br>
              <a:rPr lang="en-US" sz="1000" kern="0" dirty="0"/>
            </a:br>
            <a:r>
              <a:rPr lang="en-US" sz="1000" kern="0" dirty="0"/>
              <a:t>Send text strings and receive back the audio version in one of the 19 supported languages. </a:t>
            </a:r>
          </a:p>
          <a:p>
            <a:pPr marL="174708" indent="-174708" defTabSz="931594">
              <a:lnSpc>
                <a:spcPct val="95000"/>
              </a:lnSpc>
              <a:spcAft>
                <a:spcPts val="1223"/>
              </a:spcAft>
              <a:buFont typeface="Arial" panose="020B0604020202020204" pitchFamily="34" charset="0"/>
              <a:buChar char="•"/>
              <a:defRPr/>
            </a:pPr>
            <a:r>
              <a:rPr lang="en-US" sz="1000" b="1" kern="0" dirty="0"/>
              <a:t>Custom translation system</a:t>
            </a:r>
            <a:br>
              <a:rPr lang="en-US" sz="1000" kern="0" dirty="0"/>
            </a:br>
            <a:r>
              <a:rPr lang="en-US" sz="1000" kern="0" dirty="0"/>
              <a:t>Build a custom translation system, using as little as 1,000 parallel sentences or start out simply by providing a dictionary of company specific words.</a:t>
            </a:r>
          </a:p>
          <a:p>
            <a:pPr marL="174708" indent="-174708" defTabSz="931594">
              <a:lnSpc>
                <a:spcPct val="95000"/>
              </a:lnSpc>
              <a:spcAft>
                <a:spcPts val="1223"/>
              </a:spcAft>
              <a:buFont typeface="Arial" panose="020B0604020202020204" pitchFamily="34" charset="0"/>
              <a:buChar char="•"/>
              <a:defRPr/>
            </a:pPr>
            <a:r>
              <a:rPr lang="en-US" sz="1000" b="1" kern="0" dirty="0"/>
              <a:t>Collaborative translation network</a:t>
            </a:r>
            <a:br>
              <a:rPr lang="en-US" sz="1000" kern="0" dirty="0"/>
            </a:br>
            <a:r>
              <a:rPr lang="en-US" sz="1000" kern="0" dirty="0"/>
              <a:t>Improve translations by creating a specific user group that provides suggestions to improve the translations.</a:t>
            </a:r>
          </a:p>
          <a:p>
            <a:pPr defTabSz="950464">
              <a:spcAft>
                <a:spcPts val="346"/>
              </a:spcAft>
              <a:defRPr/>
            </a:pPr>
            <a:endParaRPr lang="en-US" sz="1000" dirty="0"/>
          </a:p>
          <a:p>
            <a:pPr defTabSz="950464">
              <a:spcAft>
                <a:spcPts val="346"/>
              </a:spcAft>
              <a:defRPr/>
            </a:pPr>
            <a:r>
              <a:rPr lang="en-US" sz="1000" b="1" dirty="0"/>
              <a:t>Text Analytics API: </a:t>
            </a:r>
            <a:r>
              <a:rPr lang="en-US" sz="1000" dirty="0"/>
              <a:t>At the time of publication, this data was not available.  Please email Rebecca Duffy, reduffy@microsoft.com, if you would like more information.  </a:t>
            </a:r>
          </a:p>
          <a:p>
            <a:endParaRPr lang="en-US" sz="1000" dirty="0"/>
          </a:p>
        </p:txBody>
      </p:sp>
      <p:sp>
        <p:nvSpPr>
          <p:cNvPr id="6" name="Date Placeholder 5"/>
          <p:cNvSpPr>
            <a:spLocks noGrp="1"/>
          </p:cNvSpPr>
          <p:nvPr>
            <p:ph type="dt" idx="12"/>
          </p:nvPr>
        </p:nvSpPr>
        <p:spPr/>
        <p:txBody>
          <a:bodyPr/>
          <a:lstStyle/>
          <a:p>
            <a:pPr defTabSz="950409">
              <a:defRPr/>
            </a:pPr>
            <a:fld id="{38EEC551-8CDA-4EB6-89BB-2A86C9F091C8}" type="datetime8">
              <a:rPr lang="en-US">
                <a:solidFill>
                  <a:prstClr val="black"/>
                </a:solidFill>
                <a:latin typeface="Calibri" panose="020F0502020204030204"/>
              </a:rPr>
              <a:pPr defTabSz="950409">
                <a:defRPr/>
              </a:pPr>
              <a:t>3/20/2019 3:38 PM</a:t>
            </a:fld>
            <a:endParaRPr lang="en-US">
              <a:solidFill>
                <a:prstClr val="black"/>
              </a:solidFill>
              <a:latin typeface="Calibri" panose="020F0502020204030204"/>
            </a:endParaRPr>
          </a:p>
        </p:txBody>
      </p:sp>
    </p:spTree>
    <p:extLst>
      <p:ext uri="{BB962C8B-B14F-4D97-AF65-F5344CB8AC3E}">
        <p14:creationId xmlns:p14="http://schemas.microsoft.com/office/powerpoint/2010/main" val="1712426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r>
              <a:rPr lang="en-US">
                <a:effectLst/>
              </a:rPr>
              <a:t>The Bing Spell Check API corrects spelling errors, contextually recognizes names and slang, understands homonyms, and supports brand names. </a:t>
            </a:r>
            <a:endParaRPr lang="zh-CN" altLang="en-US"/>
          </a:p>
        </p:txBody>
      </p:sp>
    </p:spTree>
    <p:extLst>
      <p:ext uri="{BB962C8B-B14F-4D97-AF65-F5344CB8AC3E}">
        <p14:creationId xmlns:p14="http://schemas.microsoft.com/office/powerpoint/2010/main" val="4288322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46771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r>
              <a:rPr lang="en-US" sz="1000" dirty="0"/>
              <a:t>Understand language contextually, so your app communicates with people in the way they speak. </a:t>
            </a:r>
          </a:p>
          <a:p>
            <a:r>
              <a:rPr lang="en-US" sz="1000" dirty="0">
                <a:latin typeface="+mn-lt"/>
              </a:rPr>
              <a:t>Do your apps understand language in the way people speak it—contextually? With the Language Understanding Intelligent Service (LUIS) API, you can integrate language models that understand your users quickly and easily. And if one of our preexisting models won't work, it will guide you through building your own. </a:t>
            </a:r>
          </a:p>
          <a:p>
            <a:r>
              <a:rPr lang="en-US" sz="1000" dirty="0">
                <a:latin typeface="+mn-lt"/>
              </a:rPr>
              <a:t>Prebuilt models will recognize places, times, numbers, and temperatures, and handle common requests like "set an alarm for 8 AM." LUIS supports dialogue and action fulfillment, so your users can carry on a conversation with your app. For example, the input "schedule a meeting with Allison" results in the question "when?," allowing the user to respond "3 PM," and the meeting gets scheduled. </a:t>
            </a:r>
          </a:p>
        </p:txBody>
      </p:sp>
    </p:spTree>
    <p:extLst>
      <p:ext uri="{BB962C8B-B14F-4D97-AF65-F5344CB8AC3E}">
        <p14:creationId xmlns:p14="http://schemas.microsoft.com/office/powerpoint/2010/main" val="3719963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solidFill>
                  <a:prstClr val="black"/>
                </a:solidFill>
                <a:latin typeface="Calibri" panose="020F0502020204030204"/>
              </a:rPr>
              <a:t>Cognitive services span Vision, Speech, Language, Knowledge, and Search. Combining many of these services together can either improve user interaction models, or provide fun and engaging user experiences.</a:t>
            </a:r>
          </a:p>
          <a:p>
            <a:endParaRPr lang="en-US" sz="1100" dirty="0">
              <a:solidFill>
                <a:prstClr val="black"/>
              </a:solidFill>
              <a:latin typeface="Calibri" panose="020F0502020204030204"/>
            </a:endParaRPr>
          </a:p>
          <a:p>
            <a:r>
              <a:rPr lang="en-US" sz="1100" dirty="0">
                <a:solidFill>
                  <a:prstClr val="black"/>
                </a:solidFill>
                <a:latin typeface="Calibri" panose="020F0502020204030204"/>
              </a:rPr>
              <a:t>Our examples here shine some light on how some of these APIs work in real-world situations:</a:t>
            </a:r>
          </a:p>
          <a:p>
            <a:endParaRPr lang="en-US" sz="1100" dirty="0">
              <a:solidFill>
                <a:prstClr val="black"/>
              </a:solidFill>
              <a:latin typeface="Calibri" panose="020F0502020204030204"/>
            </a:endParaRPr>
          </a:p>
          <a:p>
            <a:r>
              <a:rPr lang="en-US" sz="1100" b="1" dirty="0"/>
              <a:t>Vision</a:t>
            </a:r>
          </a:p>
          <a:p>
            <a:pPr marL="174708" indent="-174708">
              <a:buFont typeface="Arial" panose="020B0604020202020204" pitchFamily="34" charset="0"/>
              <a:buChar char="•"/>
            </a:pPr>
            <a:r>
              <a:rPr lang="en-US" sz="1100" dirty="0"/>
              <a:t>The </a:t>
            </a:r>
            <a:r>
              <a:rPr lang="en-US" sz="1100" b="1" dirty="0"/>
              <a:t>Computer Vision</a:t>
            </a:r>
            <a:r>
              <a:rPr lang="en-US" sz="1100" dirty="0"/>
              <a:t> API is able to extract rich information from images to categorize and process visual data and protect your users from unwanted content. Here, the API is able to tell us what the photo contains, indicate the most common colors, and lets us know that the content would not be considered inappropriate for users.</a:t>
            </a:r>
          </a:p>
          <a:p>
            <a:endParaRPr lang="en-US" sz="1100" dirty="0"/>
          </a:p>
          <a:p>
            <a:r>
              <a:rPr lang="en-US" sz="1100" b="1" dirty="0"/>
              <a:t>Speech</a:t>
            </a:r>
          </a:p>
          <a:p>
            <a:pPr marL="174708" indent="-174708">
              <a:buFont typeface="Arial" panose="020B0604020202020204" pitchFamily="34" charset="0"/>
              <a:buChar char="•"/>
            </a:pPr>
            <a:r>
              <a:rPr lang="en-US" sz="1100" dirty="0"/>
              <a:t>The </a:t>
            </a:r>
            <a:r>
              <a:rPr lang="en-US" sz="1100" b="1" dirty="0"/>
              <a:t>Bing Speech API </a:t>
            </a:r>
            <a:r>
              <a:rPr lang="en-US" sz="1100" dirty="0"/>
              <a:t>is capable of converting audio to text, understanding intent, and converting text back to speech for natural responsiveness. This case shows us that the user has asked for directions verbally, the intent has been extracted, and a map with directions provided.</a:t>
            </a:r>
          </a:p>
          <a:p>
            <a:endParaRPr lang="en-US" sz="1100" dirty="0"/>
          </a:p>
          <a:p>
            <a:r>
              <a:rPr lang="en-US" sz="1100" b="1" dirty="0"/>
              <a:t>Language:</a:t>
            </a:r>
          </a:p>
          <a:p>
            <a:pPr marL="174708" indent="-174708">
              <a:buFont typeface="Arial" panose="020B0604020202020204" pitchFamily="34" charset="0"/>
              <a:buChar char="•"/>
            </a:pPr>
            <a:r>
              <a:rPr lang="en-US" sz="1100" dirty="0"/>
              <a:t>Language Understanding Intelligent Service, known as LUIS, can be trained to understand user language contextually, so your app communicates with people in the way they speak. The example we see here demonstrates Language Understanding’s ability to understand what a person wants, and to find the pieces of information that are relevant to the user’s intent.</a:t>
            </a:r>
          </a:p>
          <a:p>
            <a:endParaRPr lang="en-US" sz="1100" dirty="0"/>
          </a:p>
          <a:p>
            <a:r>
              <a:rPr lang="en-US" sz="1100" b="1" dirty="0"/>
              <a:t>Knowledge</a:t>
            </a:r>
          </a:p>
          <a:p>
            <a:pPr marL="174708" indent="-174708">
              <a:buFont typeface="Arial" panose="020B0604020202020204" pitchFamily="34" charset="0"/>
              <a:buChar char="•"/>
            </a:pPr>
            <a:r>
              <a:rPr lang="en-US" sz="1100" dirty="0"/>
              <a:t>Knowledge Exploration Service adds interactive search over structured data to reduce user effort and increase efficiency. Our Knowledge Exploration API example here demonstrates the usefulness of this API for answering questions posed in natural language in an interactive experience.</a:t>
            </a:r>
          </a:p>
          <a:p>
            <a:endParaRPr lang="en-US" sz="1100" b="1" dirty="0"/>
          </a:p>
          <a:p>
            <a:r>
              <a:rPr lang="en-US" sz="1100" b="1" dirty="0"/>
              <a:t>Search</a:t>
            </a:r>
          </a:p>
          <a:p>
            <a:pPr marL="174708" indent="-174708">
              <a:buFont typeface="Arial" panose="020B0604020202020204" pitchFamily="34" charset="0"/>
              <a:buChar char="•"/>
            </a:pPr>
            <a:r>
              <a:rPr lang="en-US" sz="1100" dirty="0"/>
              <a:t>Bing Image Search API enables you to add a variety of image search options to your app or website, from trending images to detailed insights. Users can do a simple search, and this API scours the web for thumbnails, full image URLs, publishing website info, image metadata, and more before returning results.</a:t>
            </a:r>
          </a:p>
          <a:p>
            <a:pPr marL="174708" indent="-174708">
              <a:buFont typeface="Arial" panose="020B0604020202020204" pitchFamily="34" charset="0"/>
              <a:buChar char="•"/>
            </a:pPr>
            <a:endParaRPr lang="en-US" sz="1100" dirty="0"/>
          </a:p>
          <a:p>
            <a:r>
              <a:rPr lang="en-US" sz="1100" b="1" dirty="0"/>
              <a:t>Transition:</a:t>
            </a:r>
            <a:r>
              <a:rPr lang="en-US" sz="1100" dirty="0"/>
              <a:t> </a:t>
            </a:r>
            <a:r>
              <a:rPr lang="en-US" sz="1100" b="1" dirty="0"/>
              <a:t>These APIs are available as stand-alone solutions, or as part of the Cortana Intelligence Suite. They can also be used in conjunction with the Microsoft Bot Framework. </a:t>
            </a:r>
          </a:p>
          <a:p>
            <a:r>
              <a:rPr lang="en-US" sz="1100" b="1" dirty="0"/>
              <a:t>&lt;click&gt;</a:t>
            </a:r>
          </a:p>
          <a:p>
            <a:endParaRPr lang="en-US" sz="1100" dirty="0"/>
          </a:p>
        </p:txBody>
      </p:sp>
      <p:sp>
        <p:nvSpPr>
          <p:cNvPr id="4" name="Header Placeholder 3"/>
          <p:cNvSpPr>
            <a:spLocks noGrp="1"/>
          </p:cNvSpPr>
          <p:nvPr>
            <p:ph type="hdr" sz="quarter" idx="10"/>
          </p:nvPr>
        </p:nvSpPr>
        <p:spPr/>
        <p:txBody>
          <a:bodyPr/>
          <a:lstStyle/>
          <a:p>
            <a:pPr defTabSz="931774">
              <a:defRPr/>
            </a:pPr>
            <a:endParaRPr lang="en-US" sz="1800" kern="0">
              <a:solidFill>
                <a:sysClr val="windowText" lastClr="000000"/>
              </a:solidFill>
              <a:latin typeface="Calibri"/>
            </a:endParaRPr>
          </a:p>
        </p:txBody>
      </p:sp>
      <p:sp>
        <p:nvSpPr>
          <p:cNvPr id="5" name="Footer Placeholder 4"/>
          <p:cNvSpPr>
            <a:spLocks noGrp="1"/>
          </p:cNvSpPr>
          <p:nvPr>
            <p:ph type="ftr" sz="quarter" idx="11"/>
          </p:nvPr>
        </p:nvSpPr>
        <p:spPr/>
        <p:txBody>
          <a:bodyPr/>
          <a:lstStyle/>
          <a:p>
            <a:pPr marL="406034"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defTabSz="931774">
              <a:defRPr/>
            </a:pPr>
            <a:fld id="{79C601B9-5273-467A-8E48-EC9939578C8F}" type="datetime8">
              <a:rPr lang="en-US" sz="1800" kern="0">
                <a:solidFill>
                  <a:sysClr val="windowText" lastClr="000000"/>
                </a:solidFill>
                <a:latin typeface="Calibri"/>
              </a:rPr>
              <a:pPr defTabSz="931774">
                <a:defRPr/>
              </a:pPr>
              <a:t>3/20/2019 3:38 PM</a:t>
            </a:fld>
            <a:endParaRPr lang="en-US" sz="1800" kern="0">
              <a:solidFill>
                <a:sysClr val="windowText" lastClr="000000"/>
              </a:solidFill>
              <a:latin typeface="Calibri"/>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latin typeface="Calibri"/>
              </a:rPr>
              <a:pPr defTabSz="931774">
                <a:defRPr/>
              </a:pPr>
              <a:t>3</a:t>
            </a:fld>
            <a:endParaRPr lang="en-US" sz="1800" kern="0">
              <a:solidFill>
                <a:sysClr val="windowText" lastClr="000000"/>
              </a:solidFill>
              <a:latin typeface="Calibri"/>
            </a:endParaRPr>
          </a:p>
        </p:txBody>
      </p:sp>
    </p:spTree>
    <p:extLst>
      <p:ext uri="{BB962C8B-B14F-4D97-AF65-F5344CB8AC3E}">
        <p14:creationId xmlns:p14="http://schemas.microsoft.com/office/powerpoint/2010/main" val="4960193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latin typeface="Calibri" panose="020F0502020204030204"/>
              </a:rPr>
              <a:pPr defTabSz="931774">
                <a:defRPr/>
              </a:pPr>
              <a:t>3/20/2019 3:38 PM</a:t>
            </a:fld>
            <a:endParaRPr lang="en-US" sz="1800" kern="0">
              <a:solidFill>
                <a:prstClr val="black"/>
              </a:solidFill>
              <a:latin typeface="Calibri" panose="020F0502020204030204"/>
            </a:endParaRPr>
          </a:p>
        </p:txBody>
      </p:sp>
    </p:spTree>
    <p:extLst>
      <p:ext uri="{BB962C8B-B14F-4D97-AF65-F5344CB8AC3E}">
        <p14:creationId xmlns:p14="http://schemas.microsoft.com/office/powerpoint/2010/main" val="1485098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latin typeface="Calibri" panose="020F0502020204030204"/>
              </a:rPr>
              <a:pPr defTabSz="931774">
                <a:defRPr/>
              </a:pPr>
              <a:t>3/20/2019 3:38 PM</a:t>
            </a:fld>
            <a:endParaRPr lang="en-US" sz="1800" kern="0">
              <a:solidFill>
                <a:prstClr val="black"/>
              </a:solidFill>
              <a:latin typeface="Calibri" panose="020F0502020204030204"/>
            </a:endParaRPr>
          </a:p>
        </p:txBody>
      </p:sp>
    </p:spTree>
    <p:extLst>
      <p:ext uri="{BB962C8B-B14F-4D97-AF65-F5344CB8AC3E}">
        <p14:creationId xmlns:p14="http://schemas.microsoft.com/office/powerpoint/2010/main" val="3400565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1774">
              <a:defRPr/>
            </a:pPr>
            <a:fld id="{C281ED3B-2C22-4C87-A5B7-47B82DB4EEA7}" type="slidenum">
              <a:rPr lang="en-US">
                <a:solidFill>
                  <a:prstClr val="black"/>
                </a:solidFill>
                <a:latin typeface="Calibri" panose="020F0502020204030204"/>
              </a:rPr>
              <a:pPr defTabSz="931774">
                <a:defRPr/>
              </a:pPr>
              <a:t>32</a:t>
            </a:fld>
            <a:endParaRPr lang="en-US">
              <a:solidFill>
                <a:prstClr val="black"/>
              </a:solidFill>
              <a:latin typeface="Calibri" panose="020F0502020204030204"/>
            </a:endParaRPr>
          </a:p>
        </p:txBody>
      </p:sp>
    </p:spTree>
    <p:extLst>
      <p:ext uri="{BB962C8B-B14F-4D97-AF65-F5344CB8AC3E}">
        <p14:creationId xmlns:p14="http://schemas.microsoft.com/office/powerpoint/2010/main" val="1168167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r>
              <a:rPr lang="en-US">
                <a:effectLst/>
              </a:rPr>
              <a:t>You know what your users are saying, but do you know what it means? The Linguistic API uses advanced linguistic analysis tools for natural language processing, giving you access to part-of-speech tagging and parsing. These tools allow you to hone in on important concepts and actions. The API can tap into traditional linguistic analysis tools that allow you to identify the concepts and actions in your text with part-of-speech tagging, and find phrases and concepts using natural language parsers. Whether you’re mining customer feedback, interpreting user commands, or consuming web text, understanding the structure of the text is a critical first step. </a:t>
            </a:r>
            <a:endParaRPr lang="zh-CN" altLang="en-US"/>
          </a:p>
        </p:txBody>
      </p:sp>
    </p:spTree>
    <p:extLst>
      <p:ext uri="{BB962C8B-B14F-4D97-AF65-F5344CB8AC3E}">
        <p14:creationId xmlns:p14="http://schemas.microsoft.com/office/powerpoint/2010/main" val="22718101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latin typeface="Calibri" panose="020F0502020204030204"/>
              </a:rPr>
              <a:pPr defTabSz="931774">
                <a:defRPr/>
              </a:pPr>
              <a:t>3/20/2019 3:38 PM</a:t>
            </a:fld>
            <a:endParaRPr lang="en-US" sz="1800" kern="0">
              <a:solidFill>
                <a:prstClr val="black"/>
              </a:solidFill>
              <a:latin typeface="Calibri" panose="020F0502020204030204"/>
            </a:endParaRPr>
          </a:p>
        </p:txBody>
      </p:sp>
    </p:spTree>
    <p:extLst>
      <p:ext uri="{BB962C8B-B14F-4D97-AF65-F5344CB8AC3E}">
        <p14:creationId xmlns:p14="http://schemas.microsoft.com/office/powerpoint/2010/main" val="30344614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r>
              <a:rPr lang="en-US"/>
              <a:t>Understanding and analyzing unstructured text is an increasingly popular field and includes a wide spectrum of problems such as sentiment analysis, key phrase extraction, topic modeling/extraction, aspect extraction and more.</a:t>
            </a:r>
          </a:p>
        </p:txBody>
      </p:sp>
    </p:spTree>
    <p:extLst>
      <p:ext uri="{BB962C8B-B14F-4D97-AF65-F5344CB8AC3E}">
        <p14:creationId xmlns:p14="http://schemas.microsoft.com/office/powerpoint/2010/main" val="36111598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r>
              <a:rPr lang="en-US">
                <a:effectLst/>
              </a:rPr>
              <a:t>Automate a variety of standard natural language processing tasks using state-of-the-art language modeling APIs. </a:t>
            </a:r>
          </a:p>
          <a:p>
            <a:pPr defTabSz="931774">
              <a:lnSpc>
                <a:spcPct val="100000"/>
              </a:lnSpc>
              <a:spcAft>
                <a:spcPts val="0"/>
              </a:spcAft>
              <a:defRPr/>
            </a:pPr>
            <a:r>
              <a:rPr lang="en-US" sz="1200">
                <a:latin typeface="+mn-lt"/>
              </a:rPr>
              <a:t>Do you need to know how frequently certain words appear together? Or figure out which words a user might type next? Or how to break a hashtag into individual words? The Web Language Model API lets your app do all of this quickly and </a:t>
            </a:r>
            <a:r>
              <a:rPr lang="en-US" sz="1200" err="1">
                <a:latin typeface="+mn-lt"/>
              </a:rPr>
              <a:t>accuratel</a:t>
            </a:r>
            <a:r>
              <a:rPr lang="en-US" sz="1200">
                <a:latin typeface="+mn-lt"/>
              </a:rPr>
              <a:t>.</a:t>
            </a:r>
          </a:p>
          <a:p>
            <a:endParaRPr lang="zh-CN" altLang="en-US"/>
          </a:p>
        </p:txBody>
      </p:sp>
    </p:spTree>
    <p:extLst>
      <p:ext uri="{BB962C8B-B14F-4D97-AF65-F5344CB8AC3E}">
        <p14:creationId xmlns:p14="http://schemas.microsoft.com/office/powerpoint/2010/main" val="38671961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r>
              <a:rPr lang="en-US" sz="1000" dirty="0"/>
              <a:t>. Try now the Speech Translator demo App on : https://github.com/MicrosoftTranslator/SpeechTranslator</a:t>
            </a:r>
          </a:p>
          <a:p>
            <a:pPr defTabSz="931774">
              <a:lnSpc>
                <a:spcPct val="100000"/>
              </a:lnSpc>
              <a:spcAft>
                <a:spcPts val="0"/>
              </a:spcAft>
              <a:defRPr/>
            </a:pPr>
            <a:r>
              <a:rPr lang="en-US" sz="1000" dirty="0"/>
              <a:t>. Try now the Document Translator demo, translating (batches of) Word or pdf documents while preserving the formatting : https://www.microsoft.com/en-us/translator/doctranslator.aspx</a:t>
            </a:r>
          </a:p>
          <a:p>
            <a:pPr defTabSz="931774">
              <a:lnSpc>
                <a:spcPct val="100000"/>
              </a:lnSpc>
              <a:spcAft>
                <a:spcPts val="0"/>
              </a:spcAft>
              <a:defRPr/>
            </a:pPr>
            <a:endParaRPr lang="en-US" sz="1000" dirty="0"/>
          </a:p>
          <a:p>
            <a:r>
              <a:rPr lang="en-US" sz="1000" b="1" dirty="0"/>
              <a:t>Language detection</a:t>
            </a:r>
          </a:p>
          <a:p>
            <a:r>
              <a:rPr lang="en-US" sz="1000" dirty="0"/>
              <a:t>The Translator Text API automatically detects the language of the text that’s sent before translating it. If your application simply needs to know what language the text is in, you can also call the API to detect the language of any text string. </a:t>
            </a:r>
          </a:p>
          <a:p>
            <a:r>
              <a:rPr lang="en-US" sz="1000" b="1" dirty="0"/>
              <a:t>Translation</a:t>
            </a:r>
          </a:p>
          <a:p>
            <a:r>
              <a:rPr lang="en-US" sz="1000" dirty="0"/>
              <a:t>Add speech translation, for any of the 9 supported languages, and text translation, for any of the 60 supported languages, to your app. Grow your potential user base by localizing your app and its content with clear translations. </a:t>
            </a:r>
          </a:p>
          <a:p>
            <a:r>
              <a:rPr lang="en-US" sz="1000" b="1" dirty="0"/>
              <a:t>Custom translation system</a:t>
            </a:r>
          </a:p>
          <a:p>
            <a:r>
              <a:rPr lang="en-US" sz="1000" dirty="0"/>
              <a:t>Build a custom translation system, using as little as 1,000 parallel sentences or start out simply by providing a dictionary of company specific words. </a:t>
            </a:r>
          </a:p>
          <a:p>
            <a:r>
              <a:rPr lang="en-US" sz="1000" b="1" dirty="0"/>
              <a:t>Collaborative Translation Framework (CTF)</a:t>
            </a:r>
          </a:p>
          <a:p>
            <a:r>
              <a:rPr lang="en-US" sz="1000" dirty="0"/>
              <a:t>Improve translations by creating a specific user group that provides suggestions to improve the translations. Users suggest translations and designated approvers either approve or deny changes. These updated translations can then be used for the company’s specific Hub to further improve its custom system. </a:t>
            </a:r>
          </a:p>
          <a:p>
            <a:pPr defTabSz="931774">
              <a:lnSpc>
                <a:spcPct val="100000"/>
              </a:lnSpc>
              <a:spcAft>
                <a:spcPts val="0"/>
              </a:spcAft>
              <a:defRPr/>
            </a:pPr>
            <a:endParaRPr lang="en-US" sz="1000" dirty="0"/>
          </a:p>
        </p:txBody>
      </p:sp>
    </p:spTree>
    <p:extLst>
      <p:ext uri="{BB962C8B-B14F-4D97-AF65-F5344CB8AC3E}">
        <p14:creationId xmlns:p14="http://schemas.microsoft.com/office/powerpoint/2010/main" val="22558997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t>Academic Knowledge : </a:t>
            </a:r>
            <a:r>
              <a:rPr lang="en-US" sz="1000" dirty="0"/>
              <a:t>The Academic Knowledge API enable developers to interpret user queries for academic intent and retrieve rich entity information about research papers, authors, journals, conferences, and universities from the Microsoft Academic Graph (MAG). 1. Developers can use this API to build search features such as the knowledge-based query auto-suggest and search results at  http://academic.microsoft.com.  </a:t>
            </a:r>
            <a:br>
              <a:rPr lang="en-US" sz="1000" dirty="0"/>
            </a:br>
            <a:r>
              <a:rPr lang="en-US" sz="1000" dirty="0"/>
              <a:t>2. Universities can retrieve analytics data about their researchers' publications, topics, and venues. 3. Conference organizers can analyze the citation patterns of their conference papers. 4. Data scientists and computer science researchers can develop new ranking and analysis approaches over a large heterogeneous network. </a:t>
            </a:r>
          </a:p>
          <a:p>
            <a:endParaRPr lang="en-US" sz="1000" dirty="0"/>
          </a:p>
          <a:p>
            <a:r>
              <a:rPr lang="en-US" sz="1000" dirty="0"/>
              <a:t>A publication about our approach can be found here: http://research.microsoft.com/apps/pubs/default.aspx?id=246609  The underlying data graph (Microsoft Academic Graph) is constructed over discovered academic papers on the web. The data is largely unstructured, of variable quality, and ambiguous.  We are constantly working to improve this data quality and to correctly aggregate the multiple instances of authors, papers, etc. into a single representative entity in the graph.        </a:t>
            </a:r>
          </a:p>
          <a:p>
            <a:endParaRPr lang="en-US" sz="1000" dirty="0"/>
          </a:p>
          <a:p>
            <a:r>
              <a:rPr lang="en-US" sz="1000" b="1" dirty="0"/>
              <a:t>Knowledge Exploration Service : </a:t>
            </a:r>
            <a:r>
              <a:rPr lang="en-US" sz="1000" dirty="0"/>
              <a:t>Enable interactive search experience over structured data via natural language.  Indexes customer's structured data (BYOD) with support for prefix completion.  Generates annotated interpretations/completions of natural language queries. Publishers/libraries can use this to create interactive search over their publications similar to academic.microsoft.com.  Merchants can create interactive search experience to help users find and discover products.  Data owners can create systems that answer natural language user questions. It works best when the structured data is clean and the natural language structure is simple and predictable.  Otherwise, customers will have to invest a bit of work to generate the structured data and author the grammar.  We are working on future components to simplify both authoring aspects. </a:t>
            </a:r>
          </a:p>
          <a:p>
            <a:endParaRPr lang="en-US" sz="1000" dirty="0"/>
          </a:p>
          <a:p>
            <a:r>
              <a:rPr lang="en-US" sz="1000" b="1" dirty="0"/>
              <a:t>Entity Linking : </a:t>
            </a:r>
            <a:r>
              <a:rPr lang="en-US" sz="1000" dirty="0"/>
              <a:t> Given a specific paragraph of text within a document, the Entity Linking will recognize and identify each separate entity based on the context and linking the entity to </a:t>
            </a:r>
            <a:r>
              <a:rPr lang="en-US" sz="1000" dirty="0" err="1"/>
              <a:t>wikipedia</a:t>
            </a:r>
            <a:r>
              <a:rPr lang="en-US" sz="1000" dirty="0"/>
              <a:t>. Use cases: A news agency would use this to analysis their news article to create relations between articles, a news agency would use this to generate tags for article and make recommendation for reader, a company would use this to track the PR articles mentioned it and product comments to track customer feedback. We also have SDKs available for Entity Linking.</a:t>
            </a:r>
          </a:p>
          <a:p>
            <a:endParaRPr lang="en-US" sz="1000" dirty="0"/>
          </a:p>
          <a:p>
            <a:pPr defTabSz="950464">
              <a:spcAft>
                <a:spcPts val="346"/>
              </a:spcAft>
              <a:defRPr/>
            </a:pPr>
            <a:r>
              <a:rPr lang="en-US" sz="1000" b="1" dirty="0"/>
              <a:t>Recommendations API: </a:t>
            </a:r>
            <a:r>
              <a:rPr lang="en-US" sz="1000" dirty="0"/>
              <a:t>Learn from previous transactions to predict which items are more likely to be of interest to or purchased by your customers. Built using Azure Machine Learning, the Recommendations engine uses customer data—either past customer activity you’ve uploaded or data collected directly from your digital store—to offer recommended items for your customers and increase conversion rates.</a:t>
            </a:r>
          </a:p>
          <a:p>
            <a:pPr defTabSz="950464">
              <a:spcAft>
                <a:spcPts val="346"/>
              </a:spcAft>
              <a:defRPr/>
            </a:pPr>
            <a:endParaRPr lang="en-US" sz="1000" dirty="0"/>
          </a:p>
          <a:p>
            <a:pPr defTabSz="950464">
              <a:spcAft>
                <a:spcPts val="346"/>
              </a:spcAft>
              <a:defRPr/>
            </a:pPr>
            <a:r>
              <a:rPr lang="en-US" sz="1000" b="1" dirty="0"/>
              <a:t>Custom Decision Service: </a:t>
            </a:r>
            <a:r>
              <a:rPr lang="en-US" sz="1000" dirty="0"/>
              <a:t>a service that helps you create intelligent systems with a cloud-based contextual decision-making API that adapts with experience. Custom Decision service uses reinforcement learning in a new approach for personalizing content; it’s able to plug into your application and helps to make decisions in real time as it automatically adapts to optimize your metrics over time</a:t>
            </a:r>
          </a:p>
          <a:p>
            <a:pPr defTabSz="950464">
              <a:spcAft>
                <a:spcPts val="346"/>
              </a:spcAft>
              <a:defRPr/>
            </a:pPr>
            <a:endParaRPr lang="en-US" sz="1000" b="1" dirty="0"/>
          </a:p>
          <a:p>
            <a:pPr defTabSz="950464">
              <a:spcAft>
                <a:spcPts val="346"/>
              </a:spcAft>
              <a:defRPr/>
            </a:pPr>
            <a:r>
              <a:rPr lang="en-US" sz="1000" b="1" dirty="0" err="1"/>
              <a:t>QnA</a:t>
            </a:r>
            <a:r>
              <a:rPr lang="en-US" sz="1000" b="1" dirty="0"/>
              <a:t> Maker : Distill information into conversational, easy-to-navigate answers.</a:t>
            </a:r>
          </a:p>
          <a:p>
            <a:r>
              <a:rPr lang="en-US" sz="1000" b="1" dirty="0"/>
              <a:t>Extract questions and answers</a:t>
            </a:r>
          </a:p>
          <a:p>
            <a:r>
              <a:rPr lang="en-US" sz="1000" dirty="0" err="1"/>
              <a:t>QnA</a:t>
            </a:r>
            <a:r>
              <a:rPr lang="en-US" sz="1000" dirty="0"/>
              <a:t> Maker extracts all possible pairs of questions and answers from user provided content – FAQ URLs, documents and editorial content.</a:t>
            </a:r>
          </a:p>
          <a:p>
            <a:r>
              <a:rPr lang="en-US" sz="1000" b="1" dirty="0"/>
              <a:t>Test, train and publish</a:t>
            </a:r>
          </a:p>
          <a:p>
            <a:r>
              <a:rPr lang="en-US" sz="1000" dirty="0"/>
              <a:t>Through </a:t>
            </a:r>
            <a:r>
              <a:rPr lang="en-US" sz="1000" dirty="0" err="1"/>
              <a:t>QnA</a:t>
            </a:r>
            <a:r>
              <a:rPr lang="en-US" sz="1000" dirty="0"/>
              <a:t> Maker’s easy-to-use GUI, you can edit, remove or add pair before testing and training the knowledge base and publishing your knowledge base as an API endpoint.</a:t>
            </a:r>
          </a:p>
          <a:p>
            <a:r>
              <a:rPr lang="en-US" sz="1000" b="1" dirty="0"/>
              <a:t>Integrates with other APIs and solutions</a:t>
            </a:r>
          </a:p>
          <a:p>
            <a:r>
              <a:rPr lang="en-US" sz="1000" dirty="0" err="1"/>
              <a:t>QnA</a:t>
            </a:r>
            <a:r>
              <a:rPr lang="en-US" sz="1000" dirty="0"/>
              <a:t> Maker integrates with other APIs seamlessly and at scale. Use </a:t>
            </a:r>
            <a:r>
              <a:rPr lang="en-US" sz="1000" dirty="0" err="1"/>
              <a:t>QnA</a:t>
            </a:r>
            <a:r>
              <a:rPr lang="en-US" sz="1000" dirty="0"/>
              <a:t> Maker with Cognitive Services such as Language Understanding Intelligent Service and create something as elegantly simple as a chat bot that answers FAQs, or as complex as an interactive virtual guide.</a:t>
            </a:r>
          </a:p>
          <a:p>
            <a:pPr defTabSz="950464">
              <a:spcAft>
                <a:spcPts val="346"/>
              </a:spcAft>
              <a:defRPr/>
            </a:pPr>
            <a:endParaRPr lang="en-US" sz="1000" b="1" dirty="0"/>
          </a:p>
          <a:p>
            <a:endParaRPr lang="en-US" sz="1000" dirty="0"/>
          </a:p>
        </p:txBody>
      </p:sp>
      <p:sp>
        <p:nvSpPr>
          <p:cNvPr id="6" name="Date Placeholder 5"/>
          <p:cNvSpPr>
            <a:spLocks noGrp="1"/>
          </p:cNvSpPr>
          <p:nvPr>
            <p:ph type="dt" idx="12"/>
          </p:nvPr>
        </p:nvSpPr>
        <p:spPr/>
        <p:txBody>
          <a:bodyPr/>
          <a:lstStyle/>
          <a:p>
            <a:pPr defTabSz="950409">
              <a:defRPr/>
            </a:pPr>
            <a:fld id="{38EEC551-8CDA-4EB6-89BB-2A86C9F091C8}" type="datetime8">
              <a:rPr lang="en-US">
                <a:solidFill>
                  <a:prstClr val="black"/>
                </a:solidFill>
                <a:latin typeface="Calibri" panose="020F0502020204030204"/>
              </a:rPr>
              <a:pPr defTabSz="950409">
                <a:defRPr/>
              </a:pPr>
              <a:t>3/20/2019 3:38 PM</a:t>
            </a:fld>
            <a:endParaRPr lang="en-US">
              <a:solidFill>
                <a:prstClr val="black"/>
              </a:solidFill>
              <a:latin typeface="Calibri" panose="020F0502020204030204"/>
            </a:endParaRPr>
          </a:p>
        </p:txBody>
      </p:sp>
    </p:spTree>
    <p:extLst>
      <p:ext uri="{BB962C8B-B14F-4D97-AF65-F5344CB8AC3E}">
        <p14:creationId xmlns:p14="http://schemas.microsoft.com/office/powerpoint/2010/main" val="23772041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r>
              <a:rPr lang="en-US">
                <a:effectLst/>
              </a:rPr>
              <a:t>Tap into the wealth of academic content in the Microsoft Academic Graph using the Academic Knowledge API. </a:t>
            </a:r>
          </a:p>
          <a:p>
            <a:r>
              <a:rPr lang="en-US" sz="1200">
                <a:latin typeface="+mn-lt"/>
              </a:rPr>
              <a:t>Do your users know who the top scholars have been in machine learning over the last three years? What about every paper authored by an expert like Li Deng from Microsoft? The Academic Knowledge API answers these and other questions by applying the Knowledge Exploration Service to the Microsoft Academic Graph. Users can start from natural language queries, or you can ping the graph directly through structured query expressions. </a:t>
            </a:r>
          </a:p>
          <a:p>
            <a:r>
              <a:rPr lang="en-US" sz="1200">
                <a:latin typeface="+mn-lt"/>
              </a:rPr>
              <a:t>Additionally, the Academic Knowledge API can auto-complete natural language queries and return entity results, helping users narrow research results faster. </a:t>
            </a:r>
          </a:p>
          <a:p>
            <a:r>
              <a:rPr lang="en-US" sz="1200">
                <a:latin typeface="+mn-lt"/>
              </a:rPr>
              <a:t>It can also create a histogram of attribute values for academic entries returned by a query—for example, the distribution of papers by year for an author. </a:t>
            </a:r>
          </a:p>
        </p:txBody>
      </p:sp>
    </p:spTree>
    <p:extLst>
      <p:ext uri="{BB962C8B-B14F-4D97-AF65-F5344CB8AC3E}">
        <p14:creationId xmlns:p14="http://schemas.microsoft.com/office/powerpoint/2010/main" val="874191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r>
              <a:rPr lang="en-US" b="1" dirty="0"/>
              <a:t>Why choose these APIs? </a:t>
            </a:r>
            <a:r>
              <a:rPr lang="en-US" dirty="0"/>
              <a:t>They work, and it’s easy. </a:t>
            </a:r>
          </a:p>
          <a:p>
            <a:endParaRPr lang="en-US" dirty="0"/>
          </a:p>
          <a:p>
            <a:r>
              <a:rPr lang="en-US" dirty="0"/>
              <a:t>Easy:  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dirty="0"/>
          </a:p>
          <a:p>
            <a:r>
              <a:rPr lang="en-US" dirty="0"/>
              <a:t>Flexible:  We’ve got a breadth of intelligence and knowledge APIs so developers will be able to find what intelligence feature they need; and importantly, they all work on whatever language, framework, or platform developers choose. So, </a:t>
            </a:r>
            <a:r>
              <a:rPr lang="en-US" dirty="0" err="1"/>
              <a:t>devs</a:t>
            </a:r>
            <a:r>
              <a:rPr lang="en-US" dirty="0"/>
              <a:t> can integrated into their apps—iOS, Android, Windows—using their own tools they know and love (such as python or node.js, etc.).</a:t>
            </a:r>
          </a:p>
          <a:p>
            <a:endParaRPr lang="en-US" dirty="0"/>
          </a:p>
          <a:p>
            <a:pPr defTabSz="931774">
              <a:lnSpc>
                <a:spcPct val="100000"/>
              </a:lnSpc>
              <a:spcAft>
                <a:spcPts val="0"/>
              </a:spcAft>
              <a:defRPr/>
            </a:pPr>
            <a:r>
              <a:rPr lang="en-US" dirty="0"/>
              <a:t>Tested: Tap into 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 and Skype.  </a:t>
            </a:r>
          </a:p>
          <a:p>
            <a:pPr defTabSz="950464">
              <a:spcAft>
                <a:spcPts val="346"/>
              </a:spcAft>
              <a:defRPr/>
            </a:pPr>
            <a:endParaRPr lang="en-US" dirty="0"/>
          </a:p>
          <a:p>
            <a:pPr defTabSz="950464">
              <a:spcAft>
                <a:spcPts val="346"/>
              </a:spcAft>
              <a:defRPr/>
            </a:pPr>
            <a:endParaRPr lang="en-US" dirty="0"/>
          </a:p>
        </p:txBody>
      </p:sp>
      <p:sp>
        <p:nvSpPr>
          <p:cNvPr id="4" name="Header Placeholder 3"/>
          <p:cNvSpPr>
            <a:spLocks noGrp="1"/>
          </p:cNvSpPr>
          <p:nvPr>
            <p:ph type="hdr" sz="quarter" idx="10"/>
          </p:nvPr>
        </p:nvSpPr>
        <p:spPr/>
        <p:txBody>
          <a:bodyPr/>
          <a:lstStyle/>
          <a:p>
            <a:pPr defTabSz="950409">
              <a:defRPr/>
            </a:pPr>
            <a:r>
              <a:rPr lang="en-US">
                <a:solidFill>
                  <a:prstClr val="black"/>
                </a:solidFill>
                <a:latin typeface="Calibri" panose="020F0502020204030204"/>
              </a:rPr>
              <a:t>Microsoft Build 2016</a:t>
            </a:r>
          </a:p>
        </p:txBody>
      </p:sp>
      <p:sp>
        <p:nvSpPr>
          <p:cNvPr id="5" name="Footer Placeholder 4"/>
          <p:cNvSpPr>
            <a:spLocks noGrp="1"/>
          </p:cNvSpPr>
          <p:nvPr>
            <p:ph type="ftr" sz="quarter" idx="11"/>
          </p:nvPr>
        </p:nvSpPr>
        <p:spPr/>
        <p:txBody>
          <a:bodyPr/>
          <a:lstStyle/>
          <a:p>
            <a:pPr marL="0"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09">
              <a:defRPr/>
            </a:pPr>
            <a:fld id="{38EEC551-8CDA-4EB6-89BB-2A86C9F091C8}" type="datetime8">
              <a:rPr lang="en-US">
                <a:solidFill>
                  <a:prstClr val="black"/>
                </a:solidFill>
                <a:latin typeface="Calibri" panose="020F0502020204030204"/>
              </a:rPr>
              <a:pPr defTabSz="950409">
                <a:defRPr/>
              </a:pPr>
              <a:t>3/20/2019 3:38 PM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50409">
              <a:defRPr/>
            </a:pPr>
            <a:fld id="{B4008EB6-D09E-4580-8CD6-DDB14511944F}" type="slidenum">
              <a:rPr lang="en-US">
                <a:solidFill>
                  <a:prstClr val="black"/>
                </a:solidFill>
                <a:latin typeface="Calibri" panose="020F0502020204030204"/>
              </a:rPr>
              <a:pPr defTabSz="950409">
                <a:defRPr/>
              </a:pPr>
              <a:t>4</a:t>
            </a:fld>
            <a:endParaRPr lang="en-US">
              <a:solidFill>
                <a:prstClr val="black"/>
              </a:solidFill>
              <a:latin typeface="Calibri" panose="020F0502020204030204"/>
            </a:endParaRPr>
          </a:p>
        </p:txBody>
      </p:sp>
    </p:spTree>
    <p:extLst>
      <p:ext uri="{BB962C8B-B14F-4D97-AF65-F5344CB8AC3E}">
        <p14:creationId xmlns:p14="http://schemas.microsoft.com/office/powerpoint/2010/main" val="4012884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r>
              <a:rPr lang="en-US" sz="1200">
                <a:latin typeface="+mn-lt"/>
              </a:rPr>
              <a:t>Provide better user experiences by adding the Entity Linking Service to your app so that it can provide additional knowledge and facts from the web to supplement the text in context. The Entity Linking Service uses a prebuilt knowledge base to build links, and the option to acquire knowledge from your own data. </a:t>
            </a:r>
          </a:p>
          <a:p>
            <a:r>
              <a:rPr lang="en-US" sz="1200">
                <a:latin typeface="+mn-lt"/>
              </a:rPr>
              <a:t>For example, your app may need to understand that "London, the capital" is the city of </a:t>
            </a:r>
          </a:p>
          <a:p>
            <a:r>
              <a:rPr lang="en-US" sz="1200">
                <a:latin typeface="+mn-lt"/>
              </a:rPr>
              <a:t>London in the United Kingdom and not London, Ontario, or Jack London, the author. </a:t>
            </a:r>
          </a:p>
          <a:p>
            <a:r>
              <a:rPr lang="en-US" sz="1200">
                <a:latin typeface="+mn-lt"/>
              </a:rPr>
              <a:t>The Entity Linking Service provides this information quickly and within context, offering a faster, more intelligent user experience. </a:t>
            </a:r>
          </a:p>
          <a:p>
            <a:endParaRPr lang="en-US"/>
          </a:p>
        </p:txBody>
      </p:sp>
    </p:spTree>
    <p:extLst>
      <p:ext uri="{BB962C8B-B14F-4D97-AF65-F5344CB8AC3E}">
        <p14:creationId xmlns:p14="http://schemas.microsoft.com/office/powerpoint/2010/main" val="30664160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r>
              <a:rPr lang="en-US" sz="1400">
                <a:latin typeface="+mn-lt"/>
              </a:rPr>
              <a:t>Do you have structured data for users to explore via natural language? The Knowledge Exploration Service takes structured data and linguistic resources you provide and creates a service that enables interactive search. </a:t>
            </a:r>
          </a:p>
          <a:p>
            <a:r>
              <a:rPr lang="en-US" sz="1400">
                <a:latin typeface="+mn-lt"/>
              </a:rPr>
              <a:t>For example, as your users enter queries in a search box, the Knowledge Exploration Service offers auto-complete suggestions and semantic annotations. You can retrieve the top matching objects from the data, and you can create histograms of attribute values among the matches. </a:t>
            </a:r>
          </a:p>
          <a:p>
            <a:endParaRPr lang="en-US"/>
          </a:p>
        </p:txBody>
      </p:sp>
    </p:spTree>
    <p:extLst>
      <p:ext uri="{BB962C8B-B14F-4D97-AF65-F5344CB8AC3E}">
        <p14:creationId xmlns:p14="http://schemas.microsoft.com/office/powerpoint/2010/main" val="3862614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r>
              <a:rPr lang="en-US"/>
              <a:t>The Recommendations API helps your customer discover items in your catalog. </a:t>
            </a:r>
          </a:p>
          <a:p>
            <a:r>
              <a:rPr lang="en-US"/>
              <a:t>Customer activity in your digital store is used to recommend items and to improve conversion in your digital store. </a:t>
            </a:r>
          </a:p>
          <a:p>
            <a:r>
              <a:rPr lang="en-US"/>
              <a:t>The recommendation engine may be trained by uploading data about past customer activity or by collecting data directly from your digital store. When the customer returns to your store you will be able to feature recommended items from your catalog that may increase your conversion rate. </a:t>
            </a:r>
          </a:p>
          <a:p>
            <a:endParaRPr lang="en-US"/>
          </a:p>
        </p:txBody>
      </p:sp>
    </p:spTree>
    <p:extLst>
      <p:ext uri="{BB962C8B-B14F-4D97-AF65-F5344CB8AC3E}">
        <p14:creationId xmlns:p14="http://schemas.microsoft.com/office/powerpoint/2010/main" val="1150567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r>
              <a:rPr lang="en-US" err="1">
                <a:effectLst/>
              </a:rPr>
              <a:t>QnA</a:t>
            </a:r>
            <a:r>
              <a:rPr lang="en-US">
                <a:effectLst/>
              </a:rPr>
              <a:t> Maker is primarily meant to provide a FAQ data source which you can query from your Bot/Application. Although developers will find this useful, content owners will especially benefit from this tool. </a:t>
            </a:r>
            <a:r>
              <a:rPr lang="en-US" err="1">
                <a:effectLst/>
              </a:rPr>
              <a:t>QnA</a:t>
            </a:r>
            <a:r>
              <a:rPr lang="en-US">
                <a:effectLst/>
              </a:rPr>
              <a:t> Maker is a completely no-code way of managing the content that powers your Bot/Application.</a:t>
            </a:r>
          </a:p>
          <a:p>
            <a:endParaRPr lang="en-US"/>
          </a:p>
        </p:txBody>
      </p:sp>
    </p:spTree>
    <p:extLst>
      <p:ext uri="{BB962C8B-B14F-4D97-AF65-F5344CB8AC3E}">
        <p14:creationId xmlns:p14="http://schemas.microsoft.com/office/powerpoint/2010/main" val="7973321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r>
              <a:rPr lang="en-US" b="1"/>
              <a:t>A cloud-based, contextual decision-making API that sharpens with experience.</a:t>
            </a:r>
            <a:endParaRPr lang="en-US"/>
          </a:p>
        </p:txBody>
      </p:sp>
    </p:spTree>
    <p:extLst>
      <p:ext uri="{BB962C8B-B14F-4D97-AF65-F5344CB8AC3E}">
        <p14:creationId xmlns:p14="http://schemas.microsoft.com/office/powerpoint/2010/main" val="4182430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Search APIs provide access to the search technology that power Bing.com and a long list of 1st-party (Office, Cortana, Xbox, Edge) and 3rd-party partners. In total, we have 4 Search APIs for web, image, video and news search. In addition we provide access to our Autosuggest (type-ahead) and Spell Check services. </a:t>
            </a:r>
          </a:p>
          <a:p>
            <a:endParaRPr lang="en-US" dirty="0"/>
          </a:p>
          <a:p>
            <a:r>
              <a:rPr lang="en-US" b="1" dirty="0"/>
              <a:t>Bing Web Search API: </a:t>
            </a:r>
            <a:r>
              <a:rPr lang="en-US" dirty="0"/>
              <a:t>is the main Search API. With one programmatic call, the user can get back relevant webpage, image, video, and news results. It's equivalent to searching in the web vertical in bing.com. The Search APIs provide the power of the Bing Search engine to developers. You get access to many of the latest and greatest capabilities the bing.com site has to offer, in the form of an API. It's the same architecture stack so it's a powerful way to bring the knowledge and intelligence of the search engine to your own experience. The API is built directly on top of the entire Bing stack- you get the quality, relevance, performance and continuous improvements that the rest of the site gets. Similar to Bing.com- tail queries, or obscure terms may have limited results. We're always working to improve the edge cases though and API users will benefit from that. </a:t>
            </a:r>
          </a:p>
          <a:p>
            <a:endParaRPr lang="en-US" dirty="0"/>
          </a:p>
          <a:p>
            <a:endParaRPr lang="en-US" dirty="0"/>
          </a:p>
          <a:p>
            <a:r>
              <a:rPr lang="en-US" b="1" dirty="0"/>
              <a:t>Bing Image Search API:  </a:t>
            </a:r>
            <a:r>
              <a:rPr lang="en-US" dirty="0"/>
              <a:t>Help users scour the web for images. Results include thumbnails, full image URLs, publishing website info, image metadata, and more. Try out the demo. </a:t>
            </a:r>
          </a:p>
          <a:p>
            <a:endParaRPr lang="en-US" dirty="0"/>
          </a:p>
          <a:p>
            <a:r>
              <a:rPr lang="en-US" b="1" dirty="0"/>
              <a:t>Bing Video Search API:  </a:t>
            </a:r>
            <a:r>
              <a:rPr lang="en-US" dirty="0"/>
              <a:t>Find videos across the web. Results provide useful metadata including creator, encoding format, video length, view count, and more</a:t>
            </a:r>
          </a:p>
          <a:p>
            <a:endParaRPr lang="en-US" dirty="0"/>
          </a:p>
          <a:p>
            <a:r>
              <a:rPr lang="en-US" b="1" dirty="0"/>
              <a:t>Bing News Search API: </a:t>
            </a:r>
            <a:r>
              <a:rPr lang="en-US" dirty="0"/>
              <a:t>Search the web for news articles. Results include details like authoritative image of the news article, related news and categories, provider info, article URL, and date added</a:t>
            </a:r>
          </a:p>
          <a:p>
            <a:endParaRPr lang="en-US" dirty="0"/>
          </a:p>
          <a:p>
            <a:pPr defTabSz="931774">
              <a:lnSpc>
                <a:spcPct val="100000"/>
              </a:lnSpc>
              <a:spcAft>
                <a:spcPts val="0"/>
              </a:spcAft>
              <a:defRPr/>
            </a:pPr>
            <a:r>
              <a:rPr lang="en-US" b="1" dirty="0"/>
              <a:t>Bing Autosuggest API: </a:t>
            </a:r>
            <a:r>
              <a:rPr lang="en-US" dirty="0"/>
              <a:t>Help users complete queries faster by adding intelligent type-ahead capabilities to your app or website. Empower users to type less and do more with automated and complete search suggestions.</a:t>
            </a:r>
          </a:p>
          <a:p>
            <a:endParaRPr lang="en-US" dirty="0"/>
          </a:p>
          <a:p>
            <a:r>
              <a:rPr lang="en-US" b="1" dirty="0"/>
              <a:t>Bing Custom Search: </a:t>
            </a:r>
            <a:r>
              <a:rPr lang="en-US" dirty="0"/>
              <a:t>lets you create a highly-customized web search experience, which delivers better and more relevant results from your targeted web space. Featuring a straightforward User Interface, Bing Custom Search enables you to create your own web search service without a line of code. Specify the slices of the web that you want to draw from and explore site suggestions to intelligently expand the scope of your search domain. Bing Custom Search can empower businesses of any size, hobbyists and entrepreneurs to design and deploy web search applications for any possible scenario.</a:t>
            </a:r>
            <a:endParaRPr lang="en-US" b="1" dirty="0"/>
          </a:p>
          <a:p>
            <a:endParaRPr lang="en-US" dirty="0"/>
          </a:p>
          <a:p>
            <a:r>
              <a:rPr lang="en-US" dirty="0"/>
              <a:t>Bing Entity Search API </a:t>
            </a:r>
            <a:r>
              <a:rPr lang="en-US" b="1" dirty="0"/>
              <a:t>- Search for the most relevant entity</a:t>
            </a:r>
          </a:p>
          <a:p>
            <a:r>
              <a:rPr lang="en-US" dirty="0"/>
              <a:t>Harness the power of the web with the Bing Entity Search API. You can enrich your app by infusing knowledge search into existing content. Bing Entity Search API will identify the most relevant entity based on your searched term, spanning multiple entity types such as famous people, places, movies, TV shows, video games, books, and even local businesses near you.</a:t>
            </a:r>
          </a:p>
          <a:p>
            <a:endParaRPr lang="en-US" dirty="0"/>
          </a:p>
          <a:p>
            <a:endParaRPr lang="en-US" dirty="0"/>
          </a:p>
        </p:txBody>
      </p:sp>
      <p:sp>
        <p:nvSpPr>
          <p:cNvPr id="6" name="Date Placeholder 5"/>
          <p:cNvSpPr>
            <a:spLocks noGrp="1"/>
          </p:cNvSpPr>
          <p:nvPr>
            <p:ph type="dt" idx="12"/>
          </p:nvPr>
        </p:nvSpPr>
        <p:spPr/>
        <p:txBody>
          <a:bodyPr/>
          <a:lstStyle/>
          <a:p>
            <a:pPr defTabSz="950409">
              <a:defRPr/>
            </a:pPr>
            <a:fld id="{38EEC551-8CDA-4EB6-89BB-2A86C9F091C8}" type="datetime8">
              <a:rPr lang="en-US">
                <a:solidFill>
                  <a:prstClr val="black"/>
                </a:solidFill>
                <a:latin typeface="Calibri" panose="020F0502020204030204"/>
              </a:rPr>
              <a:pPr defTabSz="950409">
                <a:defRPr/>
              </a:pPr>
              <a:t>3/20/2019 3:38 PM</a:t>
            </a:fld>
            <a:endParaRPr lang="en-US">
              <a:solidFill>
                <a:prstClr val="black"/>
              </a:solidFill>
              <a:latin typeface="Calibri" panose="020F0502020204030204"/>
            </a:endParaRPr>
          </a:p>
        </p:txBody>
      </p:sp>
    </p:spTree>
    <p:extLst>
      <p:ext uri="{BB962C8B-B14F-4D97-AF65-F5344CB8AC3E}">
        <p14:creationId xmlns:p14="http://schemas.microsoft.com/office/powerpoint/2010/main" val="32439617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pPr defTabSz="931774">
              <a:lnSpc>
                <a:spcPct val="100000"/>
              </a:lnSpc>
              <a:spcAft>
                <a:spcPts val="0"/>
              </a:spcAft>
              <a:defRPr/>
            </a:pPr>
            <a:r>
              <a:rPr lang="en-US" sz="1200">
                <a:latin typeface="+mn-lt"/>
              </a:rPr>
              <a:t>The Bing Search API adds intelligent search to your app, combing hundreds of billions of webpages, images, videos, and news to provide relevant results with no ad requirements. The results can be automatically customized to your users' locations or markets, increasing relevancy by staying local. </a:t>
            </a:r>
          </a:p>
          <a:p>
            <a:endParaRPr lang="zh-CN" altLang="en-US"/>
          </a:p>
        </p:txBody>
      </p:sp>
    </p:spTree>
    <p:extLst>
      <p:ext uri="{BB962C8B-B14F-4D97-AF65-F5344CB8AC3E}">
        <p14:creationId xmlns:p14="http://schemas.microsoft.com/office/powerpoint/2010/main" val="34982160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pPr defTabSz="931774">
              <a:lnSpc>
                <a:spcPct val="100000"/>
              </a:lnSpc>
              <a:spcAft>
                <a:spcPts val="0"/>
              </a:spcAft>
              <a:defRPr/>
            </a:pPr>
            <a:r>
              <a:rPr lang="en-US" sz="1200">
                <a:latin typeface="+mn-lt"/>
              </a:rPr>
              <a:t>The Bing Image Search API gives you powerful image searching tools with a single call. You can tap into trending images of people, places, and things from around the world, and filter results by image style, size, layout, date added, and license type. </a:t>
            </a:r>
          </a:p>
          <a:p>
            <a:endParaRPr lang="zh-CN" altLang="en-US"/>
          </a:p>
        </p:txBody>
      </p:sp>
    </p:spTree>
    <p:extLst>
      <p:ext uri="{BB962C8B-B14F-4D97-AF65-F5344CB8AC3E}">
        <p14:creationId xmlns:p14="http://schemas.microsoft.com/office/powerpoint/2010/main" val="4141639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r>
              <a:rPr lang="en-US" sz="1200">
                <a:latin typeface="+mn-lt"/>
              </a:rPr>
              <a:t>The Bing Video Search API offers robust video searching features with a single API call. You can receive information from around the world about trending videos, updated on a daily basis. Search results can be returned by either a static image or a motion thumbnail, allowing you to customize how your users see what they're looking for. </a:t>
            </a:r>
          </a:p>
        </p:txBody>
      </p:sp>
    </p:spTree>
    <p:extLst>
      <p:ext uri="{BB962C8B-B14F-4D97-AF65-F5344CB8AC3E}">
        <p14:creationId xmlns:p14="http://schemas.microsoft.com/office/powerpoint/2010/main" val="32727137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r>
              <a:rPr lang="en-US" sz="1200">
                <a:latin typeface="+mn-lt"/>
              </a:rPr>
              <a:t>The Bing News Search API can help turn your app into an up-to-date news center. Results from a single call bring trending news from around the world, which is updated in near-real time, so users can be kept up to date on whatever's happening in their neighborhood—or across the globe. </a:t>
            </a:r>
          </a:p>
        </p:txBody>
      </p:sp>
    </p:spTree>
    <p:extLst>
      <p:ext uri="{BB962C8B-B14F-4D97-AF65-F5344CB8AC3E}">
        <p14:creationId xmlns:p14="http://schemas.microsoft.com/office/powerpoint/2010/main" val="3592121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3/20/2019 3:38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390745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r>
              <a:rPr lang="en-US" sz="1200">
                <a:latin typeface="+mn-lt"/>
              </a:rPr>
              <a:t>Whether you're searching the web, a local set of data, or just asking users to enter an input into your app, the Bing Autosuggest API helps narrow the search quickly by allowing your users to see suggestions for popular search terms. It can correct perceived mistakes, and returns detailed contextual suggestions according to other searches people have found useful. </a:t>
            </a:r>
          </a:p>
        </p:txBody>
      </p:sp>
    </p:spTree>
    <p:extLst>
      <p:ext uri="{BB962C8B-B14F-4D97-AF65-F5344CB8AC3E}">
        <p14:creationId xmlns:p14="http://schemas.microsoft.com/office/powerpoint/2010/main" val="5058488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r>
              <a:rPr lang="en-US"/>
              <a:t>Leverage Bing Custom Search to build a search that fits your needs with powerful ranking, a global-scale search index, and document processing. Setup is easy and fast. The core technology works in three steps: it identifies on-topic sites, applies the Bing ranker, and delivers relevant search results while allowing you to adjust the parameters at any time.</a:t>
            </a:r>
          </a:p>
        </p:txBody>
      </p:sp>
    </p:spTree>
    <p:extLst>
      <p:ext uri="{BB962C8B-B14F-4D97-AF65-F5344CB8AC3E}">
        <p14:creationId xmlns:p14="http://schemas.microsoft.com/office/powerpoint/2010/main" val="10909544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r>
              <a:rPr lang="en-US" b="1"/>
              <a:t>Augment your content with entity search results</a:t>
            </a:r>
          </a:p>
          <a:p>
            <a:r>
              <a:rPr lang="en-US"/>
              <a:t>Improve your users experience by augmenting valuable information in your app, blog, or website. Bing Entity Search API provides primary details about the entities searched.</a:t>
            </a:r>
          </a:p>
          <a:p>
            <a:r>
              <a:rPr lang="en-US" b="1"/>
              <a:t>Showcase of local businesses nearby</a:t>
            </a:r>
          </a:p>
          <a:p>
            <a:r>
              <a:rPr lang="en-US"/>
              <a:t>Easily search and present local businesses in the US such as restaurants, hotels, coffee shops, and other businesses near a specific location for a more relevant and engaging user experience</a:t>
            </a:r>
          </a:p>
        </p:txBody>
      </p:sp>
    </p:spTree>
    <p:extLst>
      <p:ext uri="{BB962C8B-B14F-4D97-AF65-F5344CB8AC3E}">
        <p14:creationId xmlns:p14="http://schemas.microsoft.com/office/powerpoint/2010/main" val="12277571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1">
                <a:latin typeface="+mn-lt"/>
              </a:rPr>
              <a:t>Project Prague</a:t>
            </a:r>
            <a:r>
              <a:rPr lang="en-US" sz="1200">
                <a:latin typeface="+mn-lt"/>
              </a:rPr>
              <a:t>.  SDK to incorporate gesture-based controls into your apps. Quickly define and implement customized hand gestures, creating a more natural user experience.  Limited private preview availability at launch.</a:t>
            </a:r>
            <a:endParaRPr lang="en-US" sz="1600">
              <a:latin typeface="+mn-lt"/>
            </a:endParaRPr>
          </a:p>
          <a:p>
            <a:pPr lvl="1"/>
            <a:r>
              <a:rPr lang="en-US" sz="1200" b="1">
                <a:latin typeface="+mn-lt"/>
              </a:rPr>
              <a:t>Project Cuzco</a:t>
            </a:r>
            <a:r>
              <a:rPr lang="en-US" sz="1200">
                <a:latin typeface="+mn-lt"/>
              </a:rPr>
              <a:t>.  API to help developers find events associated with Wikipedia entities. Begin with a Wikipedia entity, and receive a list of related events organized by time.</a:t>
            </a:r>
            <a:endParaRPr lang="en-US" sz="1600">
              <a:latin typeface="+mn-lt"/>
            </a:endParaRPr>
          </a:p>
          <a:p>
            <a:pPr lvl="1"/>
            <a:r>
              <a:rPr lang="en-US" sz="1200" b="1">
                <a:latin typeface="+mn-lt"/>
              </a:rPr>
              <a:t>Project Johannesburg</a:t>
            </a:r>
            <a:r>
              <a:rPr lang="en-US" sz="1200">
                <a:latin typeface="+mn-lt"/>
              </a:rPr>
              <a:t>.  API to calculate route logistics for with deeper location intelligence to account for specific enterprise requirements. IE: weight, height length, hazardous materials, etc.</a:t>
            </a:r>
            <a:endParaRPr lang="en-US" sz="1600">
              <a:latin typeface="+mn-lt"/>
            </a:endParaRPr>
          </a:p>
          <a:p>
            <a:pPr lvl="1"/>
            <a:r>
              <a:rPr lang="en-US" sz="1200" b="1">
                <a:latin typeface="+mn-lt"/>
              </a:rPr>
              <a:t>Project Nanjing</a:t>
            </a:r>
            <a:r>
              <a:rPr lang="en-US" sz="1200">
                <a:latin typeface="+mn-lt"/>
              </a:rPr>
              <a:t>.  API to calculate isochrones - time and distance-based recommendations for enterprise route optimization.</a:t>
            </a:r>
            <a:endParaRPr lang="en-US" sz="1600">
              <a:latin typeface="+mn-lt"/>
            </a:endParaRPr>
          </a:p>
          <a:p>
            <a:pPr lvl="1"/>
            <a:r>
              <a:rPr lang="en-US" sz="1200" b="1">
                <a:latin typeface="+mn-lt"/>
              </a:rPr>
              <a:t>Project Abu Dhabi</a:t>
            </a:r>
            <a:r>
              <a:rPr lang="en-US" sz="1200">
                <a:latin typeface="+mn-lt"/>
              </a:rPr>
              <a:t>.  API to create distance matrices, enabling you to calculate a histogram of travel times, and serve as stepping stone for enterprise route optimization.</a:t>
            </a:r>
            <a:endParaRPr lang="en-US" sz="1600">
              <a:latin typeface="+mn-lt"/>
            </a:endParaRPr>
          </a:p>
          <a:p>
            <a:pPr lvl="1"/>
            <a:r>
              <a:rPr lang="en-US" sz="1200" b="1">
                <a:latin typeface="+mn-lt"/>
              </a:rPr>
              <a:t>Project Wollongong</a:t>
            </a:r>
            <a:r>
              <a:rPr lang="en-US" sz="1200">
                <a:latin typeface="+mn-lt"/>
              </a:rPr>
              <a:t>.  API to help ‘score’ the attractiveness of a location, based on how many of a particular amenity are within a specific distance.  Ex: restaurants, parks, transit stops.</a:t>
            </a:r>
            <a:endParaRPr lang="en-US" sz="1600">
              <a:latin typeface="+mn-lt"/>
            </a:endParaRPr>
          </a:p>
        </p:txBody>
      </p:sp>
      <p:sp>
        <p:nvSpPr>
          <p:cNvPr id="6" name="Date Placeholder 5"/>
          <p:cNvSpPr>
            <a:spLocks noGrp="1"/>
          </p:cNvSpPr>
          <p:nvPr>
            <p:ph type="dt" idx="12"/>
          </p:nvPr>
        </p:nvSpPr>
        <p:spPr/>
        <p:txBody>
          <a:bodyPr/>
          <a:lstStyle/>
          <a:p>
            <a:pPr defTabSz="950409">
              <a:defRPr/>
            </a:pPr>
            <a:fld id="{38EEC551-8CDA-4EB6-89BB-2A86C9F091C8}" type="datetime8">
              <a:rPr lang="en-US">
                <a:solidFill>
                  <a:prstClr val="black"/>
                </a:solidFill>
                <a:latin typeface="Calibri" panose="020F0502020204030204"/>
              </a:rPr>
              <a:pPr defTabSz="950409">
                <a:defRPr/>
              </a:pPr>
              <a:t>3/20/2019 3:38 PM</a:t>
            </a:fld>
            <a:endParaRPr lang="en-US">
              <a:solidFill>
                <a:prstClr val="black"/>
              </a:solidFill>
              <a:latin typeface="Calibri" panose="020F0502020204030204"/>
            </a:endParaRPr>
          </a:p>
        </p:txBody>
      </p:sp>
    </p:spTree>
    <p:extLst>
      <p:ext uri="{BB962C8B-B14F-4D97-AF65-F5344CB8AC3E}">
        <p14:creationId xmlns:p14="http://schemas.microsoft.com/office/powerpoint/2010/main" val="38378573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3/20/2019 3:38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223716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3/20/2019 3:38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834801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Vision</a:t>
            </a:r>
          </a:p>
          <a:p>
            <a:endParaRPr lang="en-US" sz="1200" b="1" dirty="0"/>
          </a:p>
          <a:p>
            <a:r>
              <a:rPr lang="en-US" sz="1200" b="1" dirty="0"/>
              <a:t>Computer Vision API</a:t>
            </a:r>
            <a:r>
              <a:rPr lang="en-US" sz="1200" dirty="0"/>
              <a:t>: Extract rich information from images to categorize and process visual data – and machine-assisted moderation of images to help curate your services.</a:t>
            </a:r>
          </a:p>
          <a:p>
            <a:endParaRPr lang="en-US" sz="1200" dirty="0"/>
          </a:p>
          <a:p>
            <a:r>
              <a:rPr lang="en-US" sz="1200" b="1" dirty="0"/>
              <a:t>Face API: </a:t>
            </a:r>
            <a:r>
              <a:rPr lang="en-US" sz="1200" dirty="0"/>
              <a:t>Some potential uses for this technology include facial login, photo tagging, and home monitoring.  Or attribute detection to know age, gender, facial hair, etc.</a:t>
            </a:r>
          </a:p>
          <a:p>
            <a:endParaRPr lang="en-US" sz="1200" dirty="0"/>
          </a:p>
          <a:p>
            <a:r>
              <a:rPr lang="en-US" sz="1200" b="1" dirty="0"/>
              <a:t>Emotion API: </a:t>
            </a:r>
            <a:r>
              <a:rPr lang="en-US" sz="1200" dirty="0"/>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tv studio wants to track responses to a pilot. </a:t>
            </a:r>
          </a:p>
          <a:p>
            <a:endParaRPr lang="en-US" sz="1200" dirty="0"/>
          </a:p>
          <a:p>
            <a:endParaRPr lang="en-US" sz="1200" b="1" dirty="0"/>
          </a:p>
          <a:p>
            <a:r>
              <a:rPr lang="en-US" sz="1200" b="1" dirty="0"/>
              <a:t>Content Moderator:</a:t>
            </a:r>
            <a:r>
              <a:rPr lang="en-US" sz="1200" dirty="0"/>
              <a:t>  </a:t>
            </a:r>
            <a:r>
              <a:rPr lang="en-US" sz="1200" dirty="0">
                <a:latin typeface="+mn-lt"/>
              </a:rPr>
              <a:t>Image moderation - Enhance your ability to detect potentially offensive or unwanted images through machine-learning based classifiers, custom blacklists, and optical character recognition (OCR).</a:t>
            </a:r>
          </a:p>
          <a:p>
            <a:r>
              <a:rPr lang="en-US" sz="1200" dirty="0">
                <a:latin typeface="+mn-lt"/>
              </a:rPr>
              <a:t>Text moderation - Helps you detect potential profanity in more than 100 languages and match text against your custom lists automatically. Content Moderator also checks for possible personally identifiable information (PII).</a:t>
            </a:r>
          </a:p>
          <a:p>
            <a:r>
              <a:rPr lang="en-US" sz="1200" dirty="0">
                <a:latin typeface="+mn-lt"/>
              </a:rPr>
              <a:t>Video moderation - Enable the scoring of possible adult content in videos. Video moderation is currently deployed in preview on Azure Media Services.</a:t>
            </a:r>
          </a:p>
          <a:p>
            <a:r>
              <a:rPr lang="en-US" sz="1200" dirty="0">
                <a:latin typeface="+mn-lt"/>
              </a:rPr>
              <a:t>Human review tool - Humans can effectively augment machine learning models in situations where the prediction confidence warrants assistance or when decisions must be tempered with a real world context. Enjoy visibility, flexibility and control with a human review tool that supervises the results of your algorithms.</a:t>
            </a:r>
            <a:endParaRPr lang="en-US" sz="1200" dirty="0"/>
          </a:p>
          <a:p>
            <a:endParaRPr lang="en-US" sz="1200" dirty="0"/>
          </a:p>
          <a:p>
            <a:r>
              <a:rPr lang="en-US" sz="1200" b="1" dirty="0"/>
              <a:t>Custom Vision Service:  </a:t>
            </a:r>
            <a:r>
              <a:rPr lang="en-US" sz="1200" dirty="0"/>
              <a:t>an easy-to-use, customizable web service that learns to recognize specific content in imagery, powered by state-of-the-art machine learning neural networks that become smarter with training. You can train it to recognize whatever you choose, whether that be animals, objects, or abstract symbols. This technology could easily apply to retail environments for machine-assisted product identification, or in digital space to automatically help sorting categories of pictures.</a:t>
            </a:r>
            <a:endParaRPr lang="en-US" sz="1200" b="1" dirty="0"/>
          </a:p>
          <a:p>
            <a:endParaRPr lang="en-US" sz="1200" dirty="0"/>
          </a:p>
          <a:p>
            <a:r>
              <a:rPr lang="en-US" sz="1200" b="1" dirty="0"/>
              <a:t>Video Indexer : </a:t>
            </a:r>
            <a:r>
              <a:rPr lang="en-US" sz="1200" dirty="0"/>
              <a:t>It helps you unlock insights from any video by indexing and enabling you to search spoken audio that is transcribed and translated, sentiment, faces that appeared and objects. With these insights, you can improve discoverability of videos in your applications or increase user engagement by embedding this capability in sites. All of these capabilities are available through a simple set of APIs, ready to use widgets and a management portal.</a:t>
            </a:r>
            <a:endParaRPr lang="en-US" sz="1200" b="1" dirty="0"/>
          </a:p>
        </p:txBody>
      </p:sp>
      <p:sp>
        <p:nvSpPr>
          <p:cNvPr id="6" name="Date Placeholder 5"/>
          <p:cNvSpPr>
            <a:spLocks noGrp="1"/>
          </p:cNvSpPr>
          <p:nvPr>
            <p:ph type="dt" idx="12"/>
          </p:nvPr>
        </p:nvSpPr>
        <p:spPr/>
        <p:txBody>
          <a:bodyPr/>
          <a:lstStyle/>
          <a:p>
            <a:pPr defTabSz="950409">
              <a:defRPr/>
            </a:pPr>
            <a:fld id="{38EEC551-8CDA-4EB6-89BB-2A86C9F091C8}" type="datetime8">
              <a:rPr lang="en-US">
                <a:solidFill>
                  <a:prstClr val="black"/>
                </a:solidFill>
                <a:latin typeface="Calibri" panose="020F0502020204030204"/>
              </a:rPr>
              <a:pPr defTabSz="950409">
                <a:defRPr/>
              </a:pPr>
              <a:t>3/20/2019 3:38 PM</a:t>
            </a:fld>
            <a:endParaRPr lang="en-US">
              <a:solidFill>
                <a:prstClr val="black"/>
              </a:solidFill>
              <a:latin typeface="Calibri" panose="020F0502020204030204"/>
            </a:endParaRPr>
          </a:p>
        </p:txBody>
      </p:sp>
    </p:spTree>
    <p:extLst>
      <p:ext uri="{BB962C8B-B14F-4D97-AF65-F5344CB8AC3E}">
        <p14:creationId xmlns:p14="http://schemas.microsoft.com/office/powerpoint/2010/main" val="3312084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endParaRPr lang="en-US" sz="1200">
              <a:latin typeface="+mn-lt"/>
            </a:endParaRPr>
          </a:p>
        </p:txBody>
      </p:sp>
    </p:spTree>
    <p:extLst>
      <p:ext uri="{BB962C8B-B14F-4D97-AF65-F5344CB8AC3E}">
        <p14:creationId xmlns:p14="http://schemas.microsoft.com/office/powerpoint/2010/main" val="1333719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r>
              <a:rPr lang="en-US" sz="1200" dirty="0">
                <a:latin typeface="+mn-lt"/>
              </a:rPr>
              <a:t>Do you need an API that gives you actionable information about images used in your app? The Computer Vision API gives you the tools to understand the contents of any image. Create tags identifying objects, beings, or actions present in the image, and then craft coherent sentences to describe it. Whether you want to execute better image search, or you want to create an assistive app for the visually impaired, the Computer Vision API helps get the job done. </a:t>
            </a:r>
          </a:p>
        </p:txBody>
      </p:sp>
    </p:spTree>
    <p:extLst>
      <p:ext uri="{BB962C8B-B14F-4D97-AF65-F5344CB8AC3E}">
        <p14:creationId xmlns:p14="http://schemas.microsoft.com/office/powerpoint/2010/main" val="1270366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62050"/>
            <a:ext cx="5578475" cy="3136900"/>
          </a:xfrm>
        </p:spPr>
      </p:sp>
      <p:sp>
        <p:nvSpPr>
          <p:cNvPr id="3" name="Notes Placeholder 2"/>
          <p:cNvSpPr>
            <a:spLocks noGrp="1"/>
          </p:cNvSpPr>
          <p:nvPr>
            <p:ph type="body" idx="1"/>
          </p:nvPr>
        </p:nvSpPr>
        <p:spPr/>
        <p:txBody>
          <a:bodyPr/>
          <a:lstStyle/>
          <a:p>
            <a:endParaRPr lang="en-US" sz="1200">
              <a:latin typeface="+mn-lt"/>
            </a:endParaRPr>
          </a:p>
        </p:txBody>
      </p:sp>
    </p:spTree>
    <p:extLst>
      <p:ext uri="{BB962C8B-B14F-4D97-AF65-F5344CB8AC3E}">
        <p14:creationId xmlns:p14="http://schemas.microsoft.com/office/powerpoint/2010/main" val="21040936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272" name="Group 271"/>
          <p:cNvGrpSpPr/>
          <p:nvPr userDrawn="1"/>
        </p:nvGrpSpPr>
        <p:grpSpPr>
          <a:xfrm>
            <a:off x="6449353" y="3690039"/>
            <a:ext cx="5529922" cy="2825061"/>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10990915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272" name="Group 271"/>
          <p:cNvGrpSpPr/>
          <p:nvPr userDrawn="1"/>
        </p:nvGrpSpPr>
        <p:grpSpPr>
          <a:xfrm>
            <a:off x="6449353" y="3690039"/>
            <a:ext cx="5529922" cy="2825061"/>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2048" y="295276"/>
            <a:ext cx="11892155" cy="917575"/>
          </a:xfrm>
          <a:noFill/>
        </p:spPr>
        <p:txBody>
          <a:bodyPr/>
          <a:lstStyle>
            <a:lvl1pPr>
              <a:defRPr sz="4896">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8317631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96">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192204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273" name="Group 272"/>
          <p:cNvGrpSpPr/>
          <p:nvPr userDrawn="1"/>
        </p:nvGrpSpPr>
        <p:grpSpPr>
          <a:xfrm>
            <a:off x="6449353" y="3690039"/>
            <a:ext cx="5529922" cy="2825061"/>
            <a:chOff x="6218237" y="3671352"/>
            <a:chExt cx="5529922" cy="2825061"/>
          </a:xfrm>
        </p:grpSpPr>
        <p:sp>
          <p:nvSpPr>
            <p:cNvPr id="274"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6"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79" name="Group 278"/>
            <p:cNvGrpSpPr/>
            <p:nvPr userDrawn="1"/>
          </p:nvGrpSpPr>
          <p:grpSpPr bwMode="gray">
            <a:xfrm>
              <a:off x="10640972" y="5505041"/>
              <a:ext cx="368222" cy="356087"/>
              <a:chOff x="10962040" y="5443286"/>
              <a:chExt cx="391159" cy="378268"/>
            </a:xfrm>
            <a:solidFill>
              <a:srgbClr val="00BCF2"/>
            </a:solidFill>
          </p:grpSpPr>
          <p:sp>
            <p:nvSpPr>
              <p:cNvPr id="299"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0" name="Group 279"/>
            <p:cNvGrpSpPr/>
            <p:nvPr userDrawn="1"/>
          </p:nvGrpSpPr>
          <p:grpSpPr bwMode="gray">
            <a:xfrm>
              <a:off x="9447278" y="4974961"/>
              <a:ext cx="1222019" cy="1209879"/>
              <a:chOff x="9693989" y="4880187"/>
              <a:chExt cx="1298141" cy="1285245"/>
            </a:xfrm>
            <a:solidFill>
              <a:srgbClr val="BAD80A"/>
            </a:solidFill>
          </p:grpSpPr>
          <p:sp>
            <p:nvSpPr>
              <p:cNvPr id="282"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1"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272" name="Group 271"/>
          <p:cNvGrpSpPr/>
          <p:nvPr userDrawn="1"/>
        </p:nvGrpSpPr>
        <p:grpSpPr>
          <a:xfrm>
            <a:off x="6449353" y="3690039"/>
            <a:ext cx="5529922" cy="2825061"/>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274" name="Group 273"/>
          <p:cNvGrpSpPr/>
          <p:nvPr userDrawn="1"/>
        </p:nvGrpSpPr>
        <p:grpSpPr>
          <a:xfrm>
            <a:off x="6449353" y="3690039"/>
            <a:ext cx="5529922" cy="2825061"/>
            <a:chOff x="6218237" y="3671352"/>
            <a:chExt cx="5529922" cy="2825061"/>
          </a:xfrm>
        </p:grpSpPr>
        <p:sp>
          <p:nvSpPr>
            <p:cNvPr id="275"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7"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80" name="Group 279"/>
            <p:cNvGrpSpPr/>
            <p:nvPr userDrawn="1"/>
          </p:nvGrpSpPr>
          <p:grpSpPr bwMode="gray">
            <a:xfrm>
              <a:off x="10640972" y="5505041"/>
              <a:ext cx="368222" cy="356087"/>
              <a:chOff x="10962040" y="5443286"/>
              <a:chExt cx="391159" cy="378268"/>
            </a:xfrm>
            <a:solidFill>
              <a:srgbClr val="00BCF2"/>
            </a:solidFill>
          </p:grpSpPr>
          <p:sp>
            <p:nvSpPr>
              <p:cNvPr id="300"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1" name="Group 280"/>
            <p:cNvGrpSpPr/>
            <p:nvPr userDrawn="1"/>
          </p:nvGrpSpPr>
          <p:grpSpPr bwMode="gray">
            <a:xfrm>
              <a:off x="9447278" y="4974961"/>
              <a:ext cx="1222019" cy="1209879"/>
              <a:chOff x="9693989" y="4880187"/>
              <a:chExt cx="1298141" cy="1285245"/>
            </a:xfrm>
            <a:solidFill>
              <a:srgbClr val="BAD80A"/>
            </a:solidFill>
          </p:grpSpPr>
          <p:sp>
            <p:nvSpPr>
              <p:cNvPr id="283"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2"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274" name="Group 273"/>
          <p:cNvGrpSpPr/>
          <p:nvPr userDrawn="1"/>
        </p:nvGrpSpPr>
        <p:grpSpPr>
          <a:xfrm>
            <a:off x="6449353" y="3690039"/>
            <a:ext cx="5529922" cy="2825061"/>
            <a:chOff x="6218237" y="3671352"/>
            <a:chExt cx="5529922" cy="2825061"/>
          </a:xfrm>
        </p:grpSpPr>
        <p:sp>
          <p:nvSpPr>
            <p:cNvPr id="275"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7"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80" name="Group 279"/>
            <p:cNvGrpSpPr/>
            <p:nvPr userDrawn="1"/>
          </p:nvGrpSpPr>
          <p:grpSpPr bwMode="gray">
            <a:xfrm>
              <a:off x="10640972" y="5505041"/>
              <a:ext cx="368222" cy="356087"/>
              <a:chOff x="10962040" y="5443286"/>
              <a:chExt cx="391159" cy="378268"/>
            </a:xfrm>
            <a:solidFill>
              <a:srgbClr val="00BCF2"/>
            </a:solidFill>
          </p:grpSpPr>
          <p:sp>
            <p:nvSpPr>
              <p:cNvPr id="300"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1" name="Group 280"/>
            <p:cNvGrpSpPr/>
            <p:nvPr userDrawn="1"/>
          </p:nvGrpSpPr>
          <p:grpSpPr bwMode="gray">
            <a:xfrm>
              <a:off x="9447278" y="4974961"/>
              <a:ext cx="1222019" cy="1209879"/>
              <a:chOff x="9693989" y="4880187"/>
              <a:chExt cx="1298141" cy="1285245"/>
            </a:xfrm>
            <a:solidFill>
              <a:srgbClr val="BAD80A"/>
            </a:solidFill>
          </p:grpSpPr>
          <p:sp>
            <p:nvSpPr>
              <p:cNvPr id="283"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2"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273" name="Group 272"/>
          <p:cNvGrpSpPr/>
          <p:nvPr userDrawn="1"/>
        </p:nvGrpSpPr>
        <p:grpSpPr>
          <a:xfrm>
            <a:off x="6449353" y="3690039"/>
            <a:ext cx="5529922" cy="2825061"/>
            <a:chOff x="6218237" y="3671352"/>
            <a:chExt cx="5529922" cy="2825061"/>
          </a:xfrm>
        </p:grpSpPr>
        <p:sp>
          <p:nvSpPr>
            <p:cNvPr id="274"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6"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79" name="Group 278"/>
            <p:cNvGrpSpPr/>
            <p:nvPr userDrawn="1"/>
          </p:nvGrpSpPr>
          <p:grpSpPr bwMode="gray">
            <a:xfrm>
              <a:off x="10640972" y="5505041"/>
              <a:ext cx="368222" cy="356087"/>
              <a:chOff x="10962040" y="5443286"/>
              <a:chExt cx="391159" cy="378268"/>
            </a:xfrm>
            <a:solidFill>
              <a:srgbClr val="00BCF2"/>
            </a:solidFill>
          </p:grpSpPr>
          <p:sp>
            <p:nvSpPr>
              <p:cNvPr id="299"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0" name="Group 279"/>
            <p:cNvGrpSpPr/>
            <p:nvPr userDrawn="1"/>
          </p:nvGrpSpPr>
          <p:grpSpPr bwMode="gray">
            <a:xfrm>
              <a:off x="9447278" y="4974961"/>
              <a:ext cx="1222019" cy="1209879"/>
              <a:chOff x="9693989" y="4880187"/>
              <a:chExt cx="1298141" cy="1285245"/>
            </a:xfrm>
            <a:solidFill>
              <a:srgbClr val="BAD80A"/>
            </a:solidFill>
          </p:grpSpPr>
          <p:sp>
            <p:nvSpPr>
              <p:cNvPr id="282"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1"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272" name="Group 271"/>
          <p:cNvGrpSpPr/>
          <p:nvPr userDrawn="1"/>
        </p:nvGrpSpPr>
        <p:grpSpPr>
          <a:xfrm>
            <a:off x="6449353" y="3690039"/>
            <a:ext cx="5529922" cy="2825061"/>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242" name="Group 241"/>
          <p:cNvGrpSpPr/>
          <p:nvPr userDrawn="1"/>
        </p:nvGrpSpPr>
        <p:grpSpPr>
          <a:xfrm>
            <a:off x="6449353" y="3690039"/>
            <a:ext cx="5529922" cy="2825061"/>
            <a:chOff x="6218237" y="3671352"/>
            <a:chExt cx="5529922" cy="2825061"/>
          </a:xfrm>
        </p:grpSpPr>
        <p:sp>
          <p:nvSpPr>
            <p:cNvPr id="24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48" name="Group 247"/>
            <p:cNvGrpSpPr/>
            <p:nvPr userDrawn="1"/>
          </p:nvGrpSpPr>
          <p:grpSpPr bwMode="gray">
            <a:xfrm>
              <a:off x="10640972" y="5505041"/>
              <a:ext cx="368222" cy="356087"/>
              <a:chOff x="10962040" y="5443286"/>
              <a:chExt cx="391159" cy="378268"/>
            </a:xfrm>
            <a:solidFill>
              <a:srgbClr val="00BCF2"/>
            </a:solidFill>
          </p:grpSpPr>
          <p:sp>
            <p:nvSpPr>
              <p:cNvPr id="26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9" name="Group 248"/>
            <p:cNvGrpSpPr/>
            <p:nvPr userDrawn="1"/>
          </p:nvGrpSpPr>
          <p:grpSpPr bwMode="gray">
            <a:xfrm>
              <a:off x="9447278" y="4974961"/>
              <a:ext cx="1222019" cy="1209879"/>
              <a:chOff x="9693989" y="4880187"/>
              <a:chExt cx="1298141" cy="1285245"/>
            </a:xfrm>
            <a:solidFill>
              <a:srgbClr val="BAD80A"/>
            </a:solidFill>
          </p:grpSpPr>
          <p:sp>
            <p:nvSpPr>
              <p:cNvPr id="25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6E6E3-707F-4FEC-AE94-AA7213F6DE3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6FEA0B3F-7663-4308-844A-C4D23FC9714F}"/>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F8E056BE-19D3-498B-B1B1-D64DBBF8DAA9}"/>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7F667FFC-3080-4721-9826-AF989036B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DE02C-5F23-416C-9396-D191EA25896D}"/>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24569045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88D17-F33B-48D8-BFEE-0D00E48EC2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A5881A-0E53-4B01-82E1-743B5A2BA52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5C9B58-9C3B-4A2E-9D14-F26158E64385}"/>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630939C2-D616-4A42-BCEC-D23CAC17B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C21640-E2E1-4D84-B5C5-574647C256B9}"/>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1168377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0F937-7143-47C1-B850-F172AD7E1257}"/>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2BE9A104-B514-4F30-802A-FF8C92949598}"/>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3C2A084-B5C4-4AB0-B69A-102AB5ED4B5C}"/>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5033D5A8-B4F7-43AE-98D3-C2F1B9A38E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40315E-C9E6-4553-86A7-9E111F4C9FF3}"/>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40898175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06860-B71B-486E-9DB3-BFDF592C4D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9D098D-A70C-402F-9267-D02F9F0152F9}"/>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A61D78-5081-4136-9EB4-CA079EB2012F}"/>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9702B3-D42A-4B07-94D6-AADB3CBF7E00}"/>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6" name="Footer Placeholder 5">
            <a:extLst>
              <a:ext uri="{FF2B5EF4-FFF2-40B4-BE49-F238E27FC236}">
                <a16:creationId xmlns:a16="http://schemas.microsoft.com/office/drawing/2014/main" id="{B28EBDDB-4755-4F00-B845-463E797FD3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AE791A-CF14-4024-9B50-EAC687E34A7B}"/>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20399355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D83BC-C5AB-4506-B527-79ED405712AD}"/>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1CD85A-36AB-4450-AEF7-1496919BFA0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5D2FAA4C-0995-45FC-85C2-3565A919E6EA}"/>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CF4D6C-2155-40C9-9668-1E4FE2239447}"/>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CE3AC194-2BEA-4568-86FB-EFBCCE442887}"/>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C5660C-9212-411C-82F0-94C73E25780E}"/>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8" name="Footer Placeholder 7">
            <a:extLst>
              <a:ext uri="{FF2B5EF4-FFF2-40B4-BE49-F238E27FC236}">
                <a16:creationId xmlns:a16="http://schemas.microsoft.com/office/drawing/2014/main" id="{8545378D-2CBA-4BB1-974F-3EE990B80B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C36D75-A32C-4A9D-B487-FAEF26751F77}"/>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31380245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E850A-F2AC-49F4-91C0-05F0CD7F09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3AEA2B-8FAD-46CB-B7C9-23E14E6EDE50}"/>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4" name="Footer Placeholder 3">
            <a:extLst>
              <a:ext uri="{FF2B5EF4-FFF2-40B4-BE49-F238E27FC236}">
                <a16:creationId xmlns:a16="http://schemas.microsoft.com/office/drawing/2014/main" id="{449F35A7-504D-4523-95CA-EC0FBB6497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D4C124-BA33-470C-A722-273B2D016465}"/>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36229327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280D03-5FA5-4BCB-B300-7B570303FE6A}"/>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3" name="Footer Placeholder 2">
            <a:extLst>
              <a:ext uri="{FF2B5EF4-FFF2-40B4-BE49-F238E27FC236}">
                <a16:creationId xmlns:a16="http://schemas.microsoft.com/office/drawing/2014/main" id="{6D475F6A-E93C-4C98-B275-6091EBD42F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3AE3EB-0633-45D4-B6E3-9BDCA8D128BE}"/>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23582929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C23B-B6E6-4394-9D84-D5ECA578B1BC}"/>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493E90C6-DEE4-491C-A94E-CA1AA3EE23FE}"/>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59C141-FA13-4AC2-82D9-F2A5675D5CCE}"/>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8C3811F2-DDD8-47A2-A2ED-D2D7CE3D6BB6}"/>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6" name="Footer Placeholder 5">
            <a:extLst>
              <a:ext uri="{FF2B5EF4-FFF2-40B4-BE49-F238E27FC236}">
                <a16:creationId xmlns:a16="http://schemas.microsoft.com/office/drawing/2014/main" id="{57ECED52-5869-48A6-B3E0-25652976A2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6CDE79-A319-4FB4-82F3-FE9341257D50}"/>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27569895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FB351-131C-4509-A1AF-C065B3DEF682}"/>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8089EEC1-516E-46E2-9F0B-E0900B559D42}"/>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58E29E7B-942C-40D3-9911-BED901B06160}"/>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E745B2CA-0AAE-40BE-BF60-7AF967C6DAE0}"/>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6" name="Footer Placeholder 5">
            <a:extLst>
              <a:ext uri="{FF2B5EF4-FFF2-40B4-BE49-F238E27FC236}">
                <a16:creationId xmlns:a16="http://schemas.microsoft.com/office/drawing/2014/main" id="{B555D735-E74E-42C2-9A49-B7690C61C4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3C13E5-5207-4594-A799-CDCF5E22805E}"/>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13249768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5E51F-5DB1-4FD2-B8C8-EFEBBC4265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0F7D12-FC5D-4246-B6AA-29A554611B9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CBABB-84AC-4B26-BA10-20972ECBF059}"/>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3B3707A4-6371-44B7-826D-3C0B47435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5DF242-D83C-496F-ACB6-8CCD82A06D71}"/>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215918430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47C918-442E-47B1-97DE-36232168DAFC}"/>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4F7A05-E7A8-45F5-B906-E03C551EC00D}"/>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3CF0D-098A-4CE9-A148-F062E27B3EED}"/>
              </a:ext>
            </a:extLst>
          </p:cNvPr>
          <p:cNvSpPr>
            <a:spLocks noGrp="1"/>
          </p:cNvSpPr>
          <p:nvPr>
            <p:ph type="dt" sz="half" idx="10"/>
          </p:nvPr>
        </p:nvSpPr>
        <p:spPr/>
        <p:txBody>
          <a:body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54D97BD2-2D66-4ADC-A531-0252B1AA8E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A97188-7B04-4899-BF89-0DA92E2C8C9C}"/>
              </a:ext>
            </a:extLst>
          </p:cNvPr>
          <p:cNvSpPr>
            <a:spLocks noGrp="1"/>
          </p:cNvSpPr>
          <p:nvPr>
            <p:ph type="sldNum" sz="quarter" idx="12"/>
          </p:nvPr>
        </p:nvSpPr>
        <p:spPr/>
        <p:txBody>
          <a:bodyPr/>
          <a:lstStyle/>
          <a:p>
            <a:fld id="{1DF77239-BE93-4C3A-AD55-953AD2CEF7B4}" type="slidenum">
              <a:rPr lang="en-US" smtClean="0"/>
              <a:t>‹#›</a:t>
            </a:fld>
            <a:endParaRPr lang="en-US"/>
          </a:p>
        </p:txBody>
      </p:sp>
    </p:spTree>
    <p:extLst>
      <p:ext uri="{BB962C8B-B14F-4D97-AF65-F5344CB8AC3E}">
        <p14:creationId xmlns:p14="http://schemas.microsoft.com/office/powerpoint/2010/main" val="12521762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Walk-in slide">
    <p:bg>
      <p:bgPr>
        <a:solidFill>
          <a:srgbClr val="545454"/>
        </a:solidFill>
        <a:effectLst/>
      </p:bgPr>
    </p:bg>
    <p:spTree>
      <p:nvGrpSpPr>
        <p:cNvPr id="1" name=""/>
        <p:cNvGrpSpPr/>
        <p:nvPr/>
      </p:nvGrpSpPr>
      <p:grpSpPr>
        <a:xfrm>
          <a:off x="0" y="0"/>
          <a:ext cx="0" cy="0"/>
          <a:chOff x="0" y="0"/>
          <a:chExt cx="0" cy="0"/>
        </a:xfrm>
      </p:grpSpPr>
      <p:pic>
        <p:nvPicPr>
          <p:cNvPr id="3" name="Picture 2" descr="White cloud with technology icons encircling it" title="Tech Summit Series Logo">
            <a:extLst>
              <a:ext uri="{FF2B5EF4-FFF2-40B4-BE49-F238E27FC236}">
                <a16:creationId xmlns:a16="http://schemas.microsoft.com/office/drawing/2014/main" id="{C0DCA54D-A1CE-EB44-82A6-AF70B9ABBA7B}"/>
              </a:ext>
            </a:extLst>
          </p:cNvPr>
          <p:cNvPicPr>
            <a:picLocks noChangeAspect="1"/>
          </p:cNvPicPr>
          <p:nvPr userDrawn="1"/>
        </p:nvPicPr>
        <p:blipFill>
          <a:blip r:embed="rId2"/>
          <a:stretch>
            <a:fillRect/>
          </a:stretch>
        </p:blipFill>
        <p:spPr>
          <a:xfrm>
            <a:off x="0" y="11805"/>
            <a:ext cx="12436475" cy="6994525"/>
          </a:xfrm>
          <a:prstGeom prst="rect">
            <a:avLst/>
          </a:prstGeom>
        </p:spPr>
      </p:pic>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96951" y="597450"/>
            <a:ext cx="1393641" cy="298433"/>
          </a:xfrm>
          <a:prstGeom prst="rect">
            <a:avLst/>
          </a:prstGeom>
        </p:spPr>
      </p:pic>
      <p:sp>
        <p:nvSpPr>
          <p:cNvPr id="7" name="Title 1">
            <a:extLst>
              <a:ext uri="{FF2B5EF4-FFF2-40B4-BE49-F238E27FC236}">
                <a16:creationId xmlns:a16="http://schemas.microsoft.com/office/drawing/2014/main" id="{DDFE1B32-EA27-754B-A32F-5BEDD390BB99}"/>
              </a:ext>
            </a:extLst>
          </p:cNvPr>
          <p:cNvSpPr>
            <a:spLocks noGrp="1"/>
          </p:cNvSpPr>
          <p:nvPr>
            <p:ph type="title" hasCustomPrompt="1"/>
          </p:nvPr>
        </p:nvSpPr>
        <p:spPr>
          <a:xfrm>
            <a:off x="600059" y="2889968"/>
            <a:ext cx="4251462" cy="713913"/>
          </a:xfrm>
        </p:spPr>
        <p:txBody>
          <a:bodyPr anchor="b" anchorCtr="0">
            <a:spAutoFit/>
          </a:bodyPr>
          <a:lstStyle>
            <a:lvl1pPr>
              <a:defRPr>
                <a:solidFill>
                  <a:schemeClr val="tx1"/>
                </a:solidFill>
              </a:defRPr>
            </a:lvl1pPr>
          </a:lstStyle>
          <a:p>
            <a:r>
              <a:rPr lang="en-US" dirty="0"/>
              <a:t>Presentation title </a:t>
            </a:r>
          </a:p>
        </p:txBody>
      </p:sp>
      <p:sp>
        <p:nvSpPr>
          <p:cNvPr id="8" name="Text Placeholder 4">
            <a:extLst>
              <a:ext uri="{FF2B5EF4-FFF2-40B4-BE49-F238E27FC236}">
                <a16:creationId xmlns:a16="http://schemas.microsoft.com/office/drawing/2014/main" id="{11DF4413-4376-2446-9B88-42D2D0032F03}"/>
              </a:ext>
            </a:extLst>
          </p:cNvPr>
          <p:cNvSpPr>
            <a:spLocks noGrp="1"/>
          </p:cNvSpPr>
          <p:nvPr>
            <p:ph type="body" sz="quarter" idx="12" hasCustomPrompt="1"/>
          </p:nvPr>
        </p:nvSpPr>
        <p:spPr>
          <a:xfrm>
            <a:off x="593713" y="4041282"/>
            <a:ext cx="4248092" cy="282513"/>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10007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4.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15" r:id="rId19"/>
    <p:sldLayoutId id="2147484516" r:id="rId20"/>
    <p:sldLayoutId id="214748451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0A1150-BB01-4414-95BE-934A08D8B8CE}"/>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FB77E0-D244-4DAE-A2B3-E50703B12280}"/>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1BBF46-B6EF-4A0F-B481-3FC045294A5E}"/>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78FCFFB0-EBF6-49DC-ACE0-E2487AE1A1C7}" type="datetimeFigureOut">
              <a:rPr lang="en-US" smtClean="0"/>
              <a:t>3/20/2019</a:t>
            </a:fld>
            <a:endParaRPr lang="en-US"/>
          </a:p>
        </p:txBody>
      </p:sp>
      <p:sp>
        <p:nvSpPr>
          <p:cNvPr id="5" name="Footer Placeholder 4">
            <a:extLst>
              <a:ext uri="{FF2B5EF4-FFF2-40B4-BE49-F238E27FC236}">
                <a16:creationId xmlns:a16="http://schemas.microsoft.com/office/drawing/2014/main" id="{56CF169D-E46C-4F34-9E57-14989A47F8D2}"/>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B11DAC-099A-45DC-9156-8E2157281C12}"/>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1DF77239-BE93-4C3A-AD55-953AD2CEF7B4}" type="slidenum">
              <a:rPr lang="en-US" smtClean="0"/>
              <a:t>‹#›</a:t>
            </a:fld>
            <a:endParaRPr lang="en-US"/>
          </a:p>
        </p:txBody>
      </p:sp>
    </p:spTree>
    <p:extLst>
      <p:ext uri="{BB962C8B-B14F-4D97-AF65-F5344CB8AC3E}">
        <p14:creationId xmlns:p14="http://schemas.microsoft.com/office/powerpoint/2010/main" val="380304571"/>
      </p:ext>
    </p:extLst>
  </p:cSld>
  <p:clrMap bg1="lt1" tx1="dk1" bg2="lt2" tx2="dk2" accent1="accent1" accent2="accent2" accent3="accent3" accent4="accent4" accent5="accent5" accent6="accent6" hlink="hlink" folHlink="folHlink"/>
  <p:sldLayoutIdLst>
    <p:sldLayoutId id="2147484521" r:id="rId1"/>
    <p:sldLayoutId id="2147484522" r:id="rId2"/>
    <p:sldLayoutId id="2147484523" r:id="rId3"/>
    <p:sldLayoutId id="2147484524" r:id="rId4"/>
    <p:sldLayoutId id="2147484525" r:id="rId5"/>
    <p:sldLayoutId id="2147484526" r:id="rId6"/>
    <p:sldLayoutId id="2147484527" r:id="rId7"/>
    <p:sldLayoutId id="2147484528" r:id="rId8"/>
    <p:sldLayoutId id="2147484529" r:id="rId9"/>
    <p:sldLayoutId id="2147484530" r:id="rId10"/>
    <p:sldLayoutId id="2147484531" r:id="rId11"/>
    <p:sldLayoutId id="2147484532"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9.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0.xml"/><Relationship Id="rId5" Type="http://schemas.openxmlformats.org/officeDocument/2006/relationships/image" Target="../media/image59.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0.xml"/><Relationship Id="rId6" Type="http://schemas.openxmlformats.org/officeDocument/2006/relationships/image" Target="../media/image63.png"/><Relationship Id="rId5" Type="http://schemas.openxmlformats.org/officeDocument/2006/relationships/image" Target="../media/image66.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1.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slideLayout" Target="../slideLayouts/slideLayout19.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oleObject" Target="../embeddings/oleObject1.bin"/><Relationship Id="rId10" Type="http://schemas.openxmlformats.org/officeDocument/2006/relationships/image" Target="../media/image18.png"/><Relationship Id="rId4" Type="http://schemas.openxmlformats.org/officeDocument/2006/relationships/notesSlide" Target="../notesSlides/notesSlide3.xml"/><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33.xml"/><Relationship Id="rId1" Type="http://schemas.openxmlformats.org/officeDocument/2006/relationships/slideLayout" Target="../slideLayouts/slideLayout21.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0.xml"/><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20.xml"/><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0.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20.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3" Type="http://schemas.openxmlformats.org/officeDocument/2006/relationships/image" Target="../media/image22.jp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5.png"/><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40.xml"/><Relationship Id="rId1" Type="http://schemas.openxmlformats.org/officeDocument/2006/relationships/slideLayout" Target="../slideLayouts/slideLayout20.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1.xml"/><Relationship Id="rId1" Type="http://schemas.openxmlformats.org/officeDocument/2006/relationships/slideLayout" Target="../slideLayouts/slideLayout20.xml"/><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42.xml"/><Relationship Id="rId1" Type="http://schemas.openxmlformats.org/officeDocument/2006/relationships/slideLayout" Target="../slideLayouts/slideLayout20.xml"/><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20.xml"/><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20.xml"/><Relationship Id="rId4" Type="http://schemas.openxmlformats.org/officeDocument/2006/relationships/image" Target="../media/image8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46.xml"/><Relationship Id="rId1" Type="http://schemas.openxmlformats.org/officeDocument/2006/relationships/slideLayout" Target="../slideLayouts/slideLayout20.xml"/><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47.xml"/><Relationship Id="rId1" Type="http://schemas.openxmlformats.org/officeDocument/2006/relationships/slideLayout" Target="../slideLayouts/slideLayout20.xml"/><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8.xml"/><Relationship Id="rId1" Type="http://schemas.openxmlformats.org/officeDocument/2006/relationships/slideLayout" Target="../slideLayouts/slideLayout20.xml"/><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49.xml"/><Relationship Id="rId1" Type="http://schemas.openxmlformats.org/officeDocument/2006/relationships/slideLayout" Target="../slideLayouts/slideLayout20.xml"/><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50.xml"/><Relationship Id="rId1" Type="http://schemas.openxmlformats.org/officeDocument/2006/relationships/slideLayout" Target="../slideLayouts/slideLayout20.xml"/><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1.xml"/><Relationship Id="rId1" Type="http://schemas.openxmlformats.org/officeDocument/2006/relationships/slideLayout" Target="../slideLayouts/slideLayout20.xml"/><Relationship Id="rId4" Type="http://schemas.openxmlformats.org/officeDocument/2006/relationships/image" Target="../media/image98.png"/></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20.xml"/><Relationship Id="rId5" Type="http://schemas.openxmlformats.org/officeDocument/2006/relationships/image" Target="../media/image101.png"/><Relationship Id="rId4" Type="http://schemas.openxmlformats.org/officeDocument/2006/relationships/image" Target="../media/image100.png"/></Relationships>
</file>

<file path=ppt/slides/_rels/slide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hyperlink" Target="https://azure.microsoft.com/en-us/pricing/details/cognitive-services" TargetMode="External"/><Relationship Id="rId2" Type="http://schemas.openxmlformats.org/officeDocument/2006/relationships/notesSlide" Target="../notesSlides/notesSlide54.xml"/><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7BA6DEE-D668-044A-A090-AECFB295D9C7}"/>
              </a:ext>
            </a:extLst>
          </p:cNvPr>
          <p:cNvSpPr>
            <a:spLocks noGrp="1"/>
          </p:cNvSpPr>
          <p:nvPr>
            <p:ph type="title"/>
          </p:nvPr>
        </p:nvSpPr>
        <p:spPr>
          <a:xfrm>
            <a:off x="490066" y="1589372"/>
            <a:ext cx="6703880" cy="856880"/>
          </a:xfrm>
        </p:spPr>
        <p:txBody>
          <a:bodyPr vert="horz" wrap="square" lIns="93260" tIns="46630" rIns="93260" bIns="46630" rtlCol="0" anchor="b" anchorCtr="0">
            <a:spAutoFit/>
          </a:bodyPr>
          <a:lstStyle/>
          <a:p>
            <a:r>
              <a:rPr lang="en-US" sz="5507" dirty="0"/>
              <a:t>Cognitive Services</a:t>
            </a:r>
          </a:p>
        </p:txBody>
      </p:sp>
      <p:sp>
        <p:nvSpPr>
          <p:cNvPr id="4" name="Text Placeholder 4">
            <a:extLst>
              <a:ext uri="{FF2B5EF4-FFF2-40B4-BE49-F238E27FC236}">
                <a16:creationId xmlns:a16="http://schemas.microsoft.com/office/drawing/2014/main" id="{FE85A813-A5FB-064F-8F40-F078893ECA7B}"/>
              </a:ext>
            </a:extLst>
          </p:cNvPr>
          <p:cNvSpPr>
            <a:spLocks noGrp="1"/>
          </p:cNvSpPr>
          <p:nvPr>
            <p:ph type="body" sz="quarter" idx="12"/>
          </p:nvPr>
        </p:nvSpPr>
        <p:spPr>
          <a:xfrm>
            <a:off x="5137744" y="323765"/>
            <a:ext cx="6978426" cy="282513"/>
          </a:xfrm>
        </p:spPr>
        <p:txBody>
          <a:bodyPr/>
          <a:lstStyle/>
          <a:p>
            <a:pPr algn="r"/>
            <a:r>
              <a:rPr lang="en-US" dirty="0">
                <a:latin typeface="+mj-lt"/>
              </a:rPr>
              <a:t>March 28, 2019 — 8:30 AM - 5:00 PM  |  Detroit, Michigan</a:t>
            </a:r>
          </a:p>
        </p:txBody>
      </p:sp>
      <p:sp>
        <p:nvSpPr>
          <p:cNvPr id="5" name="Rectangle 4">
            <a:extLst>
              <a:ext uri="{FF2B5EF4-FFF2-40B4-BE49-F238E27FC236}">
                <a16:creationId xmlns:a16="http://schemas.microsoft.com/office/drawing/2014/main" id="{210CA7B9-9636-429D-8BED-B8FE06098377}"/>
              </a:ext>
            </a:extLst>
          </p:cNvPr>
          <p:cNvSpPr/>
          <p:nvPr/>
        </p:nvSpPr>
        <p:spPr bwMode="white">
          <a:xfrm>
            <a:off x="490066" y="2342186"/>
            <a:ext cx="4978094" cy="1016394"/>
          </a:xfrm>
          <a:prstGeom prst="rect">
            <a:avLst/>
          </a:prstGeom>
        </p:spPr>
        <p:txBody>
          <a:bodyPr vert="horz" wrap="square" lIns="93260" tIns="46630" rIns="93260" bIns="46630" rtlCol="0" anchor="b" anchorCtr="0">
            <a:spAutoFit/>
          </a:bodyPr>
          <a:lstStyle/>
          <a:p>
            <a:pPr defTabSz="932597">
              <a:lnSpc>
                <a:spcPct val="90000"/>
              </a:lnSpc>
              <a:spcBef>
                <a:spcPct val="0"/>
              </a:spcBef>
              <a:defRPr/>
            </a:pPr>
            <a:r>
              <a:rPr lang="en-US" sz="3264" dirty="0">
                <a:solidFill>
                  <a:prstClr val="white"/>
                </a:solidFill>
                <a:latin typeface="Calibri Light" panose="020F0302020204030204"/>
              </a:rPr>
              <a:t>Learn, architect, and develop solutions on Azure </a:t>
            </a:r>
          </a:p>
        </p:txBody>
      </p:sp>
      <p:sp>
        <p:nvSpPr>
          <p:cNvPr id="6" name="Rectangle 5">
            <a:extLst>
              <a:ext uri="{FF2B5EF4-FFF2-40B4-BE49-F238E27FC236}">
                <a16:creationId xmlns:a16="http://schemas.microsoft.com/office/drawing/2014/main" id="{43F0CC64-3E2B-44F1-AD84-43C9EDDD5627}"/>
              </a:ext>
            </a:extLst>
          </p:cNvPr>
          <p:cNvSpPr/>
          <p:nvPr/>
        </p:nvSpPr>
        <p:spPr bwMode="white">
          <a:xfrm>
            <a:off x="490066" y="4481770"/>
            <a:ext cx="6515648" cy="1131623"/>
          </a:xfrm>
          <a:prstGeom prst="rect">
            <a:avLst/>
          </a:prstGeom>
        </p:spPr>
        <p:txBody>
          <a:bodyPr vert="horz" wrap="square" lIns="93260" tIns="46630" rIns="93260" bIns="46630" rtlCol="0" anchor="b" anchorCtr="0">
            <a:spAutoFit/>
          </a:bodyPr>
          <a:lstStyle/>
          <a:p>
            <a:pPr defTabSz="932597">
              <a:lnSpc>
                <a:spcPct val="90000"/>
              </a:lnSpc>
              <a:spcBef>
                <a:spcPct val="0"/>
              </a:spcBef>
              <a:defRPr/>
            </a:pPr>
            <a:r>
              <a:rPr lang="en-US" sz="3672" dirty="0">
                <a:solidFill>
                  <a:prstClr val="white"/>
                </a:solidFill>
                <a:latin typeface="Calibri Light" panose="020F0302020204030204"/>
              </a:rPr>
              <a:t>#</a:t>
            </a:r>
            <a:r>
              <a:rPr lang="en-US" sz="3672" dirty="0" err="1">
                <a:solidFill>
                  <a:prstClr val="white"/>
                </a:solidFill>
                <a:latin typeface="Calibri Light" panose="020F0302020204030204"/>
              </a:rPr>
              <a:t>AzureDevDays</a:t>
            </a:r>
            <a:endParaRPr lang="en-US" sz="3672" dirty="0">
              <a:solidFill>
                <a:prstClr val="white"/>
              </a:solidFill>
              <a:latin typeface="Calibri Light" panose="020F0302020204030204"/>
            </a:endParaRPr>
          </a:p>
          <a:p>
            <a:pPr defTabSz="932597">
              <a:lnSpc>
                <a:spcPct val="90000"/>
              </a:lnSpc>
              <a:spcBef>
                <a:spcPct val="0"/>
              </a:spcBef>
              <a:defRPr/>
            </a:pPr>
            <a:r>
              <a:rPr lang="en-US" sz="3672" dirty="0">
                <a:solidFill>
                  <a:prstClr val="white"/>
                </a:solidFill>
                <a:latin typeface="Calibri Light" panose="020F0302020204030204"/>
              </a:rPr>
              <a:t>for d</a:t>
            </a:r>
            <a:r>
              <a:rPr lang="en-US" sz="3672" dirty="0" err="1">
                <a:solidFill>
                  <a:prstClr val="white"/>
                </a:solidFill>
                <a:latin typeface="Calibri Light" panose="020F0302020204030204"/>
              </a:rPr>
              <a:t>evelopers</a:t>
            </a:r>
            <a:r>
              <a:rPr lang="en-US" sz="3672" dirty="0">
                <a:solidFill>
                  <a:prstClr val="white"/>
                </a:solidFill>
                <a:latin typeface="Calibri Light" panose="020F0302020204030204"/>
              </a:rPr>
              <a:t>, by developers</a:t>
            </a:r>
          </a:p>
        </p:txBody>
      </p:sp>
      <p:sp>
        <p:nvSpPr>
          <p:cNvPr id="7" name="Rectangle 6">
            <a:extLst>
              <a:ext uri="{FF2B5EF4-FFF2-40B4-BE49-F238E27FC236}">
                <a16:creationId xmlns:a16="http://schemas.microsoft.com/office/drawing/2014/main" id="{4CCBC707-7A15-47B4-AA3B-E2D1D77FB54A}"/>
              </a:ext>
            </a:extLst>
          </p:cNvPr>
          <p:cNvSpPr/>
          <p:nvPr/>
        </p:nvSpPr>
        <p:spPr bwMode="white">
          <a:xfrm>
            <a:off x="9842584" y="5232814"/>
            <a:ext cx="2367701" cy="1458018"/>
          </a:xfrm>
          <a:prstGeom prst="rect">
            <a:avLst/>
          </a:prstGeom>
        </p:spPr>
        <p:txBody>
          <a:bodyPr wrap="square" lIns="0" tIns="0" rIns="0" bIns="0">
            <a:spAutoFit/>
          </a:bodyPr>
          <a:lstStyle/>
          <a:p>
            <a:pPr defTabSz="951121">
              <a:spcBef>
                <a:spcPts val="816"/>
              </a:spcBef>
              <a:defRPr/>
            </a:pPr>
            <a:r>
              <a:rPr lang="en-US" sz="2652" dirty="0">
                <a:ln w="3175">
                  <a:noFill/>
                </a:ln>
                <a:solidFill>
                  <a:prstClr val="white"/>
                </a:solidFill>
                <a:latin typeface="Calibri Light" panose="020F0302020204030204"/>
                <a:cs typeface="Segoe UI" pitchFamily="34" charset="0"/>
              </a:rPr>
              <a:t>Learn.</a:t>
            </a:r>
          </a:p>
          <a:p>
            <a:pPr defTabSz="951121">
              <a:spcBef>
                <a:spcPts val="816"/>
              </a:spcBef>
              <a:defRPr/>
            </a:pPr>
            <a:r>
              <a:rPr lang="en-US" sz="2652" dirty="0">
                <a:ln w="3175">
                  <a:noFill/>
                </a:ln>
                <a:solidFill>
                  <a:prstClr val="white"/>
                </a:solidFill>
                <a:latin typeface="Calibri Light" panose="020F0302020204030204"/>
                <a:cs typeface="Segoe UI" pitchFamily="34" charset="0"/>
              </a:rPr>
              <a:t>Connect.</a:t>
            </a:r>
          </a:p>
          <a:p>
            <a:pPr defTabSz="951121">
              <a:spcBef>
                <a:spcPts val="816"/>
              </a:spcBef>
              <a:defRPr/>
            </a:pPr>
            <a:r>
              <a:rPr lang="en-US" sz="2652" dirty="0">
                <a:ln w="3175">
                  <a:noFill/>
                </a:ln>
                <a:solidFill>
                  <a:prstClr val="white"/>
                </a:solidFill>
                <a:latin typeface="Calibri Light" panose="020F0302020204030204"/>
                <a:cs typeface="Segoe UI" pitchFamily="34" charset="0"/>
              </a:rPr>
              <a:t>Explore.</a:t>
            </a:r>
          </a:p>
        </p:txBody>
      </p:sp>
    </p:spTree>
    <p:extLst>
      <p:ext uri="{BB962C8B-B14F-4D97-AF65-F5344CB8AC3E}">
        <p14:creationId xmlns:p14="http://schemas.microsoft.com/office/powerpoint/2010/main" val="265175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0A18E3F-0643-44C1-B464-F58E7944A464}"/>
              </a:ext>
            </a:extLst>
          </p:cNvPr>
          <p:cNvPicPr>
            <a:picLocks noChangeAspect="1"/>
          </p:cNvPicPr>
          <p:nvPr/>
        </p:nvPicPr>
        <p:blipFill rotWithShape="1">
          <a:blip r:embed="rId3">
            <a:extLst>
              <a:ext uri="{28A0092B-C50C-407E-A947-70E740481C1C}">
                <a14:useLocalDpi xmlns:a14="http://schemas.microsoft.com/office/drawing/2010/main" val="0"/>
              </a:ext>
            </a:extLst>
          </a:blip>
          <a:srcRect l="1916" t="2517" r="1916" b="7413"/>
          <a:stretch/>
        </p:blipFill>
        <p:spPr>
          <a:xfrm>
            <a:off x="5751935" y="-1"/>
            <a:ext cx="6696092" cy="7134416"/>
          </a:xfrm>
          <a:prstGeom prst="rect">
            <a:avLst/>
          </a:prstGeom>
        </p:spPr>
      </p:pic>
      <p:sp>
        <p:nvSpPr>
          <p:cNvPr id="3" name="Rectangle 2"/>
          <p:cNvSpPr/>
          <p:nvPr/>
        </p:nvSpPr>
        <p:spPr bwMode="auto">
          <a:xfrm>
            <a:off x="881" y="-1"/>
            <a:ext cx="5751054" cy="7134416"/>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6" name="Rectangle 15"/>
          <p:cNvSpPr/>
          <p:nvPr/>
        </p:nvSpPr>
        <p:spPr>
          <a:xfrm>
            <a:off x="272892" y="1352298"/>
            <a:ext cx="5168177" cy="5141741"/>
          </a:xfrm>
          <a:prstGeom prst="rect">
            <a:avLst/>
          </a:prstGeom>
        </p:spPr>
        <p:txBody>
          <a:bodyPr wrap="square" lIns="186521" tIns="149217" rIns="186521" bIns="149217">
            <a:spAutoFit/>
          </a:bodyPr>
          <a:lstStyle/>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JSON:</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"language": "</a:t>
            </a:r>
            <a:r>
              <a:rPr lang="en-US" sz="1428" kern="0" err="1">
                <a:gradFill>
                  <a:gsLst>
                    <a:gs pos="28105">
                      <a:prstClr val="white"/>
                    </a:gs>
                    <a:gs pos="62000">
                      <a:prstClr val="white"/>
                    </a:gs>
                  </a:gsLst>
                  <a:lin ang="0" scaled="1"/>
                </a:gradFill>
                <a:latin typeface="Consolas" panose="020B0609020204030204" pitchFamily="49" charset="0"/>
                <a:cs typeface="Consolas" panose="020B0609020204030204" pitchFamily="49" charset="0"/>
              </a:rPr>
              <a:t>en</a:t>
            </a: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"orientation": "Up",</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"regions": [</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a:t>
            </a:r>
            <a:r>
              <a:rPr lang="en-US" sz="1428" kern="0" err="1">
                <a:gradFill>
                  <a:gsLst>
                    <a:gs pos="28105">
                      <a:prstClr val="white"/>
                    </a:gs>
                    <a:gs pos="62000">
                      <a:prstClr val="white"/>
                    </a:gs>
                  </a:gsLst>
                  <a:lin ang="0" scaled="1"/>
                </a:gradFill>
                <a:latin typeface="Consolas" panose="020B0609020204030204" pitchFamily="49" charset="0"/>
                <a:cs typeface="Consolas" panose="020B0609020204030204" pitchFamily="49" charset="0"/>
              </a:rPr>
              <a:t>boundingBox</a:t>
            </a: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"41,77,918,440",</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"lines": [</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a:t>
            </a:r>
            <a:r>
              <a:rPr lang="en-US" sz="1428" kern="0" err="1">
                <a:gradFill>
                  <a:gsLst>
                    <a:gs pos="28105">
                      <a:prstClr val="white"/>
                    </a:gs>
                    <a:gs pos="62000">
                      <a:prstClr val="white"/>
                    </a:gs>
                  </a:gsLst>
                  <a:lin ang="0" scaled="1"/>
                </a:gradFill>
                <a:latin typeface="Consolas" panose="020B0609020204030204" pitchFamily="49" charset="0"/>
                <a:cs typeface="Consolas" panose="020B0609020204030204" pitchFamily="49" charset="0"/>
              </a:rPr>
              <a:t>boundingBox</a:t>
            </a: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"41,77,723,89",</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"words": [</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a:t>
            </a:r>
            <a:r>
              <a:rPr lang="en-US" sz="1428" kern="0" err="1">
                <a:gradFill>
                  <a:gsLst>
                    <a:gs pos="28105">
                      <a:prstClr val="white"/>
                    </a:gs>
                    <a:gs pos="62000">
                      <a:prstClr val="white"/>
                    </a:gs>
                  </a:gsLst>
                  <a:lin ang="0" scaled="1"/>
                </a:gradFill>
                <a:latin typeface="Consolas" panose="020B0609020204030204" pitchFamily="49" charset="0"/>
                <a:cs typeface="Consolas" panose="020B0609020204030204" pitchFamily="49" charset="0"/>
              </a:rPr>
              <a:t>boundingBox</a:t>
            </a: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"41,102,225,64",</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"text": "LIFE"</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a:t>
            </a:r>
            <a:r>
              <a:rPr lang="en-US" sz="1428" kern="0" err="1">
                <a:gradFill>
                  <a:gsLst>
                    <a:gs pos="28105">
                      <a:prstClr val="white"/>
                    </a:gs>
                    <a:gs pos="62000">
                      <a:prstClr val="white"/>
                    </a:gs>
                  </a:gsLst>
                  <a:lin ang="0" scaled="1"/>
                </a:gradFill>
                <a:latin typeface="Consolas" panose="020B0609020204030204" pitchFamily="49" charset="0"/>
                <a:cs typeface="Consolas" panose="020B0609020204030204" pitchFamily="49" charset="0"/>
              </a:rPr>
              <a:t>boundingBox</a:t>
            </a: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"356,89,94,62",</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"text": "IS"</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a:t>
            </a:r>
            <a:r>
              <a:rPr lang="en-US" sz="1428" kern="0" err="1">
                <a:gradFill>
                  <a:gsLst>
                    <a:gs pos="28105">
                      <a:prstClr val="white"/>
                    </a:gs>
                    <a:gs pos="62000">
                      <a:prstClr val="white"/>
                    </a:gs>
                  </a:gsLst>
                  <a:lin ang="0" scaled="1"/>
                </a:gradFill>
                <a:latin typeface="Consolas" panose="020B0609020204030204" pitchFamily="49" charset="0"/>
                <a:cs typeface="Consolas" panose="020B0609020204030204" pitchFamily="49" charset="0"/>
              </a:rPr>
              <a:t>boundingBox</a:t>
            </a: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"539,77,225,64",</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"text": "LIKE"</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a:t>
            </a:r>
          </a:p>
          <a:p>
            <a:pPr defTabSz="93167">
              <a:lnSpc>
                <a:spcPct val="90000"/>
              </a:lnSpc>
              <a:defRPr/>
            </a:pPr>
            <a:r>
              <a:rPr lang="en-US" sz="1428" kern="0">
                <a:gradFill>
                  <a:gsLst>
                    <a:gs pos="28105">
                      <a:prstClr val="white"/>
                    </a:gs>
                    <a:gs pos="62000">
                      <a:prstClr val="white"/>
                    </a:gs>
                  </a:gsLst>
                  <a:lin ang="0" scaled="1"/>
                </a:gradFill>
                <a:latin typeface="Consolas" panose="020B0609020204030204" pitchFamily="49" charset="0"/>
                <a:cs typeface="Consolas" panose="020B0609020204030204" pitchFamily="49" charset="0"/>
              </a:rPr>
              <a:t>. . .</a:t>
            </a: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700"/>
              <a:t>OCR</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228726" y="271212"/>
            <a:ext cx="922376" cy="922376"/>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pic>
        <p:nvPicPr>
          <p:cNvPr id="9" name="Picture 8">
            <a:extLst>
              <a:ext uri="{FF2B5EF4-FFF2-40B4-BE49-F238E27FC236}">
                <a16:creationId xmlns:a16="http://schemas.microsoft.com/office/drawing/2014/main" id="{172DB310-47D3-431C-823D-3140B02BA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4632" y="302667"/>
            <a:ext cx="855235" cy="855235"/>
          </a:xfrm>
          <a:prstGeom prst="rect">
            <a:avLst/>
          </a:prstGeom>
        </p:spPr>
      </p:pic>
    </p:spTree>
    <p:extLst>
      <p:ext uri="{BB962C8B-B14F-4D97-AF65-F5344CB8AC3E}">
        <p14:creationId xmlns:p14="http://schemas.microsoft.com/office/powerpoint/2010/main" val="43237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0A18E3F-0643-44C1-B464-F58E7944A464}"/>
              </a:ext>
            </a:extLst>
          </p:cNvPr>
          <p:cNvPicPr>
            <a:picLocks noChangeAspect="1"/>
          </p:cNvPicPr>
          <p:nvPr/>
        </p:nvPicPr>
        <p:blipFill rotWithShape="1">
          <a:blip r:embed="rId3">
            <a:extLst>
              <a:ext uri="{28A0092B-C50C-407E-A947-70E740481C1C}">
                <a14:useLocalDpi xmlns:a14="http://schemas.microsoft.com/office/drawing/2010/main" val="0"/>
              </a:ext>
            </a:extLst>
          </a:blip>
          <a:srcRect l="1916" t="2517" r="1916" b="7413"/>
          <a:stretch/>
        </p:blipFill>
        <p:spPr>
          <a:xfrm>
            <a:off x="5751935" y="-1"/>
            <a:ext cx="6696092" cy="7134416"/>
          </a:xfrm>
          <a:prstGeom prst="rect">
            <a:avLst/>
          </a:prstGeom>
        </p:spPr>
      </p:pic>
      <p:sp>
        <p:nvSpPr>
          <p:cNvPr id="3" name="Rectangle 2"/>
          <p:cNvSpPr/>
          <p:nvPr/>
        </p:nvSpPr>
        <p:spPr bwMode="auto">
          <a:xfrm>
            <a:off x="881" y="-1"/>
            <a:ext cx="5751054" cy="7134416"/>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700"/>
              <a:t>OCR</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228726" y="271212"/>
            <a:ext cx="922376" cy="922376"/>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29" name="Rectangle 28">
            <a:extLst>
              <a:ext uri="{FF2B5EF4-FFF2-40B4-BE49-F238E27FC236}">
                <a16:creationId xmlns:a16="http://schemas.microsoft.com/office/drawing/2014/main" id="{47B91437-0A04-4012-A41B-5EBDCB937881}"/>
              </a:ext>
            </a:extLst>
          </p:cNvPr>
          <p:cNvSpPr/>
          <p:nvPr/>
        </p:nvSpPr>
        <p:spPr>
          <a:xfrm>
            <a:off x="272892" y="1352298"/>
            <a:ext cx="5168177" cy="3140083"/>
          </a:xfrm>
          <a:prstGeom prst="rect">
            <a:avLst/>
          </a:prstGeom>
        </p:spPr>
        <p:txBody>
          <a:bodyPr wrap="square" lIns="186521" tIns="149217" rIns="186521" bIns="149217">
            <a:spAutoFit/>
          </a:bodyPr>
          <a:lstStyle/>
          <a:p>
            <a:pPr defTabSz="913665">
              <a:lnSpc>
                <a:spcPct val="90000"/>
              </a:lnSpc>
              <a:spcBef>
                <a:spcPts val="1836"/>
              </a:spcBef>
              <a:defRPr/>
            </a:pPr>
            <a:r>
              <a:rPr lang="en-US" altLang="zh-CN" sz="3672" kern="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Good at</a:t>
            </a:r>
            <a:endParaRPr lang="en-US" altLang="zh-CN" sz="3264" kern="0">
              <a:gradFill>
                <a:gsLst>
                  <a:gs pos="1250">
                    <a:srgbClr val="FFFFFF"/>
                  </a:gs>
                  <a:gs pos="100000">
                    <a:srgbClr val="FFFFFF"/>
                  </a:gs>
                </a:gsLst>
                <a:lin ang="5400000" scaled="0"/>
              </a:gradFill>
              <a:latin typeface="Segoe UI"/>
            </a:endParaRPr>
          </a:p>
          <a:p>
            <a:pPr defTabSz="913665">
              <a:lnSpc>
                <a:spcPct val="90000"/>
              </a:lnSpc>
              <a:spcBef>
                <a:spcPts val="1836"/>
              </a:spcBef>
              <a:defRPr/>
            </a:pPr>
            <a:r>
              <a:rPr lang="en-US" sz="2856"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Scanned documents</a:t>
            </a:r>
          </a:p>
          <a:p>
            <a:pPr defTabSz="913665">
              <a:lnSpc>
                <a:spcPct val="90000"/>
              </a:lnSpc>
              <a:spcBef>
                <a:spcPts val="1836"/>
              </a:spcBef>
              <a:defRPr/>
            </a:pPr>
            <a:r>
              <a:rPr lang="en-US" sz="2856"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Photos with text</a:t>
            </a:r>
          </a:p>
          <a:p>
            <a:pPr defTabSz="913665">
              <a:lnSpc>
                <a:spcPct val="90000"/>
              </a:lnSpc>
              <a:spcBef>
                <a:spcPts val="1836"/>
              </a:spcBef>
              <a:defRPr/>
            </a:pPr>
            <a:r>
              <a:rPr lang="en-US" sz="2856"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Fine grained </a:t>
            </a:r>
            <a:br>
              <a:rPr lang="en-US" sz="2856"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2856"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location information</a:t>
            </a:r>
          </a:p>
        </p:txBody>
      </p:sp>
      <p:pic>
        <p:nvPicPr>
          <p:cNvPr id="9" name="Picture 8">
            <a:extLst>
              <a:ext uri="{FF2B5EF4-FFF2-40B4-BE49-F238E27FC236}">
                <a16:creationId xmlns:a16="http://schemas.microsoft.com/office/drawing/2014/main" id="{16FD7E9A-0B5C-4292-A716-825F570CC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4632" y="302667"/>
            <a:ext cx="855235" cy="855235"/>
          </a:xfrm>
          <a:prstGeom prst="rect">
            <a:avLst/>
          </a:prstGeom>
        </p:spPr>
      </p:pic>
    </p:spTree>
    <p:extLst>
      <p:ext uri="{BB962C8B-B14F-4D97-AF65-F5344CB8AC3E}">
        <p14:creationId xmlns:p14="http://schemas.microsoft.com/office/powerpoint/2010/main" val="271657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E033745-9306-4A00-95CB-6B87D59BF76A}"/>
              </a:ext>
            </a:extLst>
          </p:cNvPr>
          <p:cNvSpPr/>
          <p:nvPr/>
        </p:nvSpPr>
        <p:spPr bwMode="auto">
          <a:xfrm>
            <a:off x="5751935" y="-1"/>
            <a:ext cx="672640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9" rIns="182738" bIns="146189" numCol="1" spcCol="0" rtlCol="0" fromWordArt="0" anchor="t" anchorCtr="0" forceAA="0" compatLnSpc="1">
            <a:prstTxWarp prst="textNoShape">
              <a:avLst/>
            </a:prstTxWarp>
            <a:noAutofit/>
          </a:bodyPr>
          <a:lstStyle/>
          <a:p>
            <a:pPr algn="ctr" defTabSz="931723" fontAlgn="base">
              <a:lnSpc>
                <a:spcPct val="90000"/>
              </a:lnSpc>
              <a:spcBef>
                <a:spcPct val="0"/>
              </a:spcBef>
              <a:spcAft>
                <a:spcPct val="0"/>
              </a:spcAft>
              <a:defRPr/>
            </a:pPr>
            <a:endParaRPr lang="en-US" sz="239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Rectangle 2"/>
          <p:cNvSpPr/>
          <p:nvPr/>
        </p:nvSpPr>
        <p:spPr bwMode="auto">
          <a:xfrm>
            <a:off x="881" y="-1"/>
            <a:ext cx="5751054" cy="6994525"/>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72891" y="295275"/>
            <a:ext cx="11890468" cy="917575"/>
          </a:xfrm>
        </p:spPr>
        <p:txBody>
          <a:bodyPr/>
          <a:lstStyle/>
          <a:p>
            <a:r>
              <a:rPr lang="en-US" sz="4700"/>
              <a:t>Smart </a:t>
            </a:r>
            <a:br>
              <a:rPr lang="en-US" sz="4700"/>
            </a:br>
            <a:r>
              <a:rPr lang="en-US" sz="4700"/>
              <a:t>thumbnail</a:t>
            </a:r>
          </a:p>
        </p:txBody>
      </p:sp>
      <p:sp>
        <p:nvSpPr>
          <p:cNvPr id="29" name="Rectangle 28">
            <a:extLst>
              <a:ext uri="{FF2B5EF4-FFF2-40B4-BE49-F238E27FC236}">
                <a16:creationId xmlns:a16="http://schemas.microsoft.com/office/drawing/2014/main" id="{47B91437-0A04-4012-A41B-5EBDCB937881}"/>
              </a:ext>
            </a:extLst>
          </p:cNvPr>
          <p:cNvSpPr/>
          <p:nvPr/>
        </p:nvSpPr>
        <p:spPr>
          <a:xfrm>
            <a:off x="272892" y="2471409"/>
            <a:ext cx="5168177" cy="820073"/>
          </a:xfrm>
          <a:prstGeom prst="rect">
            <a:avLst/>
          </a:prstGeom>
        </p:spPr>
        <p:txBody>
          <a:bodyPr wrap="square" lIns="186521" tIns="149217" rIns="186521" bIns="149217">
            <a:spAutoFit/>
          </a:bodyPr>
          <a:lstStyle/>
          <a:p>
            <a:pPr defTabSz="913665">
              <a:lnSpc>
                <a:spcPct val="90000"/>
              </a:lnSpc>
              <a:spcBef>
                <a:spcPts val="1836"/>
              </a:spcBef>
              <a:defRPr/>
            </a:pPr>
            <a:r>
              <a:rPr lang="en-US" sz="3672" kern="0" spc="50">
                <a:ln w="3175">
                  <a:noFill/>
                </a:ln>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Smart cropping </a:t>
            </a:r>
            <a:r>
              <a:rPr lang="en-US" sz="3672"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off</a:t>
            </a:r>
          </a:p>
        </p:txBody>
      </p:sp>
      <p:grpSp>
        <p:nvGrpSpPr>
          <p:cNvPr id="14" name="Group 13">
            <a:extLst>
              <a:ext uri="{FF2B5EF4-FFF2-40B4-BE49-F238E27FC236}">
                <a16:creationId xmlns:a16="http://schemas.microsoft.com/office/drawing/2014/main" id="{D0774F0F-0BEA-4914-A723-11A4F557BD88}"/>
              </a:ext>
            </a:extLst>
          </p:cNvPr>
          <p:cNvGrpSpPr/>
          <p:nvPr/>
        </p:nvGrpSpPr>
        <p:grpSpPr>
          <a:xfrm>
            <a:off x="5850156" y="823828"/>
            <a:ext cx="6668266" cy="5517833"/>
            <a:chOff x="5347119" y="1040959"/>
            <a:chExt cx="6833868" cy="5654863"/>
          </a:xfrm>
        </p:grpSpPr>
        <p:pic>
          <p:nvPicPr>
            <p:cNvPr id="15" name="Picture 14">
              <a:extLst>
                <a:ext uri="{FF2B5EF4-FFF2-40B4-BE49-F238E27FC236}">
                  <a16:creationId xmlns:a16="http://schemas.microsoft.com/office/drawing/2014/main" id="{A82CCC3A-2EE4-4B93-95F8-F33B891A4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119" y="1040959"/>
              <a:ext cx="6833868" cy="2838348"/>
            </a:xfrm>
            <a:prstGeom prst="rect">
              <a:avLst/>
            </a:prstGeom>
          </p:spPr>
        </p:pic>
        <p:pic>
          <p:nvPicPr>
            <p:cNvPr id="16" name="Picture 15">
              <a:extLst>
                <a:ext uri="{FF2B5EF4-FFF2-40B4-BE49-F238E27FC236}">
                  <a16:creationId xmlns:a16="http://schemas.microsoft.com/office/drawing/2014/main" id="{4DD257CD-1D93-4892-8B0B-5E92CD4313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7119" y="3879307"/>
              <a:ext cx="6833868" cy="2816515"/>
            </a:xfrm>
            <a:prstGeom prst="rect">
              <a:avLst/>
            </a:prstGeom>
          </p:spPr>
        </p:pic>
      </p:grpSp>
      <p:pic>
        <p:nvPicPr>
          <p:cNvPr id="17" name="Picture 16">
            <a:extLst>
              <a:ext uri="{FF2B5EF4-FFF2-40B4-BE49-F238E27FC236}">
                <a16:creationId xmlns:a16="http://schemas.microsoft.com/office/drawing/2014/main" id="{61B2C1D4-66A1-4F4C-A891-9ED00692699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093" t="7048"/>
          <a:stretch/>
        </p:blipFill>
        <p:spPr>
          <a:xfrm>
            <a:off x="9418801" y="1097729"/>
            <a:ext cx="2935055" cy="2368521"/>
          </a:xfrm>
          <a:prstGeom prst="rect">
            <a:avLst/>
          </a:prstGeom>
        </p:spPr>
      </p:pic>
      <p:pic>
        <p:nvPicPr>
          <p:cNvPr id="19" name="Picture 18">
            <a:extLst>
              <a:ext uri="{FF2B5EF4-FFF2-40B4-BE49-F238E27FC236}">
                <a16:creationId xmlns:a16="http://schemas.microsoft.com/office/drawing/2014/main" id="{D277AFBB-A1E8-4C7D-A46B-F3E3F688E10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800" t="5337"/>
          <a:stretch/>
        </p:blipFill>
        <p:spPr>
          <a:xfrm>
            <a:off x="9418801" y="3846379"/>
            <a:ext cx="2913556" cy="2348688"/>
          </a:xfrm>
          <a:prstGeom prst="rect">
            <a:avLst/>
          </a:prstGeom>
        </p:spPr>
      </p:pic>
      <p:sp>
        <p:nvSpPr>
          <p:cNvPr id="18" name="Oval 17">
            <a:extLst>
              <a:ext uri="{FF2B5EF4-FFF2-40B4-BE49-F238E27FC236}">
                <a16:creationId xmlns:a16="http://schemas.microsoft.com/office/drawing/2014/main" id="{FBC16A1C-0C42-4DA7-BD21-E4D82E7B4DFA}"/>
              </a:ext>
            </a:extLst>
          </p:cNvPr>
          <p:cNvSpPr/>
          <p:nvPr/>
        </p:nvSpPr>
        <p:spPr bwMode="auto">
          <a:xfrm>
            <a:off x="11228726" y="271212"/>
            <a:ext cx="922376" cy="922376"/>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21" name="Rectangle 20">
            <a:extLst>
              <a:ext uri="{FF2B5EF4-FFF2-40B4-BE49-F238E27FC236}">
                <a16:creationId xmlns:a16="http://schemas.microsoft.com/office/drawing/2014/main" id="{33430F2B-0C36-42A7-A6F0-E5C9C36506AB}"/>
              </a:ext>
            </a:extLst>
          </p:cNvPr>
          <p:cNvSpPr/>
          <p:nvPr/>
        </p:nvSpPr>
        <p:spPr>
          <a:xfrm>
            <a:off x="272891" y="2471409"/>
            <a:ext cx="5168177" cy="820073"/>
          </a:xfrm>
          <a:prstGeom prst="rect">
            <a:avLst/>
          </a:prstGeom>
        </p:spPr>
        <p:txBody>
          <a:bodyPr wrap="square" lIns="186521" tIns="149217" rIns="186521" bIns="149217">
            <a:spAutoFit/>
          </a:bodyPr>
          <a:lstStyle/>
          <a:p>
            <a:pPr defTabSz="913665">
              <a:lnSpc>
                <a:spcPct val="90000"/>
              </a:lnSpc>
              <a:spcBef>
                <a:spcPts val="1836"/>
              </a:spcBef>
              <a:defRPr/>
            </a:pPr>
            <a:r>
              <a:rPr lang="en-US" sz="3672" kern="0" spc="50">
                <a:ln w="3175">
                  <a:noFill/>
                </a:ln>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Smart cropping </a:t>
            </a:r>
            <a:r>
              <a:rPr lang="en-US" sz="3672"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on</a:t>
            </a:r>
          </a:p>
        </p:txBody>
      </p:sp>
      <p:pic>
        <p:nvPicPr>
          <p:cNvPr id="7" name="Picture 6">
            <a:extLst>
              <a:ext uri="{FF2B5EF4-FFF2-40B4-BE49-F238E27FC236}">
                <a16:creationId xmlns:a16="http://schemas.microsoft.com/office/drawing/2014/main" id="{CF605512-545E-4D3F-8171-13CB48E0A6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64632" y="302667"/>
            <a:ext cx="855235" cy="855235"/>
          </a:xfrm>
          <a:prstGeom prst="rect">
            <a:avLst/>
          </a:prstGeom>
        </p:spPr>
      </p:pic>
    </p:spTree>
    <p:extLst>
      <p:ext uri="{BB962C8B-B14F-4D97-AF65-F5344CB8AC3E}">
        <p14:creationId xmlns:p14="http://schemas.microsoft.com/office/powerpoint/2010/main" val="134754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9"/>
                                        </p:tgtEl>
                                      </p:cBhvr>
                                    </p:animEffect>
                                    <p:set>
                                      <p:cBhvr>
                                        <p:cTn id="13" dur="1" fill="hold">
                                          <p:stCondLst>
                                            <p:cond delay="499"/>
                                          </p:stCondLst>
                                        </p:cTn>
                                        <p:tgtEl>
                                          <p:spTgt spid="2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675BE55-489C-4136-9952-7F9D4918A49C}"/>
              </a:ext>
            </a:extLst>
          </p:cNvPr>
          <p:cNvPicPr>
            <a:picLocks noChangeAspect="1"/>
          </p:cNvPicPr>
          <p:nvPr/>
        </p:nvPicPr>
        <p:blipFill rotWithShape="1">
          <a:blip r:embed="rId3"/>
          <a:srcRect l="10609" r="26034"/>
          <a:stretch/>
        </p:blipFill>
        <p:spPr>
          <a:xfrm>
            <a:off x="5751936" y="2728"/>
            <a:ext cx="6683433" cy="6991798"/>
          </a:xfrm>
          <a:prstGeom prst="rect">
            <a:avLst/>
          </a:prstGeom>
        </p:spPr>
      </p:pic>
      <p:sp>
        <p:nvSpPr>
          <p:cNvPr id="18" name="Oval 17">
            <a:extLst>
              <a:ext uri="{FF2B5EF4-FFF2-40B4-BE49-F238E27FC236}">
                <a16:creationId xmlns:a16="http://schemas.microsoft.com/office/drawing/2014/main" id="{FBC16A1C-0C42-4DA7-BD21-E4D82E7B4DFA}"/>
              </a:ext>
            </a:extLst>
          </p:cNvPr>
          <p:cNvSpPr/>
          <p:nvPr/>
        </p:nvSpPr>
        <p:spPr bwMode="auto">
          <a:xfrm>
            <a:off x="11228726" y="271212"/>
            <a:ext cx="922376" cy="922376"/>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429DDE23-3646-440F-B136-DD98BD1CF3D9}"/>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245388" y="287875"/>
            <a:ext cx="889051" cy="889051"/>
          </a:xfrm>
          <a:prstGeom prst="rect">
            <a:avLst/>
          </a:prstGeom>
        </p:spPr>
      </p:pic>
      <p:sp>
        <p:nvSpPr>
          <p:cNvPr id="3" name="Rectangle 2"/>
          <p:cNvSpPr/>
          <p:nvPr/>
        </p:nvSpPr>
        <p:spPr bwMode="auto">
          <a:xfrm>
            <a:off x="881" y="-9472"/>
            <a:ext cx="5751054" cy="7003998"/>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6" name="Rectangle 15"/>
          <p:cNvSpPr/>
          <p:nvPr/>
        </p:nvSpPr>
        <p:spPr>
          <a:xfrm>
            <a:off x="272891" y="1997632"/>
            <a:ext cx="5168177" cy="2302613"/>
          </a:xfrm>
          <a:prstGeom prst="rect">
            <a:avLst/>
          </a:prstGeom>
        </p:spPr>
        <p:txBody>
          <a:bodyPr wrap="square" lIns="186521" tIns="149217" rIns="186521" bIns="149217">
            <a:spAutoFit/>
          </a:bodyPr>
          <a:lstStyle/>
          <a:p>
            <a:pPr defTabSz="913665">
              <a:lnSpc>
                <a:spcPct val="90000"/>
              </a:lnSpc>
              <a:spcBef>
                <a:spcPts val="1224"/>
              </a:spcBef>
              <a:defRPr/>
            </a:pPr>
            <a:r>
              <a:rPr lang="en-US" altLang="zh-CN" sz="3672"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Recognize </a:t>
            </a:r>
            <a:br>
              <a:rPr lang="en-US" altLang="zh-CN" sz="3672"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3672"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emotions</a:t>
            </a:r>
          </a:p>
          <a:p>
            <a:pPr defTabSz="913665">
              <a:lnSpc>
                <a:spcPct val="90000"/>
              </a:lnSpc>
              <a:spcBef>
                <a:spcPts val="1224"/>
              </a:spcBef>
              <a:defRPr/>
            </a:pPr>
            <a:r>
              <a:rPr lang="en-US" altLang="zh-CN" sz="2856"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Understand content </a:t>
            </a:r>
            <a:br>
              <a:rPr lang="en-US" altLang="zh-CN" sz="2856"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altLang="zh-CN" sz="2856"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within an image</a:t>
            </a: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72891" y="295275"/>
            <a:ext cx="11890468" cy="917575"/>
          </a:xfrm>
        </p:spPr>
        <p:txBody>
          <a:bodyPr/>
          <a:lstStyle/>
          <a:p>
            <a:pPr lvl="0">
              <a:defRPr/>
            </a:pPr>
            <a:r>
              <a:rPr lang="en-US" sz="4700"/>
              <a:t>Emotion API</a:t>
            </a:r>
          </a:p>
        </p:txBody>
      </p:sp>
    </p:spTree>
    <p:extLst>
      <p:ext uri="{BB962C8B-B14F-4D97-AF65-F5344CB8AC3E}">
        <p14:creationId xmlns:p14="http://schemas.microsoft.com/office/powerpoint/2010/main" val="347817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CD85924-A128-4DC5-9BAA-42BD1DF0E0D0}"/>
              </a:ext>
            </a:extLst>
          </p:cNvPr>
          <p:cNvPicPr>
            <a:picLocks noChangeAspect="1"/>
          </p:cNvPicPr>
          <p:nvPr/>
        </p:nvPicPr>
        <p:blipFill rotWithShape="1">
          <a:blip r:embed="rId3"/>
          <a:srcRect l="14043" t="1381" r="12622" b="1381"/>
          <a:stretch/>
        </p:blipFill>
        <p:spPr>
          <a:xfrm>
            <a:off x="5751935" y="-1"/>
            <a:ext cx="6683434" cy="7134416"/>
          </a:xfrm>
          <a:prstGeom prst="rect">
            <a:avLst/>
          </a:prstGeom>
        </p:spPr>
      </p:pic>
      <p:sp>
        <p:nvSpPr>
          <p:cNvPr id="10" name="Oval 9">
            <a:extLst>
              <a:ext uri="{FF2B5EF4-FFF2-40B4-BE49-F238E27FC236}">
                <a16:creationId xmlns:a16="http://schemas.microsoft.com/office/drawing/2014/main" id="{918518E9-696B-4BA9-A1D6-1A11BCAA7D7A}"/>
              </a:ext>
            </a:extLst>
          </p:cNvPr>
          <p:cNvSpPr/>
          <p:nvPr/>
        </p:nvSpPr>
        <p:spPr bwMode="auto">
          <a:xfrm>
            <a:off x="11228726" y="271212"/>
            <a:ext cx="922376" cy="922376"/>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E0E17043-D1D5-402E-B6FD-8575C27E8F8C}"/>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245388" y="287875"/>
            <a:ext cx="889051" cy="889051"/>
          </a:xfrm>
          <a:prstGeom prst="rect">
            <a:avLst/>
          </a:prstGeom>
        </p:spPr>
      </p:pic>
      <p:sp>
        <p:nvSpPr>
          <p:cNvPr id="3" name="Rectangle 2"/>
          <p:cNvSpPr/>
          <p:nvPr/>
        </p:nvSpPr>
        <p:spPr bwMode="auto">
          <a:xfrm>
            <a:off x="881" y="-1"/>
            <a:ext cx="5751054" cy="7134416"/>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6" name="Rectangle 15"/>
          <p:cNvSpPr/>
          <p:nvPr/>
        </p:nvSpPr>
        <p:spPr>
          <a:xfrm>
            <a:off x="272892" y="1445557"/>
            <a:ext cx="5168177" cy="4230113"/>
          </a:xfrm>
          <a:prstGeom prst="rect">
            <a:avLst/>
          </a:prstGeom>
        </p:spPr>
        <p:txBody>
          <a:bodyPr wrap="square" lIns="186521" tIns="149217" rIns="186521" bIns="149217">
            <a:spAutoFit/>
          </a:bodyPr>
          <a:lstStyle/>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Face detection</a:t>
            </a:r>
            <a:endParaRPr lang="en-US" altLang="zh-CN" sz="2040" kern="0">
              <a:gradFill>
                <a:gsLst>
                  <a:gs pos="1250">
                    <a:srgbClr val="FFFFFF"/>
                  </a:gs>
                  <a:gs pos="100000">
                    <a:srgbClr val="FFFFFF"/>
                  </a:gs>
                </a:gsLst>
                <a:lin ang="5400000" scaled="0"/>
              </a:gradFill>
              <a:latin typeface="Segoe UI"/>
            </a:endParaRPr>
          </a:p>
          <a:p>
            <a:pPr marL="0" lvl="2" defTabSz="513252">
              <a:lnSpc>
                <a:spcPct val="90000"/>
              </a:lnSpc>
              <a:spcBef>
                <a:spcPts val="612"/>
              </a:spcBef>
              <a:tabLst>
                <a:tab pos="1978530" algn="l"/>
              </a:tabLst>
              <a:defRPr/>
            </a:pPr>
            <a:r>
              <a:rPr lang="en-US" altLang="en-US" sz="1632" kern="0">
                <a:gradFill>
                  <a:gsLst>
                    <a:gs pos="1250">
                      <a:srgbClr val="FFFFFF"/>
                    </a:gs>
                    <a:gs pos="100000">
                      <a:srgbClr val="FFFFFF"/>
                    </a:gs>
                  </a:gsLst>
                  <a:lin ang="5400000" scaled="0"/>
                </a:gradFill>
                <a:latin typeface="Consolas" panose="020B0609020204030204" pitchFamily="49" charset="0"/>
              </a:rPr>
              <a:t>"</a:t>
            </a:r>
            <a:r>
              <a:rPr lang="en-US" altLang="en-US" sz="1632" kern="0" err="1">
                <a:gradFill>
                  <a:gsLst>
                    <a:gs pos="1250">
                      <a:srgbClr val="FFFFFF"/>
                    </a:gs>
                    <a:gs pos="100000">
                      <a:srgbClr val="FFFFFF"/>
                    </a:gs>
                  </a:gsLst>
                  <a:lin ang="5400000" scaled="0"/>
                </a:gradFill>
                <a:latin typeface="Consolas" panose="020B0609020204030204" pitchFamily="49" charset="0"/>
              </a:rPr>
              <a:t>faceRectangle</a:t>
            </a:r>
            <a:r>
              <a:rPr lang="en-US" altLang="en-US" sz="1632" kern="0">
                <a:gradFill>
                  <a:gsLst>
                    <a:gs pos="1250">
                      <a:srgbClr val="FFFFFF"/>
                    </a:gs>
                    <a:gs pos="100000">
                      <a:srgbClr val="FFFFFF"/>
                    </a:gs>
                  </a:gsLst>
                  <a:lin ang="5400000" scaled="0"/>
                </a:gradFill>
                <a:latin typeface="Consolas" panose="020B0609020204030204" pitchFamily="49" charset="0"/>
              </a:rPr>
              <a:t>": {"width": 193, </a:t>
            </a:r>
            <a:br>
              <a:rPr lang="en-US" altLang="en-US" sz="1632" kern="0">
                <a:gradFill>
                  <a:gsLst>
                    <a:gs pos="1250">
                      <a:srgbClr val="FFFFFF"/>
                    </a:gs>
                    <a:gs pos="100000">
                      <a:srgbClr val="FFFFFF"/>
                    </a:gs>
                  </a:gsLst>
                  <a:lin ang="5400000" scaled="0"/>
                </a:gradFill>
                <a:latin typeface="Consolas" panose="020B0609020204030204" pitchFamily="49" charset="0"/>
              </a:rPr>
            </a:br>
            <a:r>
              <a:rPr lang="en-US" altLang="en-US" sz="1632" kern="0">
                <a:gradFill>
                  <a:gsLst>
                    <a:gs pos="1250">
                      <a:srgbClr val="FFFFFF"/>
                    </a:gs>
                    <a:gs pos="100000">
                      <a:srgbClr val="FFFFFF"/>
                    </a:gs>
                  </a:gsLst>
                  <a:lin ang="5400000" scaled="0"/>
                </a:gradFill>
                <a:latin typeface="Consolas" panose="020B0609020204030204" pitchFamily="49" charset="0"/>
              </a:rPr>
              <a:t>	"height": 193, </a:t>
            </a:r>
            <a:br>
              <a:rPr lang="en-US" altLang="en-US" sz="1632" kern="0">
                <a:gradFill>
                  <a:gsLst>
                    <a:gs pos="1250">
                      <a:srgbClr val="FFFFFF"/>
                    </a:gs>
                    <a:gs pos="100000">
                      <a:srgbClr val="FFFFFF"/>
                    </a:gs>
                  </a:gsLst>
                  <a:lin ang="5400000" scaled="0"/>
                </a:gradFill>
                <a:latin typeface="Consolas" panose="020B0609020204030204" pitchFamily="49" charset="0"/>
              </a:rPr>
            </a:br>
            <a:r>
              <a:rPr lang="en-US" altLang="en-US" sz="1632" kern="0">
                <a:gradFill>
                  <a:gsLst>
                    <a:gs pos="1250">
                      <a:srgbClr val="FFFFFF"/>
                    </a:gs>
                    <a:gs pos="100000">
                      <a:srgbClr val="FFFFFF"/>
                    </a:gs>
                  </a:gsLst>
                  <a:lin ang="5400000" scaled="0"/>
                </a:gradFill>
                <a:latin typeface="Consolas" panose="020B0609020204030204" pitchFamily="49" charset="0"/>
              </a:rPr>
              <a:t>	"left": 326, </a:t>
            </a:r>
            <a:br>
              <a:rPr lang="en-US" altLang="en-US" sz="1632" kern="0">
                <a:gradFill>
                  <a:gsLst>
                    <a:gs pos="1250">
                      <a:srgbClr val="FFFFFF"/>
                    </a:gs>
                    <a:gs pos="100000">
                      <a:srgbClr val="FFFFFF"/>
                    </a:gs>
                  </a:gsLst>
                  <a:lin ang="5400000" scaled="0"/>
                </a:gradFill>
                <a:latin typeface="Consolas" panose="020B0609020204030204" pitchFamily="49" charset="0"/>
              </a:rPr>
            </a:br>
            <a:r>
              <a:rPr lang="en-US" altLang="en-US" sz="1632" kern="0">
                <a:gradFill>
                  <a:gsLst>
                    <a:gs pos="1250">
                      <a:srgbClr val="FFFFFF"/>
                    </a:gs>
                    <a:gs pos="100000">
                      <a:srgbClr val="FFFFFF"/>
                    </a:gs>
                  </a:gsLst>
                  <a:lin ang="5400000" scaled="0"/>
                </a:gradFill>
                <a:latin typeface="Consolas" panose="020B0609020204030204" pitchFamily="49" charset="0"/>
              </a:rPr>
              <a:t>	"top": 204} … </a:t>
            </a:r>
          </a:p>
          <a:p>
            <a:pPr defTabSz="913665">
              <a:lnSpc>
                <a:spcPct val="90000"/>
              </a:lnSpc>
              <a:spcBef>
                <a:spcPts val="2448"/>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Emotion scores</a:t>
            </a:r>
            <a:endParaRPr lang="en-US" altLang="zh-CN" sz="2856" kern="0">
              <a:gradFill>
                <a:gsLst>
                  <a:gs pos="1250">
                    <a:srgbClr val="FFFFFF"/>
                  </a:gs>
                  <a:gs pos="100000">
                    <a:srgbClr val="FFFFFF"/>
                  </a:gs>
                </a:gsLst>
                <a:lin ang="5400000" scaled="0"/>
              </a:gradFill>
              <a:latin typeface="Segoe UI"/>
            </a:endParaRPr>
          </a:p>
          <a:p>
            <a:pPr marL="0" lvl="2" indent="-228" defTabSz="93167" fontAlgn="base">
              <a:lnSpc>
                <a:spcPct val="90000"/>
              </a:lnSpc>
              <a:spcBef>
                <a:spcPts val="612"/>
              </a:spcBef>
              <a:defRPr/>
            </a:pPr>
            <a:r>
              <a:rPr lang="en-US" altLang="en-US" sz="1632" kern="0">
                <a:gradFill>
                  <a:gsLst>
                    <a:gs pos="1250">
                      <a:srgbClr val="FFFFFF"/>
                    </a:gs>
                    <a:gs pos="100000">
                      <a:srgbClr val="FFFFFF"/>
                    </a:gs>
                  </a:gsLst>
                  <a:lin ang="5400000" scaled="0"/>
                </a:gradFill>
                <a:latin typeface="Consolas" panose="020B0609020204030204" pitchFamily="49" charset="0"/>
              </a:rPr>
              <a:t>"scores": { </a:t>
            </a:r>
            <a:r>
              <a:rPr lang="en-US" sz="1632" kern="0">
                <a:gradFill>
                  <a:gsLst>
                    <a:gs pos="1250">
                      <a:srgbClr val="FFFFFF"/>
                    </a:gs>
                    <a:gs pos="100000">
                      <a:srgbClr val="FFFFFF"/>
                    </a:gs>
                  </a:gsLst>
                  <a:lin ang="5400000" scaled="0"/>
                </a:gradFill>
                <a:latin typeface="Consolas" panose="020B0609020204030204" pitchFamily="49" charset="0"/>
              </a:rPr>
              <a:t>"anger": 5.182241e-8, </a:t>
            </a:r>
          </a:p>
          <a:p>
            <a:pPr marL="0" lvl="2" indent="-228" defTabSz="1337369" fontAlgn="base">
              <a:lnSpc>
                <a:spcPct val="90000"/>
              </a:lnSpc>
              <a:defRPr/>
            </a:pPr>
            <a:r>
              <a:rPr lang="en-US" sz="1632" kern="0">
                <a:gradFill>
                  <a:gsLst>
                    <a:gs pos="1250">
                      <a:srgbClr val="FFFFFF"/>
                    </a:gs>
                    <a:gs pos="100000">
                      <a:srgbClr val="FFFFFF"/>
                    </a:gs>
                  </a:gsLst>
                  <a:lin ang="5400000" scaled="0"/>
                </a:gradFill>
                <a:latin typeface="Consolas" panose="020B0609020204030204" pitchFamily="49" charset="0"/>
              </a:rPr>
              <a:t>	"contempt": 0.0000242813, </a:t>
            </a:r>
          </a:p>
          <a:p>
            <a:pPr marL="0" lvl="2" indent="-228" defTabSz="1011933" fontAlgn="base">
              <a:lnSpc>
                <a:spcPct val="90000"/>
              </a:lnSpc>
              <a:tabLst>
                <a:tab pos="1337369" algn="l"/>
              </a:tabLst>
              <a:defRPr/>
            </a:pPr>
            <a:r>
              <a:rPr lang="en-US" sz="1632" kern="0">
                <a:gradFill>
                  <a:gsLst>
                    <a:gs pos="1250">
                      <a:srgbClr val="FFFFFF"/>
                    </a:gs>
                    <a:gs pos="100000">
                      <a:srgbClr val="FFFFFF"/>
                    </a:gs>
                  </a:gsLst>
                  <a:lin ang="5400000" scaled="0"/>
                </a:gradFill>
                <a:latin typeface="Consolas" panose="020B0609020204030204" pitchFamily="49" charset="0"/>
              </a:rPr>
              <a:t>	"disgust": 5.621025e-7, </a:t>
            </a:r>
          </a:p>
          <a:p>
            <a:pPr marL="0" lvl="2" indent="-228" defTabSz="93167" fontAlgn="base">
              <a:lnSpc>
                <a:spcPct val="90000"/>
              </a:lnSpc>
              <a:tabLst>
                <a:tab pos="1337369" algn="l"/>
              </a:tabLst>
              <a:defRPr/>
            </a:pPr>
            <a:r>
              <a:rPr lang="en-US" sz="1632" kern="0">
                <a:gradFill>
                  <a:gsLst>
                    <a:gs pos="1250">
                      <a:srgbClr val="FFFFFF"/>
                    </a:gs>
                    <a:gs pos="100000">
                      <a:srgbClr val="FFFFFF"/>
                    </a:gs>
                  </a:gsLst>
                  <a:lin ang="5400000" scaled="0"/>
                </a:gradFill>
                <a:latin typeface="Consolas" panose="020B0609020204030204" pitchFamily="49" charset="0"/>
              </a:rPr>
              <a:t>	"fear": 0.00115027453, </a:t>
            </a:r>
          </a:p>
          <a:p>
            <a:pPr marL="0" lvl="2" indent="-228" defTabSz="93167" fontAlgn="base">
              <a:lnSpc>
                <a:spcPct val="90000"/>
              </a:lnSpc>
              <a:tabLst>
                <a:tab pos="1337369" algn="l"/>
              </a:tabLst>
              <a:defRPr/>
            </a:pPr>
            <a:r>
              <a:rPr lang="en-US" sz="1632" kern="0">
                <a:gradFill>
                  <a:gsLst>
                    <a:gs pos="1250">
                      <a:srgbClr val="FFFFFF"/>
                    </a:gs>
                    <a:gs pos="100000">
                      <a:srgbClr val="FFFFFF"/>
                    </a:gs>
                  </a:gsLst>
                  <a:lin ang="5400000" scaled="0"/>
                </a:gradFill>
                <a:latin typeface="Consolas" panose="020B0609020204030204" pitchFamily="49" charset="0"/>
              </a:rPr>
              <a:t>	"happiness": 1.06114619e-8, </a:t>
            </a:r>
          </a:p>
          <a:p>
            <a:pPr marL="0" lvl="2" indent="-228" defTabSz="93167" fontAlgn="base">
              <a:lnSpc>
                <a:spcPct val="90000"/>
              </a:lnSpc>
              <a:tabLst>
                <a:tab pos="1337369" algn="l"/>
              </a:tabLst>
              <a:defRPr/>
            </a:pPr>
            <a:r>
              <a:rPr lang="en-US" sz="1632" kern="0">
                <a:gradFill>
                  <a:gsLst>
                    <a:gs pos="1250">
                      <a:srgbClr val="FFFFFF"/>
                    </a:gs>
                    <a:gs pos="100000">
                      <a:srgbClr val="FFFFFF"/>
                    </a:gs>
                  </a:gsLst>
                  <a:lin ang="5400000" scaled="0"/>
                </a:gradFill>
                <a:latin typeface="Consolas" panose="020B0609020204030204" pitchFamily="49" charset="0"/>
              </a:rPr>
              <a:t>	"neutral": 0.003540177, 	</a:t>
            </a:r>
          </a:p>
          <a:p>
            <a:pPr marL="0" lvl="2" indent="-228" defTabSz="93167" fontAlgn="base">
              <a:lnSpc>
                <a:spcPct val="90000"/>
              </a:lnSpc>
              <a:tabLst>
                <a:tab pos="1337369" algn="l"/>
              </a:tabLst>
              <a:defRPr/>
            </a:pPr>
            <a:r>
              <a:rPr lang="en-US" sz="1632" kern="0">
                <a:gradFill>
                  <a:gsLst>
                    <a:gs pos="1250">
                      <a:srgbClr val="FFFFFF"/>
                    </a:gs>
                    <a:gs pos="100000">
                      <a:srgbClr val="FFFFFF"/>
                    </a:gs>
                  </a:gsLst>
                  <a:lin ang="5400000" scaled="0"/>
                </a:gradFill>
                <a:latin typeface="Consolas" panose="020B0609020204030204" pitchFamily="49" charset="0"/>
              </a:rPr>
              <a:t>	"sadness": 9.30888746e-7, </a:t>
            </a:r>
          </a:p>
          <a:p>
            <a:pPr marL="0" lvl="2" indent="-228" defTabSz="93167" fontAlgn="base">
              <a:lnSpc>
                <a:spcPct val="90000"/>
              </a:lnSpc>
              <a:tabLst>
                <a:tab pos="1337369" algn="l"/>
              </a:tabLst>
              <a:defRPr/>
            </a:pPr>
            <a:r>
              <a:rPr lang="en-US" sz="1632" kern="0">
                <a:gradFill>
                  <a:gsLst>
                    <a:gs pos="1250">
                      <a:srgbClr val="FFFFFF"/>
                    </a:gs>
                    <a:gs pos="100000">
                      <a:srgbClr val="FFFFFF"/>
                    </a:gs>
                  </a:gsLst>
                  <a:lin ang="5400000" scaled="0"/>
                </a:gradFill>
                <a:latin typeface="Consolas" panose="020B0609020204030204" pitchFamily="49" charset="0"/>
              </a:rPr>
              <a:t>	"surprise": 0.9952837}</a:t>
            </a:r>
            <a:endParaRPr lang="en-US" altLang="en-US" sz="1632" kern="0">
              <a:gradFill>
                <a:gsLst>
                  <a:gs pos="1250">
                    <a:srgbClr val="FFFFFF"/>
                  </a:gs>
                  <a:gs pos="100000">
                    <a:srgbClr val="FFFFFF"/>
                  </a:gs>
                </a:gsLst>
                <a:lin ang="5400000" scaled="0"/>
              </a:gradFill>
              <a:latin typeface="Consolas" panose="020B0609020204030204" pitchFamily="49" charset="0"/>
            </a:endParaRP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700"/>
              <a:t>Emotion API</a:t>
            </a:r>
          </a:p>
        </p:txBody>
      </p:sp>
    </p:spTree>
    <p:extLst>
      <p:ext uri="{BB962C8B-B14F-4D97-AF65-F5344CB8AC3E}">
        <p14:creationId xmlns:p14="http://schemas.microsoft.com/office/powerpoint/2010/main" val="73439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4" descr="https://microsoft.sharepoint.com/teams/BrandCentral/BundleImages/3590WIN14_Jan_Nokia_04/PreviewImage.png">
            <a:extLst>
              <a:ext uri="{FF2B5EF4-FFF2-40B4-BE49-F238E27FC236}">
                <a16:creationId xmlns:a16="http://schemas.microsoft.com/office/drawing/2014/main" id="{6118E5EC-CDDC-4F9A-B929-CE6B8BF3573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203" r="791"/>
          <a:stretch/>
        </p:blipFill>
        <p:spPr bwMode="auto">
          <a:xfrm flipH="1">
            <a:off x="5751935" y="2727"/>
            <a:ext cx="6696092" cy="701082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35BF7F89-5C24-4B9A-BB4E-45E6D11E3306}"/>
              </a:ext>
            </a:extLst>
          </p:cNvPr>
          <p:cNvSpPr/>
          <p:nvPr/>
        </p:nvSpPr>
        <p:spPr bwMode="auto">
          <a:xfrm>
            <a:off x="11228726" y="271212"/>
            <a:ext cx="922376" cy="922376"/>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7CF78128-7E12-4C5F-89BF-D4A6845416AE}"/>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245388" y="287875"/>
            <a:ext cx="889051" cy="889051"/>
          </a:xfrm>
          <a:prstGeom prst="rect">
            <a:avLst/>
          </a:prstGeom>
        </p:spPr>
      </p:pic>
      <p:sp>
        <p:nvSpPr>
          <p:cNvPr id="3" name="Rectangle 2"/>
          <p:cNvSpPr/>
          <p:nvPr/>
        </p:nvSpPr>
        <p:spPr bwMode="auto">
          <a:xfrm>
            <a:off x="881" y="-9472"/>
            <a:ext cx="5751054" cy="7003998"/>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6" name="Rectangle 15"/>
          <p:cNvSpPr/>
          <p:nvPr/>
        </p:nvSpPr>
        <p:spPr>
          <a:xfrm>
            <a:off x="272892" y="1445557"/>
            <a:ext cx="5168177" cy="4789515"/>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6521" tIns="149217" rIns="186521" bIns="149217">
            <a:spAutoFit/>
          </a:bodyPr>
          <a:lstStyle/>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Face detection</a:t>
            </a:r>
          </a:p>
          <a:p>
            <a:pPr defTabSz="913665">
              <a:lnSpc>
                <a:spcPct val="90000"/>
              </a:lnSpc>
              <a:spcBef>
                <a:spcPts val="408"/>
              </a:spcBef>
              <a:defRPr/>
            </a:pPr>
            <a:r>
              <a:rPr lang="en-US" altLang="zh-CN" sz="1836" kern="0">
                <a:gradFill>
                  <a:gsLst>
                    <a:gs pos="1250">
                      <a:srgbClr val="FFFFFF"/>
                    </a:gs>
                    <a:gs pos="100000">
                      <a:srgbClr val="FFFFFF"/>
                    </a:gs>
                  </a:gsLst>
                  <a:lin ang="5400000" scaled="0"/>
                </a:gradFill>
                <a:latin typeface="Segoe UI"/>
              </a:rPr>
              <a:t>Detect faces and their attributes within </a:t>
            </a:r>
            <a:br>
              <a:rPr lang="en-US" altLang="zh-CN" sz="1836" kern="0">
                <a:gradFill>
                  <a:gsLst>
                    <a:gs pos="1250">
                      <a:srgbClr val="FFFFFF"/>
                    </a:gs>
                    <a:gs pos="100000">
                      <a:srgbClr val="FFFFFF"/>
                    </a:gs>
                  </a:gsLst>
                  <a:lin ang="5400000" scaled="0"/>
                </a:gradFill>
                <a:latin typeface="Segoe UI"/>
              </a:rPr>
            </a:br>
            <a:r>
              <a:rPr lang="en-US" altLang="zh-CN" sz="1836" kern="0">
                <a:gradFill>
                  <a:gsLst>
                    <a:gs pos="1250">
                      <a:srgbClr val="FFFFFF"/>
                    </a:gs>
                    <a:gs pos="100000">
                      <a:srgbClr val="FFFFFF"/>
                    </a:gs>
                  </a:gsLst>
                  <a:lin ang="5400000" scaled="0"/>
                </a:gradFill>
                <a:latin typeface="Segoe UI"/>
              </a:rPr>
              <a:t>an image</a:t>
            </a:r>
          </a:p>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Face verification</a:t>
            </a:r>
          </a:p>
          <a:p>
            <a:pPr defTabSz="913665">
              <a:lnSpc>
                <a:spcPct val="90000"/>
              </a:lnSpc>
              <a:spcBef>
                <a:spcPts val="408"/>
              </a:spcBef>
              <a:defRPr/>
            </a:pPr>
            <a:r>
              <a:rPr lang="en-US" altLang="zh-CN" sz="1836" kern="0">
                <a:gradFill>
                  <a:gsLst>
                    <a:gs pos="1250">
                      <a:srgbClr val="FFFFFF"/>
                    </a:gs>
                    <a:gs pos="100000">
                      <a:srgbClr val="FFFFFF"/>
                    </a:gs>
                  </a:gsLst>
                  <a:lin ang="5400000" scaled="0"/>
                </a:gradFill>
                <a:latin typeface="Segoe UI"/>
              </a:rPr>
              <a:t>Check if two faces belong to the same person</a:t>
            </a:r>
          </a:p>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Similar face searching</a:t>
            </a:r>
          </a:p>
          <a:p>
            <a:pPr defTabSz="913665">
              <a:lnSpc>
                <a:spcPct val="90000"/>
              </a:lnSpc>
              <a:spcBef>
                <a:spcPts val="408"/>
              </a:spcBef>
              <a:defRPr/>
            </a:pPr>
            <a:r>
              <a:rPr lang="en-US" altLang="zh-CN" sz="1836" kern="0">
                <a:gradFill>
                  <a:gsLst>
                    <a:gs pos="1250">
                      <a:srgbClr val="FFFFFF"/>
                    </a:gs>
                    <a:gs pos="100000">
                      <a:srgbClr val="FFFFFF"/>
                    </a:gs>
                  </a:gsLst>
                  <a:lin ang="5400000" scaled="0"/>
                </a:gradFill>
                <a:latin typeface="Segoe UI"/>
              </a:rPr>
              <a:t>Find similar faces within a set of images</a:t>
            </a:r>
          </a:p>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Face grouping</a:t>
            </a:r>
          </a:p>
          <a:p>
            <a:pPr defTabSz="913665">
              <a:lnSpc>
                <a:spcPct val="90000"/>
              </a:lnSpc>
              <a:spcBef>
                <a:spcPts val="408"/>
              </a:spcBef>
              <a:defRPr/>
            </a:pPr>
            <a:r>
              <a:rPr lang="en-US" altLang="zh-CN" sz="1836" kern="0">
                <a:gradFill>
                  <a:gsLst>
                    <a:gs pos="1250">
                      <a:srgbClr val="FFFFFF"/>
                    </a:gs>
                    <a:gs pos="100000">
                      <a:srgbClr val="FFFFFF"/>
                    </a:gs>
                  </a:gsLst>
                  <a:lin ang="5400000" scaled="0"/>
                </a:gradFill>
                <a:latin typeface="Segoe UI"/>
              </a:rPr>
              <a:t>Organize many faces into groups</a:t>
            </a:r>
          </a:p>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Face identification</a:t>
            </a:r>
          </a:p>
          <a:p>
            <a:pPr defTabSz="913665">
              <a:lnSpc>
                <a:spcPct val="90000"/>
              </a:lnSpc>
              <a:spcBef>
                <a:spcPts val="408"/>
              </a:spcBef>
              <a:defRPr/>
            </a:pPr>
            <a:r>
              <a:rPr lang="en-US" altLang="zh-CN" sz="1836" kern="0">
                <a:gradFill>
                  <a:gsLst>
                    <a:gs pos="1250">
                      <a:srgbClr val="FFFFFF"/>
                    </a:gs>
                    <a:gs pos="100000">
                      <a:srgbClr val="FFFFFF"/>
                    </a:gs>
                  </a:gsLst>
                  <a:lin ang="5400000" scaled="0"/>
                </a:gradFill>
                <a:latin typeface="Segoe UI"/>
              </a:rPr>
              <a:t>Search which person a face belongs to</a:t>
            </a: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700"/>
              <a:t>Face API</a:t>
            </a:r>
          </a:p>
        </p:txBody>
      </p:sp>
    </p:spTree>
    <p:extLst>
      <p:ext uri="{BB962C8B-B14F-4D97-AF65-F5344CB8AC3E}">
        <p14:creationId xmlns:p14="http://schemas.microsoft.com/office/powerpoint/2010/main" val="314830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fade">
                                      <p:cBhvr>
                                        <p:cTn id="13" dur="500"/>
                                        <p:tgtEl>
                                          <p:spTgt spid="1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xEl>
                                              <p:pRg st="3" end="3"/>
                                            </p:txEl>
                                          </p:spTgt>
                                        </p:tgtEl>
                                        <p:attrNameLst>
                                          <p:attrName>style.visibility</p:attrName>
                                        </p:attrNameLst>
                                      </p:cBhvr>
                                      <p:to>
                                        <p:strVal val="visible"/>
                                      </p:to>
                                    </p:set>
                                    <p:animEffect transition="in" filter="fade">
                                      <p:cBhvr>
                                        <p:cTn id="16" dur="500"/>
                                        <p:tgtEl>
                                          <p:spTgt spid="1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animEffect transition="in" filter="fade">
                                      <p:cBhvr>
                                        <p:cTn id="19" dur="500"/>
                                        <p:tgtEl>
                                          <p:spTgt spid="1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xEl>
                                              <p:pRg st="5" end="5"/>
                                            </p:txEl>
                                          </p:spTgt>
                                        </p:tgtEl>
                                        <p:attrNameLst>
                                          <p:attrName>style.visibility</p:attrName>
                                        </p:attrNameLst>
                                      </p:cBhvr>
                                      <p:to>
                                        <p:strVal val="visible"/>
                                      </p:to>
                                    </p:set>
                                    <p:animEffect transition="in" filter="fade">
                                      <p:cBhvr>
                                        <p:cTn id="22" dur="500"/>
                                        <p:tgtEl>
                                          <p:spTgt spid="1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xEl>
                                              <p:pRg st="6" end="6"/>
                                            </p:txEl>
                                          </p:spTgt>
                                        </p:tgtEl>
                                        <p:attrNameLst>
                                          <p:attrName>style.visibility</p:attrName>
                                        </p:attrNameLst>
                                      </p:cBhvr>
                                      <p:to>
                                        <p:strVal val="visible"/>
                                      </p:to>
                                    </p:set>
                                    <p:animEffect transition="in" filter="fade">
                                      <p:cBhvr>
                                        <p:cTn id="25" dur="500"/>
                                        <p:tgtEl>
                                          <p:spTgt spid="1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xEl>
                                              <p:pRg st="7" end="7"/>
                                            </p:txEl>
                                          </p:spTgt>
                                        </p:tgtEl>
                                        <p:attrNameLst>
                                          <p:attrName>style.visibility</p:attrName>
                                        </p:attrNameLst>
                                      </p:cBhvr>
                                      <p:to>
                                        <p:strVal val="visible"/>
                                      </p:to>
                                    </p:set>
                                    <p:animEffect transition="in" filter="fade">
                                      <p:cBhvr>
                                        <p:cTn id="28" dur="500"/>
                                        <p:tgtEl>
                                          <p:spTgt spid="1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xEl>
                                              <p:pRg st="8" end="8"/>
                                            </p:txEl>
                                          </p:spTgt>
                                        </p:tgtEl>
                                        <p:attrNameLst>
                                          <p:attrName>style.visibility</p:attrName>
                                        </p:attrNameLst>
                                      </p:cBhvr>
                                      <p:to>
                                        <p:strVal val="visible"/>
                                      </p:to>
                                    </p:set>
                                    <p:animEffect transition="in" filter="fade">
                                      <p:cBhvr>
                                        <p:cTn id="31" dur="500"/>
                                        <p:tgtEl>
                                          <p:spTgt spid="1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xEl>
                                              <p:pRg st="9" end="9"/>
                                            </p:txEl>
                                          </p:spTgt>
                                        </p:tgtEl>
                                        <p:attrNameLst>
                                          <p:attrName>style.visibility</p:attrName>
                                        </p:attrNameLst>
                                      </p:cBhvr>
                                      <p:to>
                                        <p:strVal val="visible"/>
                                      </p:to>
                                    </p:set>
                                    <p:animEffect transition="in" filter="fade">
                                      <p:cBhvr>
                                        <p:cTn id="34" dur="500"/>
                                        <p:tgtEl>
                                          <p:spTgt spid="1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allAtOnce"/>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E61BABB-26CC-4CAF-A031-4A4FAE0D7EFA}"/>
              </a:ext>
            </a:extLst>
          </p:cNvPr>
          <p:cNvGrpSpPr/>
          <p:nvPr/>
        </p:nvGrpSpPr>
        <p:grpSpPr>
          <a:xfrm>
            <a:off x="5751934" y="-1"/>
            <a:ext cx="6683434" cy="7134417"/>
            <a:chOff x="6452809" y="2697488"/>
            <a:chExt cx="4037336" cy="4309766"/>
          </a:xfrm>
        </p:grpSpPr>
        <p:pic>
          <p:nvPicPr>
            <p:cNvPr id="24" name="Picture 23">
              <a:extLst>
                <a:ext uri="{FF2B5EF4-FFF2-40B4-BE49-F238E27FC236}">
                  <a16:creationId xmlns:a16="http://schemas.microsoft.com/office/drawing/2014/main" id="{072CB3CE-297C-4C8C-9901-ADF75065F02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492" t="4307" r="4946" b="17512"/>
            <a:stretch/>
          </p:blipFill>
          <p:spPr>
            <a:xfrm>
              <a:off x="6452809" y="2697488"/>
              <a:ext cx="4037336" cy="4309766"/>
            </a:xfrm>
            <a:prstGeom prst="rect">
              <a:avLst/>
            </a:prstGeom>
          </p:spPr>
        </p:pic>
        <p:grpSp>
          <p:nvGrpSpPr>
            <p:cNvPr id="25" name="Group 24">
              <a:extLst>
                <a:ext uri="{FF2B5EF4-FFF2-40B4-BE49-F238E27FC236}">
                  <a16:creationId xmlns:a16="http://schemas.microsoft.com/office/drawing/2014/main" id="{127EC338-820C-4E40-9373-B4645721A68F}"/>
                </a:ext>
              </a:extLst>
            </p:cNvPr>
            <p:cNvGrpSpPr/>
            <p:nvPr/>
          </p:nvGrpSpPr>
          <p:grpSpPr>
            <a:xfrm>
              <a:off x="7302332" y="3916006"/>
              <a:ext cx="2175594" cy="2136505"/>
              <a:chOff x="5485480" y="1442886"/>
              <a:chExt cx="1571575" cy="1543339"/>
            </a:xfrm>
          </p:grpSpPr>
          <p:sp>
            <p:nvSpPr>
              <p:cNvPr id="26" name="Rectangle 25">
                <a:extLst>
                  <a:ext uri="{FF2B5EF4-FFF2-40B4-BE49-F238E27FC236}">
                    <a16:creationId xmlns:a16="http://schemas.microsoft.com/office/drawing/2014/main" id="{62550AFE-B646-4E0B-A5B1-C50BCFF431D0}"/>
                  </a:ext>
                </a:extLst>
              </p:cNvPr>
              <p:cNvSpPr/>
              <p:nvPr/>
            </p:nvSpPr>
            <p:spPr bwMode="auto">
              <a:xfrm>
                <a:off x="5485480" y="1442886"/>
                <a:ext cx="1571575" cy="1543339"/>
              </a:xfrm>
              <a:prstGeom prst="rect">
                <a:avLst/>
              </a:prstGeom>
              <a:noFill/>
              <a:ln w="28575">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11" tIns="146169" rIns="182711" bIns="146169" numCol="1" spcCol="0" rtlCol="0" fromWordArt="0" anchor="t" anchorCtr="0" forceAA="0" compatLnSpc="1">
                <a:prstTxWarp prst="textNoShape">
                  <a:avLst/>
                </a:prstTxWarp>
                <a:noAutofit/>
              </a:bodyPr>
              <a:lstStyle/>
              <a:p>
                <a:pPr algn="ctr" defTabSz="931543" fontAlgn="base">
                  <a:lnSpc>
                    <a:spcPct val="90000"/>
                  </a:lnSpc>
                  <a:spcBef>
                    <a:spcPct val="0"/>
                  </a:spcBef>
                  <a:spcAft>
                    <a:spcPct val="0"/>
                  </a:spcAft>
                  <a:defRPr/>
                </a:pPr>
                <a:endParaRPr lang="en-US" sz="239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D89AB108-F516-4748-B899-C1240E4FFA98}"/>
                  </a:ext>
                </a:extLst>
              </p:cNvPr>
              <p:cNvSpPr/>
              <p:nvPr/>
            </p:nvSpPr>
            <p:spPr bwMode="auto">
              <a:xfrm>
                <a:off x="5507330" y="1459327"/>
                <a:ext cx="1527878" cy="1510457"/>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11" tIns="146169" rIns="182711" bIns="146169" numCol="1" spcCol="0" rtlCol="0" fromWordArt="0" anchor="t" anchorCtr="0" forceAA="0" compatLnSpc="1">
                <a:prstTxWarp prst="textNoShape">
                  <a:avLst/>
                </a:prstTxWarp>
                <a:noAutofit/>
              </a:bodyPr>
              <a:lstStyle/>
              <a:p>
                <a:pPr algn="ctr" defTabSz="931543" fontAlgn="base">
                  <a:lnSpc>
                    <a:spcPct val="90000"/>
                  </a:lnSpc>
                  <a:spcBef>
                    <a:spcPct val="0"/>
                  </a:spcBef>
                  <a:spcAft>
                    <a:spcPct val="0"/>
                  </a:spcAft>
                  <a:defRPr/>
                </a:pPr>
                <a:endParaRPr lang="en-US" sz="239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3" name="Rectangle 2"/>
          <p:cNvSpPr/>
          <p:nvPr/>
        </p:nvSpPr>
        <p:spPr bwMode="auto">
          <a:xfrm>
            <a:off x="881" y="-1"/>
            <a:ext cx="5751054" cy="7134416"/>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6" name="Rectangle 15"/>
          <p:cNvSpPr/>
          <p:nvPr/>
        </p:nvSpPr>
        <p:spPr>
          <a:xfrm>
            <a:off x="272892" y="1445557"/>
            <a:ext cx="5168177" cy="5370172"/>
          </a:xfrm>
          <a:prstGeom prst="rect">
            <a:avLst/>
          </a:prstGeom>
        </p:spPr>
        <p:txBody>
          <a:bodyPr wrap="square" lIns="186521" tIns="149217" rIns="186521" bIns="149217">
            <a:spAutoFit/>
          </a:bodyPr>
          <a:lstStyle/>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Detection</a:t>
            </a:r>
            <a:endParaRPr lang="en-US" altLang="zh-CN" sz="2040" kern="0">
              <a:gradFill>
                <a:gsLst>
                  <a:gs pos="1250">
                    <a:srgbClr val="FFFFFF"/>
                  </a:gs>
                  <a:gs pos="100000">
                    <a:srgbClr val="FFFFFF"/>
                  </a:gs>
                </a:gsLst>
                <a:lin ang="5400000" scaled="0"/>
              </a:gradFill>
              <a:latin typeface="Segoe UI"/>
            </a:endParaRPr>
          </a:p>
          <a:p>
            <a:pPr marL="0" lvl="2" defTabSz="513252">
              <a:lnSpc>
                <a:spcPct val="90000"/>
              </a:lnSpc>
              <a:spcBef>
                <a:spcPts val="612"/>
              </a:spcBef>
              <a:tabLst>
                <a:tab pos="1978530" algn="l"/>
              </a:tabLst>
              <a:defRPr/>
            </a:pPr>
            <a:r>
              <a:rPr lang="en-US" altLang="en-US" sz="1428" kern="0">
                <a:gradFill>
                  <a:gsLst>
                    <a:gs pos="1250">
                      <a:srgbClr val="FFFFFF"/>
                    </a:gs>
                    <a:gs pos="100000">
                      <a:srgbClr val="FFFFFF"/>
                    </a:gs>
                  </a:gsLst>
                  <a:lin ang="5400000" scaled="0"/>
                </a:gradFill>
                <a:latin typeface="Consolas" panose="020B0609020204030204" pitchFamily="49" charset="0"/>
              </a:rPr>
              <a:t>"</a:t>
            </a:r>
            <a:r>
              <a:rPr lang="en-US" altLang="en-US" sz="1428" kern="0" err="1">
                <a:gradFill>
                  <a:gsLst>
                    <a:gs pos="1250">
                      <a:srgbClr val="FFFFFF"/>
                    </a:gs>
                    <a:gs pos="100000">
                      <a:srgbClr val="FFFFFF"/>
                    </a:gs>
                  </a:gsLst>
                  <a:lin ang="5400000" scaled="0"/>
                </a:gradFill>
                <a:latin typeface="Consolas" panose="020B0609020204030204" pitchFamily="49" charset="0"/>
              </a:rPr>
              <a:t>faceRectangle</a:t>
            </a:r>
            <a:r>
              <a:rPr lang="en-US" altLang="en-US" sz="1428" kern="0">
                <a:gradFill>
                  <a:gsLst>
                    <a:gs pos="1250">
                      <a:srgbClr val="FFFFFF"/>
                    </a:gs>
                    <a:gs pos="100000">
                      <a:srgbClr val="FFFFFF"/>
                    </a:gs>
                  </a:gsLst>
                  <a:lin ang="5400000" scaled="0"/>
                </a:gradFill>
                <a:latin typeface="Consolas" panose="020B0609020204030204" pitchFamily="49" charset="0"/>
              </a:rPr>
              <a:t>": {"width": 193, "height": 193, "left": 326, "top": 204}</a:t>
            </a:r>
            <a:br>
              <a:rPr lang="en-US" altLang="en-US" sz="1428" kern="0">
                <a:gradFill>
                  <a:gsLst>
                    <a:gs pos="1250">
                      <a:srgbClr val="FFFFFF"/>
                    </a:gs>
                    <a:gs pos="100000">
                      <a:srgbClr val="FFFFFF"/>
                    </a:gs>
                  </a:gsLst>
                  <a:lin ang="5400000" scaled="0"/>
                </a:gradFill>
                <a:latin typeface="Consolas" panose="020B0609020204030204" pitchFamily="49" charset="0"/>
              </a:rPr>
            </a:br>
            <a:r>
              <a:rPr lang="en-US" altLang="en-US" sz="1428" kern="0">
                <a:gradFill>
                  <a:gsLst>
                    <a:gs pos="1250">
                      <a:srgbClr val="FFFFFF"/>
                    </a:gs>
                    <a:gs pos="100000">
                      <a:srgbClr val="FFFFFF"/>
                    </a:gs>
                  </a:gsLst>
                  <a:lin ang="5400000" scaled="0"/>
                </a:gradFill>
                <a:latin typeface="Consolas" panose="020B0609020204030204" pitchFamily="49" charset="0"/>
              </a:rPr>
              <a:t>	… </a:t>
            </a:r>
          </a:p>
          <a:p>
            <a:pPr defTabSz="913665">
              <a:lnSpc>
                <a:spcPct val="90000"/>
              </a:lnSpc>
              <a:spcBef>
                <a:spcPts val="2448"/>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Feature attributes</a:t>
            </a:r>
            <a:endParaRPr lang="en-US" altLang="zh-CN" sz="2856" kern="0">
              <a:gradFill>
                <a:gsLst>
                  <a:gs pos="1250">
                    <a:srgbClr val="FFFFFF"/>
                  </a:gs>
                  <a:gs pos="100000">
                    <a:srgbClr val="FFFFFF"/>
                  </a:gs>
                </a:gsLst>
                <a:lin ang="5400000" scaled="0"/>
              </a:gradFill>
              <a:latin typeface="Segoe UI"/>
            </a:endParaRPr>
          </a:p>
          <a:p>
            <a:pPr marL="0" lvl="2" indent="-228" defTabSz="513252" fontAlgn="base">
              <a:lnSpc>
                <a:spcPct val="90000"/>
              </a:lnSpc>
              <a:spcBef>
                <a:spcPts val="612"/>
              </a:spcBef>
              <a:tabLst>
                <a:tab pos="1978530" algn="l"/>
              </a:tabLst>
              <a:defRPr/>
            </a:pPr>
            <a:r>
              <a:rPr lang="en-US" altLang="en-US" sz="1428" kern="0">
                <a:gradFill>
                  <a:gsLst>
                    <a:gs pos="1250">
                      <a:srgbClr val="FFFFFF"/>
                    </a:gs>
                    <a:gs pos="100000">
                      <a:srgbClr val="FFFFFF"/>
                    </a:gs>
                  </a:gsLst>
                  <a:lin ang="5400000" scaled="0"/>
                </a:gradFill>
                <a:latin typeface="Consolas" panose="020B0609020204030204" pitchFamily="49" charset="0"/>
              </a:rPr>
              <a:t>"attributes": { "age": 42, "gender": "male", 	</a:t>
            </a:r>
          </a:p>
          <a:p>
            <a:pPr marL="0" lvl="2" indent="-228" defTabSz="513252" fontAlgn="base">
              <a:lnSpc>
                <a:spcPct val="90000"/>
              </a:lnSpc>
              <a:spcBef>
                <a:spcPts val="612"/>
              </a:spcBef>
              <a:tabLst>
                <a:tab pos="1978530" algn="l"/>
              </a:tabLst>
              <a:defRPr/>
            </a:pPr>
            <a:r>
              <a:rPr lang="en-US" altLang="en-US" sz="1428" kern="0">
                <a:gradFill>
                  <a:gsLst>
                    <a:gs pos="1250">
                      <a:srgbClr val="FFFFFF"/>
                    </a:gs>
                    <a:gs pos="100000">
                      <a:srgbClr val="FFFFFF"/>
                    </a:gs>
                  </a:gsLst>
                  <a:lin ang="5400000" scaled="0"/>
                </a:gradFill>
                <a:latin typeface="Consolas" panose="020B0609020204030204" pitchFamily="49" charset="0"/>
              </a:rPr>
              <a:t>"</a:t>
            </a:r>
            <a:r>
              <a:rPr lang="en-US" altLang="en-US" sz="1428" kern="0" err="1">
                <a:gradFill>
                  <a:gsLst>
                    <a:gs pos="1250">
                      <a:srgbClr val="FFFFFF"/>
                    </a:gs>
                    <a:gs pos="100000">
                      <a:srgbClr val="FFFFFF"/>
                    </a:gs>
                  </a:gsLst>
                  <a:lin ang="5400000" scaled="0"/>
                </a:gradFill>
                <a:latin typeface="Consolas" panose="020B0609020204030204" pitchFamily="49" charset="0"/>
              </a:rPr>
              <a:t>headPose</a:t>
            </a:r>
            <a:r>
              <a:rPr lang="en-US" altLang="en-US" sz="1428" kern="0">
                <a:gradFill>
                  <a:gsLst>
                    <a:gs pos="1250">
                      <a:srgbClr val="FFFFFF"/>
                    </a:gs>
                    <a:gs pos="100000">
                      <a:srgbClr val="FFFFFF"/>
                    </a:gs>
                  </a:gsLst>
                  <a:lin ang="5400000" scaled="0"/>
                </a:gradFill>
                <a:latin typeface="Consolas" panose="020B0609020204030204" pitchFamily="49" charset="0"/>
              </a:rPr>
              <a:t>": { "roll": "8.2", "yaw": "-37.8", "pitch": "0.0" }} </a:t>
            </a:r>
          </a:p>
          <a:p>
            <a:pPr defTabSz="913665">
              <a:lnSpc>
                <a:spcPct val="90000"/>
              </a:lnSpc>
              <a:spcBef>
                <a:spcPts val="2448"/>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Grouping</a:t>
            </a:r>
          </a:p>
          <a:p>
            <a:pPr defTabSz="913665">
              <a:lnSpc>
                <a:spcPct val="90000"/>
              </a:lnSpc>
              <a:spcBef>
                <a:spcPts val="4896"/>
              </a:spcBef>
              <a:defRPr/>
            </a:pPr>
            <a:endPar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defTabSz="913665">
              <a:lnSpc>
                <a:spcPct val="90000"/>
              </a:lnSpc>
              <a:spcBef>
                <a:spcPts val="2448"/>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Identification</a:t>
            </a:r>
          </a:p>
          <a:p>
            <a:pPr defTabSz="913665">
              <a:lnSpc>
                <a:spcPct val="90000"/>
              </a:lnSpc>
              <a:spcBef>
                <a:spcPts val="408"/>
              </a:spcBef>
              <a:defRPr/>
            </a:pPr>
            <a:r>
              <a:rPr lang="en-US" altLang="zh-CN" sz="1836" kern="0">
                <a:gradFill>
                  <a:gsLst>
                    <a:gs pos="1250">
                      <a:srgbClr val="FFFFFF"/>
                    </a:gs>
                    <a:gs pos="100000">
                      <a:srgbClr val="FFFFFF"/>
                    </a:gs>
                  </a:gsLst>
                  <a:lin ang="5400000" scaled="0"/>
                </a:gradFill>
                <a:latin typeface="Segoe UI"/>
              </a:rPr>
              <a:t>Jasper Williams</a:t>
            </a: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700"/>
              <a:t>Face API</a:t>
            </a:r>
          </a:p>
        </p:txBody>
      </p:sp>
      <p:sp>
        <p:nvSpPr>
          <p:cNvPr id="10" name="Oval 9">
            <a:extLst>
              <a:ext uri="{FF2B5EF4-FFF2-40B4-BE49-F238E27FC236}">
                <a16:creationId xmlns:a16="http://schemas.microsoft.com/office/drawing/2014/main" id="{918518E9-696B-4BA9-A1D6-1A11BCAA7D7A}"/>
              </a:ext>
            </a:extLst>
          </p:cNvPr>
          <p:cNvSpPr/>
          <p:nvPr/>
        </p:nvSpPr>
        <p:spPr bwMode="auto">
          <a:xfrm>
            <a:off x="11228726" y="271212"/>
            <a:ext cx="922376" cy="922376"/>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5EC2023F-8605-49CE-A83B-C31F08F350FE}"/>
              </a:ext>
            </a:extLst>
          </p:cNvPr>
          <p:cNvGrpSpPr/>
          <p:nvPr/>
        </p:nvGrpSpPr>
        <p:grpSpPr>
          <a:xfrm>
            <a:off x="436159" y="4753155"/>
            <a:ext cx="2238232" cy="746084"/>
            <a:chOff x="792538" y="4721227"/>
            <a:chExt cx="2194544" cy="731521"/>
          </a:xfrm>
        </p:grpSpPr>
        <p:pic>
          <p:nvPicPr>
            <p:cNvPr id="20" name="Picture 5" descr="https://microsoft.sharepoint.com/teams/BrandCentral/BundleImages/1755WIN13_Shamiro_10/PreviewImage.png">
              <a:extLst>
                <a:ext uri="{FF2B5EF4-FFF2-40B4-BE49-F238E27FC236}">
                  <a16:creationId xmlns:a16="http://schemas.microsoft.com/office/drawing/2014/main" id="{5E483563-F941-4F06-8F01-8CA1EADEE7C0}"/>
                </a:ext>
              </a:extLst>
            </p:cNvPr>
            <p:cNvPicPr>
              <a:picLocks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92538" y="4721227"/>
              <a:ext cx="731520" cy="731520"/>
            </a:xfrm>
            <a:prstGeom prst="rect">
              <a:avLst/>
            </a:prstGeom>
            <a:solidFill>
              <a:schemeClr val="tx1"/>
            </a:solidFill>
            <a:extLst/>
          </p:spPr>
        </p:pic>
        <p:pic>
          <p:nvPicPr>
            <p:cNvPr id="21" name="Picture 9" descr="https://microsoft.sharepoint.com/teams/BrandCentral/BundleImages/3085WIN13_Shamiro_09/PreviewImage.png">
              <a:extLst>
                <a:ext uri="{FF2B5EF4-FFF2-40B4-BE49-F238E27FC236}">
                  <a16:creationId xmlns:a16="http://schemas.microsoft.com/office/drawing/2014/main" id="{AB2AFDB1-7C7F-4633-AEAF-833ACE2BE5DE}"/>
                </a:ext>
              </a:extLst>
            </p:cNvPr>
            <p:cNvPicPr>
              <a:picLocks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2255562" y="4721227"/>
              <a:ext cx="731520" cy="731520"/>
            </a:xfrm>
            <a:prstGeom prst="rect">
              <a:avLst/>
            </a:prstGeom>
            <a:solidFill>
              <a:schemeClr val="tx1"/>
            </a:solidFill>
            <a:extLst/>
          </p:spPr>
        </p:pic>
        <p:pic>
          <p:nvPicPr>
            <p:cNvPr id="22" name="Picture 11" descr="https://microsoft.sharepoint.com/teams/BrandCentral/BundleImages/3082WIN13_Shamiro_06/PreviewImage.png">
              <a:extLst>
                <a:ext uri="{FF2B5EF4-FFF2-40B4-BE49-F238E27FC236}">
                  <a16:creationId xmlns:a16="http://schemas.microsoft.com/office/drawing/2014/main" id="{E3339FFD-7498-426B-9507-DEB13B89B7FC}"/>
                </a:ext>
              </a:extLst>
            </p:cNvPr>
            <p:cNvPicPr>
              <a:picLocks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1524050" y="4721228"/>
              <a:ext cx="731520" cy="731520"/>
            </a:xfrm>
            <a:prstGeom prst="rect">
              <a:avLst/>
            </a:prstGeom>
            <a:solidFill>
              <a:schemeClr val="tx1"/>
            </a:solidFill>
            <a:extLst/>
          </p:spPr>
        </p:pic>
      </p:grpSp>
      <p:pic>
        <p:nvPicPr>
          <p:cNvPr id="7" name="Picture 6">
            <a:extLst>
              <a:ext uri="{FF2B5EF4-FFF2-40B4-BE49-F238E27FC236}">
                <a16:creationId xmlns:a16="http://schemas.microsoft.com/office/drawing/2014/main" id="{00EC1EB0-70DB-4316-9BC6-71A71E1E4700}"/>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11327777" y="363070"/>
            <a:ext cx="738660" cy="738660"/>
          </a:xfrm>
          <a:prstGeom prst="rect">
            <a:avLst/>
          </a:prstGeom>
        </p:spPr>
      </p:pic>
    </p:spTree>
    <p:extLst>
      <p:ext uri="{BB962C8B-B14F-4D97-AF65-F5344CB8AC3E}">
        <p14:creationId xmlns:p14="http://schemas.microsoft.com/office/powerpoint/2010/main" val="265285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E954791-0A73-4E12-B47C-6FFFCA4A8447}"/>
              </a:ext>
            </a:extLst>
          </p:cNvPr>
          <p:cNvPicPr>
            <a:picLocks noChangeAspect="1"/>
          </p:cNvPicPr>
          <p:nvPr/>
        </p:nvPicPr>
        <p:blipFill rotWithShape="1">
          <a:blip r:embed="rId3">
            <a:extLst>
              <a:ext uri="{28A0092B-C50C-407E-A947-70E740481C1C}">
                <a14:useLocalDpi xmlns:a14="http://schemas.microsoft.com/office/drawing/2010/main" val="0"/>
              </a:ext>
            </a:extLst>
          </a:blip>
          <a:srcRect l="45266" t="9693" b="4421"/>
          <a:stretch/>
        </p:blipFill>
        <p:spPr>
          <a:xfrm flipH="1">
            <a:off x="5751935" y="2727"/>
            <a:ext cx="6683657" cy="6991798"/>
          </a:xfrm>
          <a:prstGeom prst="rect">
            <a:avLst/>
          </a:prstGeom>
        </p:spPr>
      </p:pic>
      <p:sp>
        <p:nvSpPr>
          <p:cNvPr id="3" name="Rectangle 2"/>
          <p:cNvSpPr/>
          <p:nvPr/>
        </p:nvSpPr>
        <p:spPr bwMode="auto">
          <a:xfrm>
            <a:off x="881" y="-9472"/>
            <a:ext cx="5751054" cy="7003998"/>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72891" y="295275"/>
            <a:ext cx="5168178" cy="1965666"/>
          </a:xfrm>
        </p:spPr>
        <p:txBody>
          <a:bodyPr wrap="square">
            <a:spAutoFit/>
          </a:bodyPr>
          <a:lstStyle/>
          <a:p>
            <a:pPr lvl="0">
              <a:defRPr/>
            </a:pPr>
            <a:r>
              <a:rPr lang="en-US" sz="4700"/>
              <a:t>Content Moderator</a:t>
            </a:r>
            <a:br>
              <a:rPr lang="en-US" sz="4488"/>
            </a:br>
            <a:br>
              <a:rPr lang="en-US" sz="2040" spc="0">
                <a:latin typeface="+mn-lt"/>
                <a:cs typeface="Segoe UI Semilight" panose="020B0402040204020203" pitchFamily="34" charset="0"/>
              </a:rPr>
            </a:br>
            <a:r>
              <a:rPr lang="en-US" sz="2040" spc="0">
                <a:latin typeface="+mn-lt"/>
                <a:cs typeface="Segoe UI Semilight" panose="020B0402040204020203" pitchFamily="34" charset="0"/>
              </a:rPr>
              <a:t>Machine-assisted moderation of </a:t>
            </a:r>
            <a:br>
              <a:rPr lang="en-US" sz="2040" spc="0">
                <a:latin typeface="+mn-lt"/>
                <a:cs typeface="Segoe UI Semilight" panose="020B0402040204020203" pitchFamily="34" charset="0"/>
              </a:rPr>
            </a:br>
            <a:r>
              <a:rPr lang="en-US" sz="2040" spc="0">
                <a:latin typeface="+mn-lt"/>
                <a:cs typeface="Segoe UI Semilight" panose="020B0402040204020203" pitchFamily="34" charset="0"/>
              </a:rPr>
              <a:t>text and images, augmented with </a:t>
            </a:r>
            <a:br>
              <a:rPr lang="en-US" sz="2040" spc="0">
                <a:latin typeface="+mn-lt"/>
                <a:cs typeface="Segoe UI Semilight" panose="020B0402040204020203" pitchFamily="34" charset="0"/>
              </a:rPr>
            </a:br>
            <a:r>
              <a:rPr lang="en-US" sz="2040" spc="0">
                <a:latin typeface="+mn-lt"/>
                <a:cs typeface="Segoe UI Semilight" panose="020B0402040204020203" pitchFamily="34" charset="0"/>
              </a:rPr>
              <a:t>human review tools</a:t>
            </a:r>
            <a:endParaRPr lang="en-US" sz="4488" spc="0">
              <a:latin typeface="+mn-lt"/>
              <a:cs typeface="Segoe UI Semilight" panose="020B0402040204020203" pitchFamily="34" charset="0"/>
            </a:endParaRPr>
          </a:p>
        </p:txBody>
      </p:sp>
      <p:sp>
        <p:nvSpPr>
          <p:cNvPr id="9" name="Oval 8">
            <a:extLst>
              <a:ext uri="{FF2B5EF4-FFF2-40B4-BE49-F238E27FC236}">
                <a16:creationId xmlns:a16="http://schemas.microsoft.com/office/drawing/2014/main" id="{35BF7F89-5C24-4B9A-BB4E-45E6D11E3306}"/>
              </a:ext>
            </a:extLst>
          </p:cNvPr>
          <p:cNvSpPr/>
          <p:nvPr/>
        </p:nvSpPr>
        <p:spPr bwMode="auto">
          <a:xfrm>
            <a:off x="11228726" y="271212"/>
            <a:ext cx="922376" cy="922376"/>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15">
            <a:extLst>
              <a:ext uri="{FF2B5EF4-FFF2-40B4-BE49-F238E27FC236}">
                <a16:creationId xmlns:a16="http://schemas.microsoft.com/office/drawing/2014/main" id="{022BC5E5-5192-43F8-9ADC-360BA66500FA}"/>
              </a:ext>
            </a:extLst>
          </p:cNvPr>
          <p:cNvSpPr/>
          <p:nvPr/>
        </p:nvSpPr>
        <p:spPr>
          <a:xfrm>
            <a:off x="272892" y="2098373"/>
            <a:ext cx="5168177" cy="4617457"/>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6521" tIns="149217" rIns="186521" bIns="149217">
            <a:spAutoFit/>
          </a:bodyPr>
          <a:lstStyle/>
          <a:p>
            <a:pPr defTabSz="913665">
              <a:lnSpc>
                <a:spcPct val="90000"/>
              </a:lnSpc>
              <a:spcBef>
                <a:spcPts val="1836"/>
              </a:spcBef>
              <a:defRPr/>
            </a:pPr>
            <a:r>
              <a:rPr lang="en-US" sz="2040"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Image moderation </a:t>
            </a:r>
          </a:p>
          <a:p>
            <a:pPr defTabSz="913665">
              <a:lnSpc>
                <a:spcPct val="90000"/>
              </a:lnSpc>
              <a:spcBef>
                <a:spcPts val="408"/>
              </a:spcBef>
              <a:defRPr/>
            </a:pPr>
            <a:r>
              <a:rPr lang="en-US" sz="1632" kern="0">
                <a:gradFill>
                  <a:gsLst>
                    <a:gs pos="1250">
                      <a:srgbClr val="FFFFFF"/>
                    </a:gs>
                    <a:gs pos="100000">
                      <a:srgbClr val="FFFFFF"/>
                    </a:gs>
                  </a:gsLst>
                  <a:lin ang="5400000" scaled="0"/>
                </a:gradFill>
                <a:latin typeface="Segoe UI"/>
              </a:rPr>
              <a:t>Enhance your ability to detect potentially offensive or unwanted images through machine-learning based classifiers, custom blacklists, and Optical Character Recognition (OCR)</a:t>
            </a:r>
          </a:p>
          <a:p>
            <a:pPr defTabSz="913665">
              <a:lnSpc>
                <a:spcPct val="90000"/>
              </a:lnSpc>
              <a:spcBef>
                <a:spcPts val="1836"/>
              </a:spcBef>
              <a:defRPr/>
            </a:pPr>
            <a:r>
              <a:rPr lang="en-US" sz="2040"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Text moderation</a:t>
            </a:r>
          </a:p>
          <a:p>
            <a:pPr defTabSz="913665">
              <a:lnSpc>
                <a:spcPct val="90000"/>
              </a:lnSpc>
              <a:spcBef>
                <a:spcPts val="408"/>
              </a:spcBef>
              <a:defRPr/>
            </a:pPr>
            <a:r>
              <a:rPr lang="en-US" sz="1632" kern="0">
                <a:gradFill>
                  <a:gsLst>
                    <a:gs pos="1250">
                      <a:srgbClr val="FFFFFF"/>
                    </a:gs>
                    <a:gs pos="100000">
                      <a:srgbClr val="FFFFFF"/>
                    </a:gs>
                  </a:gsLst>
                  <a:lin ang="5400000" scaled="0"/>
                </a:gradFill>
                <a:latin typeface="Segoe UI"/>
              </a:rPr>
              <a:t>Helps you detect potential profanity in more than 100 languages and match text against your custom lists automatically. Content Moderator also checks for possible Personally Identifiable Information (PII)</a:t>
            </a:r>
          </a:p>
          <a:p>
            <a:pPr defTabSz="913665">
              <a:lnSpc>
                <a:spcPct val="90000"/>
              </a:lnSpc>
              <a:spcBef>
                <a:spcPts val="1836"/>
              </a:spcBef>
              <a:defRPr/>
            </a:pPr>
            <a:r>
              <a:rPr lang="en-US" sz="2040"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Video moderation </a:t>
            </a:r>
            <a:br>
              <a:rPr lang="en-US" sz="2040"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(in Azure Media Services)</a:t>
            </a:r>
          </a:p>
          <a:p>
            <a:pPr defTabSz="913665">
              <a:lnSpc>
                <a:spcPct val="90000"/>
              </a:lnSpc>
              <a:spcBef>
                <a:spcPts val="408"/>
              </a:spcBef>
              <a:defRPr/>
            </a:pPr>
            <a:r>
              <a:rPr lang="en-US" sz="1632" kern="0">
                <a:gradFill>
                  <a:gsLst>
                    <a:gs pos="1250">
                      <a:srgbClr val="FFFFFF"/>
                    </a:gs>
                    <a:gs pos="100000">
                      <a:srgbClr val="FFFFFF"/>
                    </a:gs>
                  </a:gsLst>
                  <a:lin ang="5400000" scaled="0"/>
                </a:gradFill>
                <a:latin typeface="Segoe UI"/>
              </a:rPr>
              <a:t>Enable the scoring of possible adult content in videos. Video moderation is currently deployed </a:t>
            </a:r>
            <a:br>
              <a:rPr lang="en-US" sz="1632" kern="0">
                <a:gradFill>
                  <a:gsLst>
                    <a:gs pos="1250">
                      <a:srgbClr val="FFFFFF"/>
                    </a:gs>
                    <a:gs pos="100000">
                      <a:srgbClr val="FFFFFF"/>
                    </a:gs>
                  </a:gsLst>
                  <a:lin ang="5400000" scaled="0"/>
                </a:gradFill>
                <a:latin typeface="Segoe UI"/>
              </a:rPr>
            </a:br>
            <a:r>
              <a:rPr lang="en-US" sz="1632" kern="0">
                <a:gradFill>
                  <a:gsLst>
                    <a:gs pos="1250">
                      <a:srgbClr val="FFFFFF"/>
                    </a:gs>
                    <a:gs pos="100000">
                      <a:srgbClr val="FFFFFF"/>
                    </a:gs>
                  </a:gsLst>
                  <a:lin ang="5400000" scaled="0"/>
                </a:gradFill>
                <a:latin typeface="Segoe UI"/>
              </a:rPr>
              <a:t>in preview on Azure Media Services</a:t>
            </a:r>
          </a:p>
        </p:txBody>
      </p:sp>
      <p:pic>
        <p:nvPicPr>
          <p:cNvPr id="5" name="Picture 4">
            <a:extLst>
              <a:ext uri="{FF2B5EF4-FFF2-40B4-BE49-F238E27FC236}">
                <a16:creationId xmlns:a16="http://schemas.microsoft.com/office/drawing/2014/main" id="{593F98F6-35B5-40EE-A966-ABE46BA6AE24}"/>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323105" y="389623"/>
            <a:ext cx="733617" cy="733617"/>
          </a:xfrm>
          <a:prstGeom prst="rect">
            <a:avLst/>
          </a:prstGeom>
        </p:spPr>
      </p:pic>
    </p:spTree>
    <p:extLst>
      <p:ext uri="{BB962C8B-B14F-4D97-AF65-F5344CB8AC3E}">
        <p14:creationId xmlns:p14="http://schemas.microsoft.com/office/powerpoint/2010/main" val="213016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fade">
                                      <p:cBhvr>
                                        <p:cTn id="16" dur="500"/>
                                        <p:tgtEl>
                                          <p:spTgt spid="10">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fade">
                                      <p:cBhvr>
                                        <p:cTn id="19" dur="500"/>
                                        <p:tgtEl>
                                          <p:spTgt spid="10">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fade">
                                      <p:cBhvr>
                                        <p:cTn id="22"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87CB650-F0C5-4459-8917-A34C0BEF78F0}"/>
              </a:ext>
            </a:extLst>
          </p:cNvPr>
          <p:cNvPicPr>
            <a:picLocks noChangeAspect="1"/>
          </p:cNvPicPr>
          <p:nvPr/>
        </p:nvPicPr>
        <p:blipFill rotWithShape="1">
          <a:blip r:embed="rId3">
            <a:extLst>
              <a:ext uri="{28A0092B-C50C-407E-A947-70E740481C1C}">
                <a14:useLocalDpi xmlns:a14="http://schemas.microsoft.com/office/drawing/2010/main" val="0"/>
              </a:ext>
            </a:extLst>
          </a:blip>
          <a:srcRect l="18409" t="4869" r="24086" b="4804"/>
          <a:stretch/>
        </p:blipFill>
        <p:spPr>
          <a:xfrm>
            <a:off x="5751936" y="2728"/>
            <a:ext cx="6683657" cy="6991798"/>
          </a:xfrm>
          <a:prstGeom prst="rect">
            <a:avLst/>
          </a:prstGeom>
        </p:spPr>
      </p:pic>
      <p:sp>
        <p:nvSpPr>
          <p:cNvPr id="9" name="Oval 8">
            <a:extLst>
              <a:ext uri="{FF2B5EF4-FFF2-40B4-BE49-F238E27FC236}">
                <a16:creationId xmlns:a16="http://schemas.microsoft.com/office/drawing/2014/main" id="{35BF7F89-5C24-4B9A-BB4E-45E6D11E3306}"/>
              </a:ext>
            </a:extLst>
          </p:cNvPr>
          <p:cNvSpPr/>
          <p:nvPr/>
        </p:nvSpPr>
        <p:spPr bwMode="auto">
          <a:xfrm>
            <a:off x="11228726" y="271212"/>
            <a:ext cx="922376" cy="922376"/>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FC6D47D5-F8FC-4AE4-89D8-4DC0A44AB894}"/>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217702" y="260188"/>
            <a:ext cx="944424" cy="944424"/>
          </a:xfrm>
          <a:prstGeom prst="rect">
            <a:avLst/>
          </a:prstGeom>
        </p:spPr>
      </p:pic>
      <p:sp>
        <p:nvSpPr>
          <p:cNvPr id="3" name="Rectangle 2"/>
          <p:cNvSpPr/>
          <p:nvPr/>
        </p:nvSpPr>
        <p:spPr bwMode="auto">
          <a:xfrm>
            <a:off x="881" y="-9472"/>
            <a:ext cx="5751054" cy="7003998"/>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72891" y="295275"/>
            <a:ext cx="5387540" cy="1641603"/>
          </a:xfrm>
        </p:spPr>
        <p:txBody>
          <a:bodyPr wrap="square">
            <a:spAutoFit/>
          </a:bodyPr>
          <a:lstStyle/>
          <a:p>
            <a:pPr>
              <a:defRPr/>
            </a:pPr>
            <a:r>
              <a:rPr lang="en-US" sz="4400"/>
              <a:t>Custom Vision Service</a:t>
            </a:r>
            <a:br>
              <a:rPr lang="en-US" sz="4488"/>
            </a:br>
            <a:r>
              <a:rPr lang="en-US" sz="2040" spc="0">
                <a:latin typeface="+mn-lt"/>
                <a:cs typeface="Segoe UI Semilight" panose="020B0402040204020203" pitchFamily="34" charset="0"/>
              </a:rPr>
              <a:t> </a:t>
            </a:r>
            <a:br>
              <a:rPr lang="en-US" sz="2040" spc="0">
                <a:latin typeface="+mn-lt"/>
                <a:cs typeface="Segoe UI Semilight" panose="020B0402040204020203" pitchFamily="34" charset="0"/>
              </a:rPr>
            </a:br>
            <a:r>
              <a:rPr lang="en-US" sz="2040" spc="0">
                <a:latin typeface="+mn-lt"/>
                <a:cs typeface="Segoe UI Semilight" panose="020B0402040204020203" pitchFamily="34" charset="0"/>
              </a:rPr>
              <a:t>A customizable web service that learns </a:t>
            </a:r>
            <a:br>
              <a:rPr lang="en-US" sz="2040" spc="0">
                <a:latin typeface="+mn-lt"/>
                <a:cs typeface="Segoe UI Semilight" panose="020B0402040204020203" pitchFamily="34" charset="0"/>
              </a:rPr>
            </a:br>
            <a:r>
              <a:rPr lang="en-US" sz="2040" spc="0">
                <a:latin typeface="+mn-lt"/>
                <a:cs typeface="Segoe UI Semilight" panose="020B0402040204020203" pitchFamily="34" charset="0"/>
              </a:rPr>
              <a:t>to recognize specific content in imagery </a:t>
            </a:r>
          </a:p>
        </p:txBody>
      </p:sp>
      <p:sp>
        <p:nvSpPr>
          <p:cNvPr id="10" name="Rectangle 15">
            <a:extLst>
              <a:ext uri="{FF2B5EF4-FFF2-40B4-BE49-F238E27FC236}">
                <a16:creationId xmlns:a16="http://schemas.microsoft.com/office/drawing/2014/main" id="{022BC5E5-5192-43F8-9ADC-360BA66500FA}"/>
              </a:ext>
            </a:extLst>
          </p:cNvPr>
          <p:cNvSpPr/>
          <p:nvPr/>
        </p:nvSpPr>
        <p:spPr>
          <a:xfrm>
            <a:off x="272892" y="2098373"/>
            <a:ext cx="5168177" cy="4444156"/>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6521" tIns="149217" rIns="186521" bIns="149217">
            <a:spAutoFit/>
          </a:bodyPr>
          <a:lstStyle/>
          <a:p>
            <a:pPr defTabSz="913665">
              <a:lnSpc>
                <a:spcPct val="90000"/>
              </a:lnSpc>
              <a:spcBef>
                <a:spcPts val="1836"/>
              </a:spcBef>
              <a:defRPr/>
            </a:pPr>
            <a:r>
              <a:rPr lang="en-US" sz="2040"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Upload images</a:t>
            </a:r>
          </a:p>
          <a:p>
            <a:pPr defTabSz="913665">
              <a:lnSpc>
                <a:spcPct val="90000"/>
              </a:lnSpc>
              <a:spcBef>
                <a:spcPts val="408"/>
              </a:spcBef>
              <a:defRPr/>
            </a:pPr>
            <a:r>
              <a:rPr lang="en-US" sz="1632" kern="0">
                <a:gradFill>
                  <a:gsLst>
                    <a:gs pos="1250">
                      <a:srgbClr val="FFFFFF"/>
                    </a:gs>
                    <a:gs pos="100000">
                      <a:srgbClr val="FFFFFF"/>
                    </a:gs>
                  </a:gsLst>
                  <a:lin ang="5400000" scaled="0"/>
                </a:gradFill>
                <a:latin typeface="Segoe UI"/>
              </a:rPr>
              <a:t>Upload your own labeled images, or use Custom Vision Service to quickly tag any unlabeled images</a:t>
            </a:r>
          </a:p>
          <a:p>
            <a:pPr defTabSz="913665">
              <a:lnSpc>
                <a:spcPct val="90000"/>
              </a:lnSpc>
              <a:spcBef>
                <a:spcPts val="1836"/>
              </a:spcBef>
              <a:defRPr/>
            </a:pPr>
            <a:r>
              <a:rPr lang="en-US" sz="2040"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Train</a:t>
            </a:r>
          </a:p>
          <a:p>
            <a:pPr defTabSz="913665">
              <a:lnSpc>
                <a:spcPct val="90000"/>
              </a:lnSpc>
              <a:spcBef>
                <a:spcPts val="408"/>
              </a:spcBef>
              <a:defRPr/>
            </a:pPr>
            <a:r>
              <a:rPr lang="en-US" sz="1632" kern="0">
                <a:gradFill>
                  <a:gsLst>
                    <a:gs pos="1250">
                      <a:srgbClr val="FFFFFF"/>
                    </a:gs>
                    <a:gs pos="100000">
                      <a:srgbClr val="FFFFFF"/>
                    </a:gs>
                  </a:gsLst>
                  <a:lin ang="5400000" scaled="0"/>
                </a:gradFill>
                <a:latin typeface="Segoe UI"/>
              </a:rPr>
              <a:t>Use your labeled images to teach Custom Vision Service the concepts you want it to learn</a:t>
            </a:r>
          </a:p>
          <a:p>
            <a:pPr defTabSz="913665">
              <a:lnSpc>
                <a:spcPct val="90000"/>
              </a:lnSpc>
              <a:spcBef>
                <a:spcPts val="1836"/>
              </a:spcBef>
              <a:defRPr/>
            </a:pPr>
            <a:r>
              <a:rPr lang="en-US" sz="2040"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Evaluate</a:t>
            </a:r>
          </a:p>
          <a:p>
            <a:pPr defTabSz="913665">
              <a:lnSpc>
                <a:spcPct val="90000"/>
              </a:lnSpc>
              <a:spcBef>
                <a:spcPts val="408"/>
              </a:spcBef>
              <a:defRPr/>
            </a:pPr>
            <a:r>
              <a:rPr lang="en-US" sz="1632" kern="0">
                <a:gradFill>
                  <a:gsLst>
                    <a:gs pos="1250">
                      <a:srgbClr val="FFFFFF"/>
                    </a:gs>
                    <a:gs pos="100000">
                      <a:srgbClr val="FFFFFF"/>
                    </a:gs>
                  </a:gsLst>
                  <a:lin ang="5400000" scaled="0"/>
                </a:gradFill>
                <a:latin typeface="Segoe UI"/>
              </a:rPr>
              <a:t>Use simple REST API calls to quickly tag images </a:t>
            </a:r>
            <a:br>
              <a:rPr lang="en-US" sz="1632" kern="0">
                <a:gradFill>
                  <a:gsLst>
                    <a:gs pos="1250">
                      <a:srgbClr val="FFFFFF"/>
                    </a:gs>
                    <a:gs pos="100000">
                      <a:srgbClr val="FFFFFF"/>
                    </a:gs>
                  </a:gsLst>
                  <a:lin ang="5400000" scaled="0"/>
                </a:gradFill>
                <a:latin typeface="Segoe UI"/>
              </a:rPr>
            </a:br>
            <a:r>
              <a:rPr lang="en-US" sz="1632" kern="0">
                <a:gradFill>
                  <a:gsLst>
                    <a:gs pos="1250">
                      <a:srgbClr val="FFFFFF"/>
                    </a:gs>
                    <a:gs pos="100000">
                      <a:srgbClr val="FFFFFF"/>
                    </a:gs>
                  </a:gsLst>
                  <a:lin ang="5400000" scaled="0"/>
                </a:gradFill>
                <a:latin typeface="Segoe UI"/>
              </a:rPr>
              <a:t>with your new custom computer vision model</a:t>
            </a:r>
          </a:p>
          <a:p>
            <a:pPr defTabSz="913665">
              <a:lnSpc>
                <a:spcPct val="90000"/>
              </a:lnSpc>
              <a:spcBef>
                <a:spcPts val="1836"/>
              </a:spcBef>
              <a:defRPr/>
            </a:pPr>
            <a:r>
              <a:rPr lang="en-US" sz="2040"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Active learning</a:t>
            </a:r>
          </a:p>
          <a:p>
            <a:pPr defTabSz="913665">
              <a:lnSpc>
                <a:spcPct val="90000"/>
              </a:lnSpc>
              <a:spcBef>
                <a:spcPts val="408"/>
              </a:spcBef>
              <a:defRPr/>
            </a:pPr>
            <a:r>
              <a:rPr lang="en-US" sz="1632" kern="0">
                <a:gradFill>
                  <a:gsLst>
                    <a:gs pos="1250">
                      <a:srgbClr val="FFFFFF"/>
                    </a:gs>
                    <a:gs pos="100000">
                      <a:srgbClr val="FFFFFF"/>
                    </a:gs>
                  </a:gsLst>
                  <a:lin ang="5400000" scaled="0"/>
                </a:gradFill>
                <a:latin typeface="Segoe UI"/>
              </a:rPr>
              <a:t>Images evaluated through your custom vision model become part of a feedback loop you can </a:t>
            </a:r>
            <a:br>
              <a:rPr lang="en-US" sz="1632" kern="0">
                <a:gradFill>
                  <a:gsLst>
                    <a:gs pos="1250">
                      <a:srgbClr val="FFFFFF"/>
                    </a:gs>
                    <a:gs pos="100000">
                      <a:srgbClr val="FFFFFF"/>
                    </a:gs>
                  </a:gsLst>
                  <a:lin ang="5400000" scaled="0"/>
                </a:gradFill>
                <a:latin typeface="Segoe UI"/>
              </a:rPr>
            </a:br>
            <a:r>
              <a:rPr lang="en-US" sz="1632" kern="0">
                <a:gradFill>
                  <a:gsLst>
                    <a:gs pos="1250">
                      <a:srgbClr val="FFFFFF"/>
                    </a:gs>
                    <a:gs pos="100000">
                      <a:srgbClr val="FFFFFF"/>
                    </a:gs>
                  </a:gsLst>
                  <a:lin ang="5400000" scaled="0"/>
                </a:gradFill>
                <a:latin typeface="Segoe UI"/>
              </a:rPr>
              <a:t>use to keep improving your classifier</a:t>
            </a:r>
          </a:p>
        </p:txBody>
      </p:sp>
    </p:spTree>
    <p:extLst>
      <p:ext uri="{BB962C8B-B14F-4D97-AF65-F5344CB8AC3E}">
        <p14:creationId xmlns:p14="http://schemas.microsoft.com/office/powerpoint/2010/main" val="41224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fade">
                                      <p:cBhvr>
                                        <p:cTn id="16" dur="500"/>
                                        <p:tgtEl>
                                          <p:spTgt spid="10">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fade">
                                      <p:cBhvr>
                                        <p:cTn id="19" dur="500"/>
                                        <p:tgtEl>
                                          <p:spTgt spid="10">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fade">
                                      <p:cBhvr>
                                        <p:cTn id="22" dur="500"/>
                                        <p:tgtEl>
                                          <p:spTgt spid="10">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Effect transition="in" filter="fade">
                                      <p:cBhvr>
                                        <p:cTn id="25" dur="500"/>
                                        <p:tgtEl>
                                          <p:spTgt spid="10">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xEl>
                                              <p:pRg st="7" end="7"/>
                                            </p:txEl>
                                          </p:spTgt>
                                        </p:tgtEl>
                                        <p:attrNameLst>
                                          <p:attrName>style.visibility</p:attrName>
                                        </p:attrNameLst>
                                      </p:cBhvr>
                                      <p:to>
                                        <p:strVal val="visible"/>
                                      </p:to>
                                    </p:set>
                                    <p:animEffect transition="in" filter="fade">
                                      <p:cBhvr>
                                        <p:cTn id="28"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8" descr="https://microsoft.sharepoint.com/teams/BrandCentral/BundleImages/250MSC12_Nancy_001/PreviewImage.png">
            <a:extLst>
              <a:ext uri="{FF2B5EF4-FFF2-40B4-BE49-F238E27FC236}">
                <a16:creationId xmlns:a16="http://schemas.microsoft.com/office/drawing/2014/main" id="{CAE86D33-68F0-4C4E-87F4-E97DEC1DE5B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027" r="26651" b="6652"/>
          <a:stretch/>
        </p:blipFill>
        <p:spPr bwMode="auto">
          <a:xfrm>
            <a:off x="5751935" y="2727"/>
            <a:ext cx="6699784" cy="69917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881" y="-9472"/>
            <a:ext cx="5751054" cy="7003998"/>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72891" y="295275"/>
            <a:ext cx="5168178" cy="1225729"/>
          </a:xfrm>
        </p:spPr>
        <p:txBody>
          <a:bodyPr wrap="square">
            <a:spAutoFit/>
          </a:bodyPr>
          <a:lstStyle/>
          <a:p>
            <a:pPr>
              <a:defRPr/>
            </a:pPr>
            <a:r>
              <a:rPr lang="en-US" sz="4700"/>
              <a:t>Video Indexer</a:t>
            </a:r>
            <a:br>
              <a:rPr lang="en-US" sz="4488"/>
            </a:br>
            <a:r>
              <a:rPr lang="en-US" sz="2856" spc="0">
                <a:latin typeface="Segoe UI Semilight" panose="020B0402040204020203" pitchFamily="34" charset="0"/>
                <a:cs typeface="Segoe UI Semilight" panose="020B0402040204020203" pitchFamily="34" charset="0"/>
              </a:rPr>
              <a:t>Unlock video insights</a:t>
            </a:r>
            <a:endParaRPr lang="en-US" sz="4488" spc="0">
              <a:latin typeface="Segoe UI Semilight" panose="020B0402040204020203" pitchFamily="34" charset="0"/>
              <a:cs typeface="Segoe UI Semilight" panose="020B0402040204020203" pitchFamily="34" charset="0"/>
            </a:endParaRPr>
          </a:p>
        </p:txBody>
      </p:sp>
      <p:sp>
        <p:nvSpPr>
          <p:cNvPr id="9" name="Oval 8">
            <a:extLst>
              <a:ext uri="{FF2B5EF4-FFF2-40B4-BE49-F238E27FC236}">
                <a16:creationId xmlns:a16="http://schemas.microsoft.com/office/drawing/2014/main" id="{35BF7F89-5C24-4B9A-BB4E-45E6D11E3306}"/>
              </a:ext>
            </a:extLst>
          </p:cNvPr>
          <p:cNvSpPr/>
          <p:nvPr/>
        </p:nvSpPr>
        <p:spPr bwMode="auto">
          <a:xfrm>
            <a:off x="11228726" y="271212"/>
            <a:ext cx="922376" cy="922376"/>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0" name="Rectangle 15">
            <a:extLst>
              <a:ext uri="{FF2B5EF4-FFF2-40B4-BE49-F238E27FC236}">
                <a16:creationId xmlns:a16="http://schemas.microsoft.com/office/drawing/2014/main" id="{022BC5E5-5192-43F8-9ADC-360BA66500FA}"/>
              </a:ext>
            </a:extLst>
          </p:cNvPr>
          <p:cNvSpPr/>
          <p:nvPr/>
        </p:nvSpPr>
        <p:spPr>
          <a:xfrm>
            <a:off x="272892" y="1818595"/>
            <a:ext cx="5168177" cy="4928769"/>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6521" tIns="149217" rIns="186521" bIns="149217">
            <a:spAutoFit/>
          </a:bodyPr>
          <a:lstStyle/>
          <a:p>
            <a:pPr defTabSz="913665">
              <a:lnSpc>
                <a:spcPct val="90000"/>
              </a:lnSpc>
              <a:spcBef>
                <a:spcPts val="1836"/>
              </a:spcBef>
              <a:defRPr/>
            </a:pPr>
            <a:r>
              <a:rPr lang="en-US" sz="2040"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Upload your video and go</a:t>
            </a:r>
          </a:p>
          <a:p>
            <a:pPr defTabSz="913665">
              <a:lnSpc>
                <a:spcPct val="90000"/>
              </a:lnSpc>
              <a:spcBef>
                <a:spcPts val="408"/>
              </a:spcBef>
              <a:defRPr/>
            </a:pPr>
            <a:r>
              <a:rPr lang="en-US" sz="1632" kern="0">
                <a:gradFill>
                  <a:gsLst>
                    <a:gs pos="1250">
                      <a:srgbClr val="FFFFFF"/>
                    </a:gs>
                    <a:gs pos="100000">
                      <a:srgbClr val="FFFFFF"/>
                    </a:gs>
                  </a:gsLst>
                  <a:lin ang="5400000" scaled="0"/>
                </a:gradFill>
                <a:latin typeface="Segoe UI"/>
              </a:rPr>
              <a:t>Start turning your video into insights right away. </a:t>
            </a:r>
            <a:br>
              <a:rPr lang="en-US" sz="1632" kern="0">
                <a:gradFill>
                  <a:gsLst>
                    <a:gs pos="1250">
                      <a:srgbClr val="FFFFFF"/>
                    </a:gs>
                    <a:gs pos="100000">
                      <a:srgbClr val="FFFFFF"/>
                    </a:gs>
                  </a:gsLst>
                  <a:lin ang="5400000" scaled="0"/>
                </a:gradFill>
                <a:latin typeface="Segoe UI"/>
              </a:rPr>
            </a:br>
            <a:r>
              <a:rPr lang="en-US" sz="1632" kern="0">
                <a:gradFill>
                  <a:gsLst>
                    <a:gs pos="1250">
                      <a:srgbClr val="FFFFFF"/>
                    </a:gs>
                    <a:gs pos="100000">
                      <a:srgbClr val="FFFFFF"/>
                    </a:gs>
                  </a:gsLst>
                  <a:lin ang="5400000" scaled="0"/>
                </a:gradFill>
                <a:latin typeface="Segoe UI"/>
              </a:rPr>
              <a:t>No more tedious and error-prone manual indexing. And no need for specialized expertise. With Video Indexer, just upload your video, and start finding insights right away, without writing a single line </a:t>
            </a:r>
            <a:br>
              <a:rPr lang="en-US" sz="1632" kern="0">
                <a:gradFill>
                  <a:gsLst>
                    <a:gs pos="1250">
                      <a:srgbClr val="FFFFFF"/>
                    </a:gs>
                    <a:gs pos="100000">
                      <a:srgbClr val="FFFFFF"/>
                    </a:gs>
                  </a:gsLst>
                  <a:lin ang="5400000" scaled="0"/>
                </a:gradFill>
                <a:latin typeface="Segoe UI"/>
              </a:rPr>
            </a:br>
            <a:r>
              <a:rPr lang="en-US" sz="1632" kern="0">
                <a:gradFill>
                  <a:gsLst>
                    <a:gs pos="1250">
                      <a:srgbClr val="FFFFFF"/>
                    </a:gs>
                    <a:gs pos="100000">
                      <a:srgbClr val="FFFFFF"/>
                    </a:gs>
                  </a:gsLst>
                  <a:lin ang="5400000" scaled="0"/>
                </a:gradFill>
                <a:latin typeface="Segoe UI"/>
              </a:rPr>
              <a:t>of code</a:t>
            </a:r>
          </a:p>
          <a:p>
            <a:pPr defTabSz="913665">
              <a:lnSpc>
                <a:spcPct val="90000"/>
              </a:lnSpc>
              <a:spcBef>
                <a:spcPts val="1836"/>
              </a:spcBef>
              <a:defRPr/>
            </a:pPr>
            <a:r>
              <a:rPr lang="en-US" sz="2040"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Make your content more discoverable</a:t>
            </a:r>
          </a:p>
          <a:p>
            <a:pPr defTabSz="913665">
              <a:lnSpc>
                <a:spcPct val="90000"/>
              </a:lnSpc>
              <a:spcBef>
                <a:spcPts val="408"/>
              </a:spcBef>
              <a:defRPr/>
            </a:pPr>
            <a:r>
              <a:rPr lang="en-US" sz="1632" kern="0">
                <a:gradFill>
                  <a:gsLst>
                    <a:gs pos="1250">
                      <a:srgbClr val="FFFFFF"/>
                    </a:gs>
                    <a:gs pos="100000">
                      <a:srgbClr val="FFFFFF"/>
                    </a:gs>
                  </a:gsLst>
                  <a:lin ang="5400000" scaled="0"/>
                </a:gradFill>
                <a:latin typeface="Segoe UI"/>
              </a:rPr>
              <a:t>Quickly and easily extract insights from videos using artificial intelligence. Enhance content discovery experiences such as search results by detecting spoken words, faces, characters, and emotions</a:t>
            </a:r>
          </a:p>
          <a:p>
            <a:pPr defTabSz="913665">
              <a:lnSpc>
                <a:spcPct val="90000"/>
              </a:lnSpc>
              <a:spcBef>
                <a:spcPts val="1836"/>
              </a:spcBef>
              <a:defRPr/>
            </a:pPr>
            <a:r>
              <a:rPr lang="en-US" sz="2040"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Improve engagement with your video</a:t>
            </a:r>
          </a:p>
          <a:p>
            <a:pPr defTabSz="913665">
              <a:lnSpc>
                <a:spcPct val="90000"/>
              </a:lnSpc>
              <a:spcBef>
                <a:spcPts val="408"/>
              </a:spcBef>
              <a:defRPr/>
            </a:pPr>
            <a:r>
              <a:rPr lang="en-US" sz="1632" kern="0">
                <a:gradFill>
                  <a:gsLst>
                    <a:gs pos="1250">
                      <a:srgbClr val="FFFFFF"/>
                    </a:gs>
                    <a:gs pos="100000">
                      <a:srgbClr val="FFFFFF"/>
                    </a:gs>
                  </a:gsLst>
                  <a:lin ang="5400000" scaled="0"/>
                </a:gradFill>
                <a:latin typeface="Segoe UI"/>
              </a:rPr>
              <a:t>Metadata extracted by Video Indexer can be </a:t>
            </a:r>
            <a:br>
              <a:rPr lang="en-US" sz="1632" kern="0">
                <a:gradFill>
                  <a:gsLst>
                    <a:gs pos="1250">
                      <a:srgbClr val="FFFFFF"/>
                    </a:gs>
                    <a:gs pos="100000">
                      <a:srgbClr val="FFFFFF"/>
                    </a:gs>
                  </a:gsLst>
                  <a:lin ang="5400000" scaled="0"/>
                </a:gradFill>
                <a:latin typeface="Segoe UI"/>
              </a:rPr>
            </a:br>
            <a:r>
              <a:rPr lang="en-US" sz="1632" kern="0">
                <a:gradFill>
                  <a:gsLst>
                    <a:gs pos="1250">
                      <a:srgbClr val="FFFFFF"/>
                    </a:gs>
                    <a:gs pos="100000">
                      <a:srgbClr val="FFFFFF"/>
                    </a:gs>
                  </a:gsLst>
                  <a:lin ang="5400000" scaled="0"/>
                </a:gradFill>
                <a:latin typeface="Segoe UI"/>
              </a:rPr>
              <a:t>used to build powerful engagement experiences with recommendations, highlight clips, and interactive videos</a:t>
            </a:r>
          </a:p>
        </p:txBody>
      </p:sp>
      <p:pic>
        <p:nvPicPr>
          <p:cNvPr id="5" name="Picture 4">
            <a:extLst>
              <a:ext uri="{FF2B5EF4-FFF2-40B4-BE49-F238E27FC236}">
                <a16:creationId xmlns:a16="http://schemas.microsoft.com/office/drawing/2014/main" id="{5B18B2C2-5F56-4D00-9B0E-350C131B1138}"/>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366636" y="392214"/>
            <a:ext cx="699801" cy="699801"/>
          </a:xfrm>
          <a:prstGeom prst="rect">
            <a:avLst/>
          </a:prstGeom>
        </p:spPr>
      </p:pic>
    </p:spTree>
    <p:extLst>
      <p:ext uri="{BB962C8B-B14F-4D97-AF65-F5344CB8AC3E}">
        <p14:creationId xmlns:p14="http://schemas.microsoft.com/office/powerpoint/2010/main" val="384853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fade">
                                      <p:cBhvr>
                                        <p:cTn id="16" dur="500"/>
                                        <p:tgtEl>
                                          <p:spTgt spid="10">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fade">
                                      <p:cBhvr>
                                        <p:cTn id="19" dur="500"/>
                                        <p:tgtEl>
                                          <p:spTgt spid="10">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fade">
                                      <p:cBhvr>
                                        <p:cTn id="22"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83" y="3407843"/>
            <a:ext cx="12451225" cy="35861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83" y="495"/>
            <a:ext cx="12434711" cy="3388065"/>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5483" y="4106959"/>
            <a:ext cx="1965681" cy="1644473"/>
          </a:xfrm>
          <a:prstGeom prst="rect">
            <a:avLst/>
          </a:prstGeom>
          <a:noFill/>
        </p:spPr>
        <p:txBody>
          <a:bodyPr wrap="square" lIns="182802" tIns="146242" rIns="182802" bIns="146242" rtlCol="0" anchor="t">
            <a:spAutoFit/>
          </a:bodyPr>
          <a:lstStyle/>
          <a:p>
            <a:pPr algn="ctr" defTabSz="913873">
              <a:lnSpc>
                <a:spcPct val="90000"/>
              </a:lnSpc>
              <a:spcAft>
                <a:spcPts val="600"/>
              </a:spcAft>
              <a:defRPr/>
            </a:pPr>
            <a:r>
              <a:rPr lang="en-US" sz="2000" b="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Vision</a:t>
            </a:r>
          </a:p>
          <a:p>
            <a:pPr algn="ctr">
              <a:lnSpc>
                <a:spcPct val="90000"/>
              </a:lnSpc>
              <a:spcAft>
                <a:spcPts val="587"/>
              </a:spcAft>
              <a:defRPr/>
            </a:pPr>
            <a:r>
              <a:rPr lang="en-US" sz="1399"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From faces to feelings, allow </a:t>
            </a:r>
            <a:br>
              <a:rPr lang="en-US" sz="1399"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br>
            <a:r>
              <a:rPr lang="en-US" sz="1399"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your apps to understand </a:t>
            </a:r>
            <a:br>
              <a:rPr lang="en-US" sz="1399"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br>
            <a:r>
              <a:rPr lang="en-US" sz="1399"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59922" y="4106958"/>
            <a:ext cx="1965681" cy="1842102"/>
          </a:xfrm>
          <a:prstGeom prst="rect">
            <a:avLst/>
          </a:prstGeom>
          <a:noFill/>
        </p:spPr>
        <p:txBody>
          <a:bodyPr wrap="square" lIns="182802" tIns="146242" rIns="91427" bIns="146242" rtlCol="0" anchor="t">
            <a:spAutoFit/>
          </a:bodyPr>
          <a:lstStyle/>
          <a:p>
            <a:pPr algn="ctr" defTabSz="913873">
              <a:lnSpc>
                <a:spcPct val="90000"/>
              </a:lnSpc>
              <a:spcAft>
                <a:spcPts val="600"/>
              </a:spcAft>
              <a:defRPr/>
            </a:pPr>
            <a:r>
              <a:rPr lang="en-US" sz="2000" b="1">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Speech</a:t>
            </a:r>
          </a:p>
          <a:p>
            <a:pPr algn="ctr">
              <a:lnSpc>
                <a:spcPct val="90000"/>
              </a:lnSpc>
              <a:spcAft>
                <a:spcPts val="587"/>
              </a:spcAft>
              <a:defRPr/>
            </a:pPr>
            <a:r>
              <a:rPr lang="en-US" sz="1399">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Hear and speak </a:t>
            </a:r>
            <a:br>
              <a:rPr lang="en-US" sz="1399">
                <a:gradFill>
                  <a:gsLst>
                    <a:gs pos="6364">
                      <a:schemeClr val="tx1"/>
                    </a:gs>
                    <a:gs pos="21818">
                      <a:schemeClr val="tx1"/>
                    </a:gs>
                  </a:gsLst>
                  <a:lin ang="5400000" scaled="0"/>
                </a:gradFill>
                <a:latin typeface="Segoe UI" panose="020B0502040204020203" pitchFamily="34" charset="0"/>
                <a:cs typeface="Segoe UI" panose="020B0502040204020203" pitchFamily="34" charset="0"/>
              </a:rPr>
            </a:br>
            <a:r>
              <a:rPr lang="en-US" sz="1399">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to your users </a:t>
            </a:r>
            <a:br>
              <a:rPr lang="en-US" sz="1399">
                <a:gradFill>
                  <a:gsLst>
                    <a:gs pos="6364">
                      <a:schemeClr val="tx1"/>
                    </a:gs>
                    <a:gs pos="21818">
                      <a:schemeClr val="tx1"/>
                    </a:gs>
                  </a:gsLst>
                  <a:lin ang="5400000" scaled="0"/>
                </a:gradFill>
                <a:latin typeface="Segoe UI" panose="020B0502040204020203" pitchFamily="34" charset="0"/>
                <a:cs typeface="Segoe UI" panose="020B0502040204020203" pitchFamily="34" charset="0"/>
              </a:rPr>
            </a:br>
            <a:r>
              <a:rPr lang="en-US" sz="1399">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by filtering noise, identifying </a:t>
            </a:r>
            <a:br>
              <a:rPr lang="en-US" sz="1399">
                <a:gradFill>
                  <a:gsLst>
                    <a:gs pos="6364">
                      <a:schemeClr val="tx1"/>
                    </a:gs>
                    <a:gs pos="21818">
                      <a:schemeClr val="tx1"/>
                    </a:gs>
                  </a:gsLst>
                  <a:lin ang="5400000" scaled="0"/>
                </a:gradFill>
                <a:latin typeface="Segoe UI" panose="020B0502040204020203" pitchFamily="34" charset="0"/>
                <a:cs typeface="Segoe UI" panose="020B0502040204020203" pitchFamily="34" charset="0"/>
              </a:rPr>
            </a:br>
            <a:r>
              <a:rPr lang="en-US" sz="1399">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228801" y="4106958"/>
            <a:ext cx="1965681" cy="1618138"/>
          </a:xfrm>
          <a:prstGeom prst="rect">
            <a:avLst/>
          </a:prstGeom>
          <a:noFill/>
        </p:spPr>
        <p:txBody>
          <a:bodyPr wrap="square" lIns="182802" tIns="146242" rIns="182802" bIns="146242" rtlCol="0" anchor="t">
            <a:spAutoFit/>
          </a:bodyPr>
          <a:lstStyle/>
          <a:p>
            <a:pPr algn="ctr" defTabSz="913873">
              <a:lnSpc>
                <a:spcPct val="90000"/>
              </a:lnSpc>
              <a:spcAft>
                <a:spcPts val="600"/>
              </a:spcAft>
              <a:defRPr/>
            </a:pPr>
            <a:r>
              <a:rPr lang="en-US" sz="2000" b="1">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Knowledge</a:t>
            </a:r>
          </a:p>
          <a:p>
            <a:pPr algn="ctr">
              <a:lnSpc>
                <a:spcPct val="90000"/>
              </a:lnSpc>
              <a:spcAft>
                <a:spcPts val="587"/>
              </a:spcAft>
              <a:defRPr/>
            </a:pPr>
            <a:r>
              <a:rPr lang="en-US" sz="1399">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Tap into rich knowledge amassed from the web, academia, or your </a:t>
            </a:r>
            <a:br>
              <a:rPr lang="en-US" sz="1399">
                <a:gradFill>
                  <a:gsLst>
                    <a:gs pos="6364">
                      <a:schemeClr val="tx1"/>
                    </a:gs>
                    <a:gs pos="21818">
                      <a:schemeClr val="tx1"/>
                    </a:gs>
                  </a:gsLst>
                  <a:lin ang="5400000" scaled="0"/>
                </a:gradFill>
                <a:latin typeface="Segoe UI" panose="020B0502040204020203" pitchFamily="34" charset="0"/>
                <a:cs typeface="Segoe UI" panose="020B0502040204020203" pitchFamily="34" charset="0"/>
              </a:rPr>
            </a:br>
            <a:r>
              <a:rPr lang="en-US" sz="1399">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244362" y="4106959"/>
            <a:ext cx="1965681" cy="1746819"/>
          </a:xfrm>
          <a:prstGeom prst="rect">
            <a:avLst/>
          </a:prstGeom>
          <a:noFill/>
        </p:spPr>
        <p:txBody>
          <a:bodyPr wrap="square" lIns="182802" tIns="146242" rIns="182802" bIns="146242" rtlCol="0" anchor="t">
            <a:spAutoFit/>
          </a:bodyPr>
          <a:lstStyle/>
          <a:p>
            <a:pPr algn="ctr" defTabSz="913873">
              <a:lnSpc>
                <a:spcPct val="90000"/>
              </a:lnSpc>
              <a:spcAft>
                <a:spcPts val="600"/>
              </a:spcAft>
              <a:defRPr/>
            </a:pPr>
            <a:r>
              <a:rPr lang="en-US" sz="2000" b="1">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Language</a:t>
            </a:r>
          </a:p>
          <a:p>
            <a:pPr algn="ctr">
              <a:lnSpc>
                <a:spcPct val="90000"/>
              </a:lnSpc>
              <a:spcAft>
                <a:spcPts val="587"/>
              </a:spcAft>
              <a:defRPr/>
            </a:pPr>
            <a:r>
              <a:rPr lang="en-US" sz="1399">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Process text and </a:t>
            </a:r>
            <a:br>
              <a:rPr lang="en-US" sz="1399">
                <a:gradFill>
                  <a:gsLst>
                    <a:gs pos="6364">
                      <a:schemeClr val="tx1"/>
                    </a:gs>
                    <a:gs pos="21818">
                      <a:schemeClr val="tx1"/>
                    </a:gs>
                  </a:gsLst>
                  <a:lin ang="5400000" scaled="0"/>
                </a:gradFill>
                <a:latin typeface="Segoe UI" panose="020B0502040204020203" pitchFamily="34" charset="0"/>
                <a:cs typeface="Segoe UI" panose="020B0502040204020203" pitchFamily="34" charset="0"/>
              </a:rPr>
            </a:br>
            <a:r>
              <a:rPr lang="en-US" sz="1399">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learn how to recognize what users want</a:t>
            </a:r>
          </a:p>
          <a:p>
            <a:pPr algn="ctr" defTabSz="913873">
              <a:lnSpc>
                <a:spcPct val="90000"/>
              </a:lnSpc>
              <a:spcAft>
                <a:spcPts val="600"/>
              </a:spcAft>
              <a:defRPr/>
            </a:pPr>
            <a:endParaRPr lang="en-US" sz="1568">
              <a:gradFill>
                <a:gsLst>
                  <a:gs pos="64545">
                    <a:schemeClr val="tx1"/>
                  </a:gs>
                  <a:gs pos="40000">
                    <a:schemeClr val="tx1"/>
                  </a:gs>
                </a:gsLst>
                <a:lin ang="5400000" scaled="0"/>
              </a:gradFill>
              <a:latin typeface="Segoe UI"/>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10197679" y="4106959"/>
            <a:ext cx="1965681" cy="2434987"/>
          </a:xfrm>
          <a:prstGeom prst="rect">
            <a:avLst/>
          </a:prstGeom>
          <a:noFill/>
        </p:spPr>
        <p:txBody>
          <a:bodyPr wrap="square" lIns="182802" tIns="146242" rIns="182802" bIns="146242" rtlCol="0" anchor="t">
            <a:spAutoFit/>
          </a:bodyPr>
          <a:lstStyle/>
          <a:p>
            <a:pPr algn="ctr" defTabSz="913873">
              <a:lnSpc>
                <a:spcPct val="90000"/>
              </a:lnSpc>
              <a:spcAft>
                <a:spcPts val="600"/>
              </a:spcAft>
              <a:defRPr/>
            </a:pPr>
            <a:r>
              <a:rPr lang="en-US" sz="2000" b="1">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Labs</a:t>
            </a:r>
            <a:endParaRPr lang="en-US" sz="2353" b="1">
              <a:gradFill>
                <a:gsLst>
                  <a:gs pos="64545">
                    <a:schemeClr val="tx1"/>
                  </a:gs>
                  <a:gs pos="40000">
                    <a:schemeClr val="tx1"/>
                  </a:gs>
                </a:gsLst>
                <a:lin ang="5400000" scaled="0"/>
              </a:gradFill>
              <a:latin typeface="Segoe UI Semilight" panose="020B0402040204020203" pitchFamily="34" charset="0"/>
              <a:cs typeface="Segoe UI Semilight" panose="020B0402040204020203" pitchFamily="34" charset="0"/>
            </a:endParaRPr>
          </a:p>
          <a:p>
            <a:pPr algn="ctr" defTabSz="913873">
              <a:lnSpc>
                <a:spcPct val="90000"/>
              </a:lnSpc>
              <a:spcAft>
                <a:spcPts val="600"/>
              </a:spcAft>
              <a:defRPr/>
            </a:pPr>
            <a:r>
              <a:rPr lang="en-US" sz="1399">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An early look at emerging Cognitive Services technologies: discover, try and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213241" y="4106959"/>
            <a:ext cx="1965681" cy="1644473"/>
          </a:xfrm>
          <a:prstGeom prst="rect">
            <a:avLst/>
          </a:prstGeom>
          <a:noFill/>
        </p:spPr>
        <p:txBody>
          <a:bodyPr wrap="square" lIns="182802" tIns="146242" rIns="182802" bIns="146242" rtlCol="0" anchor="t">
            <a:spAutoFit/>
          </a:bodyPr>
          <a:lstStyle/>
          <a:p>
            <a:pPr algn="ctr" defTabSz="913873">
              <a:lnSpc>
                <a:spcPct val="90000"/>
              </a:lnSpc>
              <a:spcAft>
                <a:spcPts val="600"/>
              </a:spcAft>
              <a:defRPr/>
            </a:pPr>
            <a:r>
              <a:rPr lang="en-US" sz="2000" b="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Search</a:t>
            </a:r>
          </a:p>
          <a:p>
            <a:pPr algn="ctr">
              <a:lnSpc>
                <a:spcPct val="90000"/>
              </a:lnSpc>
              <a:spcAft>
                <a:spcPts val="587"/>
              </a:spcAft>
              <a:defRPr/>
            </a:pPr>
            <a:r>
              <a:rPr lang="en-US" sz="1399"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Access billions of web pages, images, videos, and news with the power of Bing APIs</a:t>
            </a:r>
          </a:p>
        </p:txBody>
      </p:sp>
      <p:sp>
        <p:nvSpPr>
          <p:cNvPr id="34" name="Rectangle 33"/>
          <p:cNvSpPr/>
          <p:nvPr/>
        </p:nvSpPr>
        <p:spPr bwMode="auto">
          <a:xfrm>
            <a:off x="883" y="-43029"/>
            <a:ext cx="12452993" cy="3431590"/>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326671" y="1117222"/>
            <a:ext cx="7440429" cy="1111088"/>
          </a:xfrm>
          <a:prstGeom prst="rect">
            <a:avLst/>
          </a:prstGeom>
        </p:spPr>
        <p:txBody>
          <a:bodyPr wrap="square" anchor="ctr">
            <a:spAutoFit/>
          </a:bodyPr>
          <a:lstStyle/>
          <a:p>
            <a:pPr defTabSz="913873">
              <a:lnSpc>
                <a:spcPct val="90000"/>
              </a:lnSpc>
              <a:defRPr/>
            </a:pPr>
            <a:r>
              <a:rPr lang="en-US" altLang="en-US" sz="4399">
                <a:gradFill>
                  <a:gsLst>
                    <a:gs pos="12727">
                      <a:schemeClr val="bg1"/>
                    </a:gs>
                    <a:gs pos="52000">
                      <a:schemeClr val="bg1"/>
                    </a:gs>
                  </a:gsLst>
                  <a:lin ang="10800000" scaled="0"/>
                </a:gradFill>
                <a:latin typeface="Segoe UI Light"/>
              </a:rPr>
              <a:t>Microsoft Cognitive Services</a:t>
            </a:r>
          </a:p>
          <a:p>
            <a:pPr defTabSz="913873">
              <a:lnSpc>
                <a:spcPct val="90000"/>
              </a:lnSpc>
              <a:spcAft>
                <a:spcPts val="1469"/>
              </a:spcAft>
              <a:defRPr/>
            </a:pPr>
            <a:r>
              <a:rPr lang="en-US" sz="2800">
                <a:gradFill>
                  <a:gsLst>
                    <a:gs pos="12727">
                      <a:schemeClr val="bg1"/>
                    </a:gs>
                    <a:gs pos="52000">
                      <a:schemeClr val="bg1"/>
                    </a:gs>
                  </a:gsLst>
                  <a:lin ang="10800000" scaled="0"/>
                </a:gradFill>
                <a:latin typeface="Segoe UI Semilight"/>
              </a:rPr>
              <a:t>Give your apps a human side</a:t>
            </a:r>
          </a:p>
        </p:txBody>
      </p:sp>
      <p:cxnSp>
        <p:nvCxnSpPr>
          <p:cNvPr id="13" name="Straight Connector 12"/>
          <p:cNvCxnSpPr/>
          <p:nvPr/>
        </p:nvCxnSpPr>
        <p:spPr>
          <a:xfrm>
            <a:off x="883" y="3378996"/>
            <a:ext cx="124529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709760" y="2934655"/>
            <a:ext cx="1097125" cy="1097125"/>
            <a:chOff x="1635346" y="1767983"/>
            <a:chExt cx="1287898" cy="1287898"/>
          </a:xfrm>
        </p:grpSpPr>
        <p:sp>
          <p:nvSpPr>
            <p:cNvPr id="83" name="Oval 82"/>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Semilight"/>
                <a:cs typeface="Segoe UI" pitchFamily="34" charset="0"/>
              </a:endParaRPr>
            </a:p>
          </p:txBody>
        </p:sp>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85" name="Group 84"/>
          <p:cNvGrpSpPr/>
          <p:nvPr/>
        </p:nvGrpSpPr>
        <p:grpSpPr>
          <a:xfrm>
            <a:off x="2694200" y="2934655"/>
            <a:ext cx="1097125" cy="1097125"/>
            <a:chOff x="1920558" y="3040063"/>
            <a:chExt cx="1097280" cy="1097280"/>
          </a:xfrm>
        </p:grpSpPr>
        <p:sp>
          <p:nvSpPr>
            <p:cNvPr id="86" name="Oval 85"/>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Semilight"/>
                <a:cs typeface="Segoe UI" pitchFamily="34" charset="0"/>
              </a:endParaRPr>
            </a:p>
          </p:txBody>
        </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24" name="Group 23">
            <a:extLst>
              <a:ext uri="{FF2B5EF4-FFF2-40B4-BE49-F238E27FC236}">
                <a16:creationId xmlns:a16="http://schemas.microsoft.com/office/drawing/2014/main" id="{583CD957-47EF-4320-BD8D-CB33173E1681}"/>
              </a:ext>
            </a:extLst>
          </p:cNvPr>
          <p:cNvGrpSpPr/>
          <p:nvPr/>
        </p:nvGrpSpPr>
        <p:grpSpPr>
          <a:xfrm>
            <a:off x="4678639" y="2934655"/>
            <a:ext cx="1097125" cy="1097125"/>
            <a:chOff x="4678421" y="2934576"/>
            <a:chExt cx="1097280" cy="1097280"/>
          </a:xfrm>
        </p:grpSpPr>
        <p:sp>
          <p:nvSpPr>
            <p:cNvPr id="88" name="Oval 87"/>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Semilight"/>
                <a:cs typeface="Segoe UI" pitchFamily="34" charset="0"/>
              </a:endParaRPr>
            </a:p>
          </p:txBody>
        </p:sp>
        <p:pic>
          <p:nvPicPr>
            <p:cNvPr id="3" name="Picture 2">
              <a:extLst>
                <a:ext uri="{FF2B5EF4-FFF2-40B4-BE49-F238E27FC236}">
                  <a16:creationId xmlns:a16="http://schemas.microsoft.com/office/drawing/2014/main" id="{55A56C49-A446-4359-9EAF-9E22D7F29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31" name="Group 30">
            <a:extLst>
              <a:ext uri="{FF2B5EF4-FFF2-40B4-BE49-F238E27FC236}">
                <a16:creationId xmlns:a16="http://schemas.microsoft.com/office/drawing/2014/main" id="{CF49ECCD-DDB7-43CE-B704-76FD7B1896A4}"/>
              </a:ext>
            </a:extLst>
          </p:cNvPr>
          <p:cNvGrpSpPr/>
          <p:nvPr/>
        </p:nvGrpSpPr>
        <p:grpSpPr>
          <a:xfrm>
            <a:off x="6663079" y="2934655"/>
            <a:ext cx="1097125" cy="1097125"/>
            <a:chOff x="6663142" y="2934576"/>
            <a:chExt cx="1097280" cy="1097280"/>
          </a:xfrm>
        </p:grpSpPr>
        <p:sp>
          <p:nvSpPr>
            <p:cNvPr id="89" name="Oval 88"/>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Semilight"/>
                <a:cs typeface="Segoe UI" pitchFamily="34" charset="0"/>
              </a:endParaRPr>
            </a:p>
          </p:txBody>
        </p:sp>
        <p:pic>
          <p:nvPicPr>
            <p:cNvPr id="11" name="Picture 10">
              <a:extLst>
                <a:ext uri="{FF2B5EF4-FFF2-40B4-BE49-F238E27FC236}">
                  <a16:creationId xmlns:a16="http://schemas.microsoft.com/office/drawing/2014/main" id="{D883A65B-06F0-49B3-B523-654E5814B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35" name="Group 34">
            <a:extLst>
              <a:ext uri="{FF2B5EF4-FFF2-40B4-BE49-F238E27FC236}">
                <a16:creationId xmlns:a16="http://schemas.microsoft.com/office/drawing/2014/main" id="{09855BE8-D98E-4C80-9274-B4046F8A9C8C}"/>
              </a:ext>
            </a:extLst>
          </p:cNvPr>
          <p:cNvGrpSpPr/>
          <p:nvPr/>
        </p:nvGrpSpPr>
        <p:grpSpPr>
          <a:xfrm>
            <a:off x="8651745" y="2934655"/>
            <a:ext cx="1097125" cy="1097125"/>
            <a:chOff x="8652091" y="2934576"/>
            <a:chExt cx="1097280" cy="1097280"/>
          </a:xfrm>
        </p:grpSpPr>
        <p:sp>
          <p:nvSpPr>
            <p:cNvPr id="90" name="Oval 89"/>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Semilight"/>
                <a:cs typeface="Segoe UI" pitchFamily="34" charset="0"/>
              </a:endParaRPr>
            </a:p>
          </p:txBody>
        </p:sp>
        <p:pic>
          <p:nvPicPr>
            <p:cNvPr id="16" name="Picture 15">
              <a:extLst>
                <a:ext uri="{FF2B5EF4-FFF2-40B4-BE49-F238E27FC236}">
                  <a16:creationId xmlns:a16="http://schemas.microsoft.com/office/drawing/2014/main" id="{6E5CF031-57F4-45D9-AA33-D3997DAEE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26" name="Group 25">
            <a:extLst>
              <a:ext uri="{FF2B5EF4-FFF2-40B4-BE49-F238E27FC236}">
                <a16:creationId xmlns:a16="http://schemas.microsoft.com/office/drawing/2014/main" id="{88E62920-8263-47D7-9D31-12D9A382DE61}"/>
              </a:ext>
            </a:extLst>
          </p:cNvPr>
          <p:cNvGrpSpPr/>
          <p:nvPr/>
        </p:nvGrpSpPr>
        <p:grpSpPr>
          <a:xfrm>
            <a:off x="10631956" y="2934655"/>
            <a:ext cx="1097125" cy="1097125"/>
            <a:chOff x="10632583" y="2934576"/>
            <a:chExt cx="1097280" cy="1097280"/>
          </a:xfrm>
        </p:grpSpPr>
        <p:sp>
          <p:nvSpPr>
            <p:cNvPr id="91" name="Oval 90"/>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Semilight"/>
                <a:cs typeface="Segoe UI" pitchFamily="34" charset="0"/>
              </a:endParaRPr>
            </a:p>
          </p:txBody>
        </p:sp>
        <p:pic>
          <p:nvPicPr>
            <p:cNvPr id="103" name="Picture 102">
              <a:extLst>
                <a:ext uri="{FF2B5EF4-FFF2-40B4-BE49-F238E27FC236}">
                  <a16:creationId xmlns:a16="http://schemas.microsoft.com/office/drawing/2014/main" id="{BFC99DAF-49A7-4950-ADFE-DAE6F87873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Tree>
    <p:extLst>
      <p:ext uri="{BB962C8B-B14F-4D97-AF65-F5344CB8AC3E}">
        <p14:creationId xmlns:p14="http://schemas.microsoft.com/office/powerpoint/2010/main" val="93478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
            <a:extLst>
              <a:ext uri="{FF2B5EF4-FFF2-40B4-BE49-F238E27FC236}">
                <a16:creationId xmlns:a16="http://schemas.microsoft.com/office/drawing/2014/main" id="{EDEDDB05-9AF3-452C-B604-56CE8E2508C4}"/>
              </a:ext>
            </a:extLst>
          </p:cNvPr>
          <p:cNvSpPr txBox="1">
            <a:spLocks/>
          </p:cNvSpPr>
          <p:nvPr/>
        </p:nvSpPr>
        <p:spPr>
          <a:xfrm>
            <a:off x="1214271" y="258647"/>
            <a:ext cx="10969517" cy="977069"/>
          </a:xfrm>
          <a:prstGeom prst="rect">
            <a:avLst/>
          </a:prstGeom>
          <a:solidFill>
            <a:schemeClr val="bg1">
              <a:lumMod val="95000"/>
            </a:schemeClr>
          </a:solidFill>
        </p:spPr>
        <p:txBody>
          <a:bodyPr vert="horz" wrap="square" lIns="182828" tIns="91414" rIns="146262" bIns="91414"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5">
              <a:defRPr/>
            </a:pPr>
            <a:r>
              <a:rPr lang="en-US" sz="4700">
                <a:gradFill>
                  <a:gsLst>
                    <a:gs pos="1250">
                      <a:srgbClr val="353535"/>
                    </a:gs>
                    <a:gs pos="100000">
                      <a:srgbClr val="353535"/>
                    </a:gs>
                  </a:gsLst>
                  <a:lin ang="5400000" scaled="0"/>
                </a:gradFill>
                <a:latin typeface="Segoe UI Light"/>
              </a:rPr>
              <a:t>Speech</a:t>
            </a:r>
          </a:p>
        </p:txBody>
      </p:sp>
      <p:sp>
        <p:nvSpPr>
          <p:cNvPr id="24" name="TextBox 23"/>
          <p:cNvSpPr txBox="1"/>
          <p:nvPr/>
        </p:nvSpPr>
        <p:spPr>
          <a:xfrm>
            <a:off x="1035387" y="4010779"/>
            <a:ext cx="2867745"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Speech API</a:t>
            </a:r>
          </a:p>
        </p:txBody>
      </p:sp>
      <p:sp>
        <p:nvSpPr>
          <p:cNvPr id="25" name="Rectangle 24"/>
          <p:cNvSpPr/>
          <p:nvPr/>
        </p:nvSpPr>
        <p:spPr>
          <a:xfrm>
            <a:off x="1013566" y="4427042"/>
            <a:ext cx="2911386" cy="489359"/>
          </a:xfrm>
          <a:prstGeom prst="rect">
            <a:avLst/>
          </a:prstGeom>
        </p:spPr>
        <p:txBody>
          <a:bodyPr wrap="square">
            <a:spAutoFit/>
          </a:bodyPr>
          <a:lstStyle/>
          <a:p>
            <a:pPr algn="ctr" defTabSz="932330">
              <a:lnSpc>
                <a:spcPct val="90000"/>
              </a:lnSpc>
              <a:spcAft>
                <a:spcPts val="586"/>
              </a:spcAft>
              <a:defRPr/>
            </a:pP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Convert speech to text and back again, and understand its intent</a:t>
            </a:r>
          </a:p>
        </p:txBody>
      </p:sp>
      <p:sp>
        <p:nvSpPr>
          <p:cNvPr id="27" name="TextBox 26"/>
          <p:cNvSpPr txBox="1"/>
          <p:nvPr/>
        </p:nvSpPr>
        <p:spPr>
          <a:xfrm>
            <a:off x="4640980" y="4010779"/>
            <a:ext cx="3154520"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Speaker Recognition API</a:t>
            </a:r>
          </a:p>
        </p:txBody>
      </p:sp>
      <p:sp>
        <p:nvSpPr>
          <p:cNvPr id="28" name="Rectangle 27"/>
          <p:cNvSpPr/>
          <p:nvPr/>
        </p:nvSpPr>
        <p:spPr>
          <a:xfrm>
            <a:off x="4914720" y="4427042"/>
            <a:ext cx="2607041" cy="489359"/>
          </a:xfrm>
          <a:prstGeom prst="rect">
            <a:avLst/>
          </a:prstGeom>
        </p:spPr>
        <p:txBody>
          <a:bodyPr wrap="square">
            <a:spAutoFit/>
          </a:bodyPr>
          <a:lstStyle/>
          <a:p>
            <a:pPr algn="ctr" defTabSz="932330">
              <a:lnSpc>
                <a:spcPct val="90000"/>
              </a:lnSpc>
              <a:spcAft>
                <a:spcPts val="586"/>
              </a:spcAft>
              <a:defRPr/>
            </a:pP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Give your app the ability </a:t>
            </a:r>
            <a:b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to know who's talking</a:t>
            </a:r>
          </a:p>
        </p:txBody>
      </p:sp>
      <p:sp>
        <p:nvSpPr>
          <p:cNvPr id="30" name="TextBox 29"/>
          <p:cNvSpPr txBox="1"/>
          <p:nvPr/>
        </p:nvSpPr>
        <p:spPr>
          <a:xfrm>
            <a:off x="8533345" y="4010779"/>
            <a:ext cx="2867745"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Custom Speech Service</a:t>
            </a:r>
          </a:p>
        </p:txBody>
      </p:sp>
      <p:sp>
        <p:nvSpPr>
          <p:cNvPr id="31" name="Rectangle 30"/>
          <p:cNvSpPr/>
          <p:nvPr/>
        </p:nvSpPr>
        <p:spPr>
          <a:xfrm>
            <a:off x="8663699" y="4427042"/>
            <a:ext cx="2607041" cy="489359"/>
          </a:xfrm>
          <a:prstGeom prst="rect">
            <a:avLst/>
          </a:prstGeom>
        </p:spPr>
        <p:txBody>
          <a:bodyPr wrap="square">
            <a:spAutoFit/>
          </a:bodyPr>
          <a:lstStyle/>
          <a:p>
            <a:pPr algn="ctr" defTabSz="932330">
              <a:lnSpc>
                <a:spcPct val="90000"/>
              </a:lnSpc>
              <a:spcAft>
                <a:spcPts val="586"/>
              </a:spcAft>
              <a:defRPr/>
            </a:pP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Fine-tune speech recognition for anyone, anywhere</a:t>
            </a:r>
          </a:p>
        </p:txBody>
      </p:sp>
      <p:sp>
        <p:nvSpPr>
          <p:cNvPr id="45" name="Rectangle 44"/>
          <p:cNvSpPr/>
          <p:nvPr/>
        </p:nvSpPr>
        <p:spPr bwMode="auto">
          <a:xfrm>
            <a:off x="1214271" y="127958"/>
            <a:ext cx="78899" cy="12696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9" name="Group 28">
            <a:extLst>
              <a:ext uri="{FF2B5EF4-FFF2-40B4-BE49-F238E27FC236}">
                <a16:creationId xmlns:a16="http://schemas.microsoft.com/office/drawing/2014/main" id="{6B6C0DF1-7074-4885-9345-271A1F66B18D}"/>
              </a:ext>
            </a:extLst>
          </p:cNvPr>
          <p:cNvGrpSpPr>
            <a:grpSpLocks noChangeAspect="1"/>
          </p:cNvGrpSpPr>
          <p:nvPr/>
        </p:nvGrpSpPr>
        <p:grpSpPr bwMode="auto">
          <a:xfrm>
            <a:off x="2141193" y="3104587"/>
            <a:ext cx="682172" cy="583780"/>
            <a:chOff x="1" y="3"/>
            <a:chExt cx="2697" cy="2308"/>
          </a:xfrm>
          <a:solidFill>
            <a:srgbClr val="047CDA"/>
          </a:solidFill>
        </p:grpSpPr>
        <p:sp>
          <p:nvSpPr>
            <p:cNvPr id="32" name="Freeform 5">
              <a:extLst>
                <a:ext uri="{FF2B5EF4-FFF2-40B4-BE49-F238E27FC236}">
                  <a16:creationId xmlns:a16="http://schemas.microsoft.com/office/drawing/2014/main" id="{1B63226B-362D-4FCD-9C21-0526D5D9F8E5}"/>
                </a:ext>
              </a:extLst>
            </p:cNvPr>
            <p:cNvSpPr>
              <a:spLocks noEditPoints="1"/>
            </p:cNvSpPr>
            <p:nvPr/>
          </p:nvSpPr>
          <p:spPr bwMode="auto">
            <a:xfrm>
              <a:off x="617" y="808"/>
              <a:ext cx="1466" cy="333"/>
            </a:xfrm>
            <a:custGeom>
              <a:avLst/>
              <a:gdLst>
                <a:gd name="T0" fmla="*/ 80 w 705"/>
                <a:gd name="T1" fmla="*/ 0 h 160"/>
                <a:gd name="T2" fmla="*/ 137 w 705"/>
                <a:gd name="T3" fmla="*/ 23 h 160"/>
                <a:gd name="T4" fmla="*/ 159 w 705"/>
                <a:gd name="T5" fmla="*/ 80 h 160"/>
                <a:gd name="T6" fmla="*/ 137 w 705"/>
                <a:gd name="T7" fmla="*/ 137 h 160"/>
                <a:gd name="T8" fmla="*/ 80 w 705"/>
                <a:gd name="T9" fmla="*/ 160 h 160"/>
                <a:gd name="T10" fmla="*/ 22 w 705"/>
                <a:gd name="T11" fmla="*/ 136 h 160"/>
                <a:gd name="T12" fmla="*/ 0 w 705"/>
                <a:gd name="T13" fmla="*/ 80 h 160"/>
                <a:gd name="T14" fmla="*/ 23 w 705"/>
                <a:gd name="T15" fmla="*/ 23 h 160"/>
                <a:gd name="T16" fmla="*/ 80 w 705"/>
                <a:gd name="T17" fmla="*/ 0 h 160"/>
                <a:gd name="T18" fmla="*/ 353 w 705"/>
                <a:gd name="T19" fmla="*/ 0 h 160"/>
                <a:gd name="T20" fmla="*/ 410 w 705"/>
                <a:gd name="T21" fmla="*/ 23 h 160"/>
                <a:gd name="T22" fmla="*/ 432 w 705"/>
                <a:gd name="T23" fmla="*/ 80 h 160"/>
                <a:gd name="T24" fmla="*/ 410 w 705"/>
                <a:gd name="T25" fmla="*/ 137 h 160"/>
                <a:gd name="T26" fmla="*/ 353 w 705"/>
                <a:gd name="T27" fmla="*/ 160 h 160"/>
                <a:gd name="T28" fmla="*/ 295 w 705"/>
                <a:gd name="T29" fmla="*/ 136 h 160"/>
                <a:gd name="T30" fmla="*/ 273 w 705"/>
                <a:gd name="T31" fmla="*/ 80 h 160"/>
                <a:gd name="T32" fmla="*/ 296 w 705"/>
                <a:gd name="T33" fmla="*/ 23 h 160"/>
                <a:gd name="T34" fmla="*/ 353 w 705"/>
                <a:gd name="T35" fmla="*/ 0 h 160"/>
                <a:gd name="T36" fmla="*/ 626 w 705"/>
                <a:gd name="T37" fmla="*/ 0 h 160"/>
                <a:gd name="T38" fmla="*/ 683 w 705"/>
                <a:gd name="T39" fmla="*/ 23 h 160"/>
                <a:gd name="T40" fmla="*/ 705 w 705"/>
                <a:gd name="T41" fmla="*/ 80 h 160"/>
                <a:gd name="T42" fmla="*/ 683 w 705"/>
                <a:gd name="T43" fmla="*/ 137 h 160"/>
                <a:gd name="T44" fmla="*/ 626 w 705"/>
                <a:gd name="T45" fmla="*/ 160 h 160"/>
                <a:gd name="T46" fmla="*/ 568 w 705"/>
                <a:gd name="T47" fmla="*/ 136 h 160"/>
                <a:gd name="T48" fmla="*/ 546 w 705"/>
                <a:gd name="T49" fmla="*/ 80 h 160"/>
                <a:gd name="T50" fmla="*/ 569 w 705"/>
                <a:gd name="T51" fmla="*/ 23 h 160"/>
                <a:gd name="T52" fmla="*/ 626 w 705"/>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5" h="160">
                  <a:moveTo>
                    <a:pt x="80" y="0"/>
                  </a:moveTo>
                  <a:cubicBezTo>
                    <a:pt x="103" y="0"/>
                    <a:pt x="122" y="8"/>
                    <a:pt x="137" y="23"/>
                  </a:cubicBezTo>
                  <a:cubicBezTo>
                    <a:pt x="152" y="38"/>
                    <a:pt x="159" y="57"/>
                    <a:pt x="159" y="80"/>
                  </a:cubicBezTo>
                  <a:cubicBezTo>
                    <a:pt x="159" y="103"/>
                    <a:pt x="152" y="122"/>
                    <a:pt x="137" y="137"/>
                  </a:cubicBezTo>
                  <a:cubicBezTo>
                    <a:pt x="122" y="152"/>
                    <a:pt x="103" y="160"/>
                    <a:pt x="80" y="160"/>
                  </a:cubicBezTo>
                  <a:cubicBezTo>
                    <a:pt x="57" y="160"/>
                    <a:pt x="37" y="152"/>
                    <a:pt x="22" y="136"/>
                  </a:cubicBezTo>
                  <a:cubicBezTo>
                    <a:pt x="7" y="121"/>
                    <a:pt x="0" y="102"/>
                    <a:pt x="0" y="80"/>
                  </a:cubicBezTo>
                  <a:cubicBezTo>
                    <a:pt x="0" y="56"/>
                    <a:pt x="7" y="37"/>
                    <a:pt x="23" y="23"/>
                  </a:cubicBezTo>
                  <a:cubicBezTo>
                    <a:pt x="38" y="8"/>
                    <a:pt x="57" y="0"/>
                    <a:pt x="80" y="0"/>
                  </a:cubicBezTo>
                  <a:close/>
                  <a:moveTo>
                    <a:pt x="353" y="0"/>
                  </a:moveTo>
                  <a:cubicBezTo>
                    <a:pt x="376" y="0"/>
                    <a:pt x="395" y="8"/>
                    <a:pt x="410" y="23"/>
                  </a:cubicBezTo>
                  <a:cubicBezTo>
                    <a:pt x="425" y="38"/>
                    <a:pt x="432" y="57"/>
                    <a:pt x="432" y="80"/>
                  </a:cubicBezTo>
                  <a:cubicBezTo>
                    <a:pt x="432" y="103"/>
                    <a:pt x="425" y="122"/>
                    <a:pt x="410" y="137"/>
                  </a:cubicBezTo>
                  <a:cubicBezTo>
                    <a:pt x="395" y="152"/>
                    <a:pt x="376" y="160"/>
                    <a:pt x="353" y="160"/>
                  </a:cubicBezTo>
                  <a:cubicBezTo>
                    <a:pt x="330" y="160"/>
                    <a:pt x="310" y="152"/>
                    <a:pt x="295" y="136"/>
                  </a:cubicBezTo>
                  <a:cubicBezTo>
                    <a:pt x="280" y="121"/>
                    <a:pt x="273" y="102"/>
                    <a:pt x="273" y="80"/>
                  </a:cubicBezTo>
                  <a:cubicBezTo>
                    <a:pt x="273" y="56"/>
                    <a:pt x="280" y="37"/>
                    <a:pt x="296" y="23"/>
                  </a:cubicBezTo>
                  <a:cubicBezTo>
                    <a:pt x="311" y="8"/>
                    <a:pt x="330" y="0"/>
                    <a:pt x="353" y="0"/>
                  </a:cubicBezTo>
                  <a:close/>
                  <a:moveTo>
                    <a:pt x="626" y="0"/>
                  </a:moveTo>
                  <a:cubicBezTo>
                    <a:pt x="649" y="0"/>
                    <a:pt x="668" y="8"/>
                    <a:pt x="683" y="23"/>
                  </a:cubicBezTo>
                  <a:cubicBezTo>
                    <a:pt x="698" y="38"/>
                    <a:pt x="705" y="57"/>
                    <a:pt x="705" y="80"/>
                  </a:cubicBezTo>
                  <a:cubicBezTo>
                    <a:pt x="705" y="103"/>
                    <a:pt x="698" y="122"/>
                    <a:pt x="683" y="137"/>
                  </a:cubicBezTo>
                  <a:cubicBezTo>
                    <a:pt x="668" y="152"/>
                    <a:pt x="649" y="160"/>
                    <a:pt x="626" y="160"/>
                  </a:cubicBezTo>
                  <a:cubicBezTo>
                    <a:pt x="603" y="160"/>
                    <a:pt x="584" y="152"/>
                    <a:pt x="568" y="136"/>
                  </a:cubicBezTo>
                  <a:cubicBezTo>
                    <a:pt x="553" y="121"/>
                    <a:pt x="546" y="102"/>
                    <a:pt x="546" y="80"/>
                  </a:cubicBezTo>
                  <a:cubicBezTo>
                    <a:pt x="546" y="56"/>
                    <a:pt x="553" y="37"/>
                    <a:pt x="569" y="23"/>
                  </a:cubicBezTo>
                  <a:cubicBezTo>
                    <a:pt x="584" y="8"/>
                    <a:pt x="603" y="0"/>
                    <a:pt x="6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C466FF26-9CF8-4195-AC84-7F96068E1C28}"/>
                </a:ext>
              </a:extLst>
            </p:cNvPr>
            <p:cNvSpPr>
              <a:spLocks noEditPoints="1"/>
            </p:cNvSpPr>
            <p:nvPr/>
          </p:nvSpPr>
          <p:spPr bwMode="auto">
            <a:xfrm>
              <a:off x="1" y="3"/>
              <a:ext cx="2697" cy="2308"/>
            </a:xfrm>
            <a:custGeom>
              <a:avLst/>
              <a:gdLst>
                <a:gd name="T0" fmla="*/ 1206 w 1297"/>
                <a:gd name="T1" fmla="*/ 479 h 1107"/>
                <a:gd name="T2" fmla="*/ 854 w 1297"/>
                <a:gd name="T3" fmla="*/ 839 h 1107"/>
                <a:gd name="T4" fmla="*/ 443 w 1297"/>
                <a:gd name="T5" fmla="*/ 839 h 1107"/>
                <a:gd name="T6" fmla="*/ 418 w 1297"/>
                <a:gd name="T7" fmla="*/ 839 h 1107"/>
                <a:gd name="T8" fmla="*/ 189 w 1297"/>
                <a:gd name="T9" fmla="*/ 937 h 1107"/>
                <a:gd name="T10" fmla="*/ 251 w 1297"/>
                <a:gd name="T11" fmla="*/ 781 h 1107"/>
                <a:gd name="T12" fmla="*/ 91 w 1297"/>
                <a:gd name="T13" fmla="*/ 479 h 1107"/>
                <a:gd name="T14" fmla="*/ 91 w 1297"/>
                <a:gd name="T15" fmla="*/ 450 h 1107"/>
                <a:gd name="T16" fmla="*/ 443 w 1297"/>
                <a:gd name="T17" fmla="*/ 90 h 1107"/>
                <a:gd name="T18" fmla="*/ 854 w 1297"/>
                <a:gd name="T19" fmla="*/ 90 h 1107"/>
                <a:gd name="T20" fmla="*/ 1206 w 1297"/>
                <a:gd name="T21" fmla="*/ 450 h 1107"/>
                <a:gd name="T22" fmla="*/ 1206 w 1297"/>
                <a:gd name="T23" fmla="*/ 479 h 1107"/>
                <a:gd name="T24" fmla="*/ 854 w 1297"/>
                <a:gd name="T25" fmla="*/ 0 h 1107"/>
                <a:gd name="T26" fmla="*/ 443 w 1297"/>
                <a:gd name="T27" fmla="*/ 0 h 1107"/>
                <a:gd name="T28" fmla="*/ 0 w 1297"/>
                <a:gd name="T29" fmla="*/ 450 h 1107"/>
                <a:gd name="T30" fmla="*/ 0 w 1297"/>
                <a:gd name="T31" fmla="*/ 479 h 1107"/>
                <a:gd name="T32" fmla="*/ 142 w 1297"/>
                <a:gd name="T33" fmla="*/ 810 h 1107"/>
                <a:gd name="T34" fmla="*/ 23 w 1297"/>
                <a:gd name="T35" fmla="*/ 1107 h 1107"/>
                <a:gd name="T36" fmla="*/ 435 w 1297"/>
                <a:gd name="T37" fmla="*/ 930 h 1107"/>
                <a:gd name="T38" fmla="*/ 443 w 1297"/>
                <a:gd name="T39" fmla="*/ 930 h 1107"/>
                <a:gd name="T40" fmla="*/ 854 w 1297"/>
                <a:gd name="T41" fmla="*/ 930 h 1107"/>
                <a:gd name="T42" fmla="*/ 1297 w 1297"/>
                <a:gd name="T43" fmla="*/ 479 h 1107"/>
                <a:gd name="T44" fmla="*/ 1297 w 1297"/>
                <a:gd name="T45" fmla="*/ 450 h 1107"/>
                <a:gd name="T46" fmla="*/ 854 w 1297"/>
                <a:gd name="T47" fmla="*/ 0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7" h="1107">
                  <a:moveTo>
                    <a:pt x="1206" y="479"/>
                  </a:moveTo>
                  <a:cubicBezTo>
                    <a:pt x="1206" y="677"/>
                    <a:pt x="1048" y="839"/>
                    <a:pt x="854" y="839"/>
                  </a:cubicBezTo>
                  <a:cubicBezTo>
                    <a:pt x="443" y="839"/>
                    <a:pt x="443" y="839"/>
                    <a:pt x="443" y="839"/>
                  </a:cubicBezTo>
                  <a:cubicBezTo>
                    <a:pt x="435" y="839"/>
                    <a:pt x="427" y="839"/>
                    <a:pt x="418" y="839"/>
                  </a:cubicBezTo>
                  <a:cubicBezTo>
                    <a:pt x="189" y="937"/>
                    <a:pt x="189" y="937"/>
                    <a:pt x="189" y="937"/>
                  </a:cubicBezTo>
                  <a:cubicBezTo>
                    <a:pt x="251" y="781"/>
                    <a:pt x="251" y="781"/>
                    <a:pt x="251" y="781"/>
                  </a:cubicBezTo>
                  <a:cubicBezTo>
                    <a:pt x="155" y="716"/>
                    <a:pt x="91" y="605"/>
                    <a:pt x="91" y="479"/>
                  </a:cubicBezTo>
                  <a:cubicBezTo>
                    <a:pt x="91" y="450"/>
                    <a:pt x="91" y="450"/>
                    <a:pt x="91" y="450"/>
                  </a:cubicBezTo>
                  <a:cubicBezTo>
                    <a:pt x="91" y="252"/>
                    <a:pt x="249" y="90"/>
                    <a:pt x="443" y="90"/>
                  </a:cubicBezTo>
                  <a:cubicBezTo>
                    <a:pt x="854" y="90"/>
                    <a:pt x="854" y="90"/>
                    <a:pt x="854" y="90"/>
                  </a:cubicBezTo>
                  <a:cubicBezTo>
                    <a:pt x="1047" y="90"/>
                    <a:pt x="1206" y="252"/>
                    <a:pt x="1206" y="450"/>
                  </a:cubicBezTo>
                  <a:lnTo>
                    <a:pt x="1206" y="479"/>
                  </a:lnTo>
                  <a:close/>
                  <a:moveTo>
                    <a:pt x="854" y="0"/>
                  </a:moveTo>
                  <a:cubicBezTo>
                    <a:pt x="443" y="0"/>
                    <a:pt x="443" y="0"/>
                    <a:pt x="443" y="0"/>
                  </a:cubicBezTo>
                  <a:cubicBezTo>
                    <a:pt x="199" y="0"/>
                    <a:pt x="0" y="203"/>
                    <a:pt x="0" y="450"/>
                  </a:cubicBezTo>
                  <a:cubicBezTo>
                    <a:pt x="0" y="479"/>
                    <a:pt x="0" y="479"/>
                    <a:pt x="0" y="479"/>
                  </a:cubicBezTo>
                  <a:cubicBezTo>
                    <a:pt x="0" y="607"/>
                    <a:pt x="53" y="725"/>
                    <a:pt x="142" y="810"/>
                  </a:cubicBezTo>
                  <a:cubicBezTo>
                    <a:pt x="23" y="1107"/>
                    <a:pt x="23" y="1107"/>
                    <a:pt x="23" y="1107"/>
                  </a:cubicBezTo>
                  <a:cubicBezTo>
                    <a:pt x="435" y="930"/>
                    <a:pt x="435" y="930"/>
                    <a:pt x="435" y="930"/>
                  </a:cubicBezTo>
                  <a:cubicBezTo>
                    <a:pt x="438" y="930"/>
                    <a:pt x="440" y="930"/>
                    <a:pt x="443" y="930"/>
                  </a:cubicBezTo>
                  <a:cubicBezTo>
                    <a:pt x="854" y="930"/>
                    <a:pt x="854" y="930"/>
                    <a:pt x="854" y="930"/>
                  </a:cubicBezTo>
                  <a:cubicBezTo>
                    <a:pt x="1098" y="930"/>
                    <a:pt x="1297" y="727"/>
                    <a:pt x="1297" y="479"/>
                  </a:cubicBezTo>
                  <a:cubicBezTo>
                    <a:pt x="1297" y="450"/>
                    <a:pt x="1297" y="450"/>
                    <a:pt x="1297" y="450"/>
                  </a:cubicBezTo>
                  <a:cubicBezTo>
                    <a:pt x="1297" y="203"/>
                    <a:pt x="1098" y="0"/>
                    <a:pt x="8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35" name="Freeform 14">
            <a:extLst>
              <a:ext uri="{FF2B5EF4-FFF2-40B4-BE49-F238E27FC236}">
                <a16:creationId xmlns:a16="http://schemas.microsoft.com/office/drawing/2014/main" id="{D27481FD-214F-4DB1-B1EF-12D290AFAF44}"/>
              </a:ext>
            </a:extLst>
          </p:cNvPr>
          <p:cNvSpPr>
            <a:spLocks noEditPoints="1"/>
          </p:cNvSpPr>
          <p:nvPr/>
        </p:nvSpPr>
        <p:spPr bwMode="auto">
          <a:xfrm>
            <a:off x="5909013" y="3114507"/>
            <a:ext cx="644896" cy="571838"/>
          </a:xfrm>
          <a:custGeom>
            <a:avLst/>
            <a:gdLst>
              <a:gd name="T0" fmla="*/ 177 w 1154"/>
              <a:gd name="T1" fmla="*/ 506 h 1021"/>
              <a:gd name="T2" fmla="*/ 364 w 1154"/>
              <a:gd name="T3" fmla="*/ 694 h 1021"/>
              <a:gd name="T4" fmla="*/ 886 w 1154"/>
              <a:gd name="T5" fmla="*/ 171 h 1021"/>
              <a:gd name="T6" fmla="*/ 951 w 1154"/>
              <a:gd name="T7" fmla="*/ 235 h 1021"/>
              <a:gd name="T8" fmla="*/ 364 w 1154"/>
              <a:gd name="T9" fmla="*/ 822 h 1021"/>
              <a:gd name="T10" fmla="*/ 112 w 1154"/>
              <a:gd name="T11" fmla="*/ 570 h 1021"/>
              <a:gd name="T12" fmla="*/ 177 w 1154"/>
              <a:gd name="T13" fmla="*/ 506 h 1021"/>
              <a:gd name="T14" fmla="*/ 1031 w 1154"/>
              <a:gd name="T15" fmla="*/ 923 h 1021"/>
              <a:gd name="T16" fmla="*/ 942 w 1154"/>
              <a:gd name="T17" fmla="*/ 850 h 1021"/>
              <a:gd name="T18" fmla="*/ 1021 w 1154"/>
              <a:gd name="T19" fmla="*/ 750 h 1021"/>
              <a:gd name="T20" fmla="*/ 1141 w 1154"/>
              <a:gd name="T21" fmla="*/ 835 h 1021"/>
              <a:gd name="T22" fmla="*/ 968 w 1154"/>
              <a:gd name="T23" fmla="*/ 1020 h 1021"/>
              <a:gd name="T24" fmla="*/ 964 w 1154"/>
              <a:gd name="T25" fmla="*/ 1018 h 1021"/>
              <a:gd name="T26" fmla="*/ 959 w 1154"/>
              <a:gd name="T27" fmla="*/ 988 h 1021"/>
              <a:gd name="T28" fmla="*/ 962 w 1154"/>
              <a:gd name="T29" fmla="*/ 984 h 1021"/>
              <a:gd name="T30" fmla="*/ 1031 w 1154"/>
              <a:gd name="T31" fmla="*/ 923 h 1021"/>
              <a:gd name="T32" fmla="*/ 781 w 1154"/>
              <a:gd name="T33" fmla="*/ 923 h 1021"/>
              <a:gd name="T34" fmla="*/ 692 w 1154"/>
              <a:gd name="T35" fmla="*/ 850 h 1021"/>
              <a:gd name="T36" fmla="*/ 770 w 1154"/>
              <a:gd name="T37" fmla="*/ 750 h 1021"/>
              <a:gd name="T38" fmla="*/ 891 w 1154"/>
              <a:gd name="T39" fmla="*/ 835 h 1021"/>
              <a:gd name="T40" fmla="*/ 718 w 1154"/>
              <a:gd name="T41" fmla="*/ 1020 h 1021"/>
              <a:gd name="T42" fmla="*/ 713 w 1154"/>
              <a:gd name="T43" fmla="*/ 1018 h 1021"/>
              <a:gd name="T44" fmla="*/ 709 w 1154"/>
              <a:gd name="T45" fmla="*/ 988 h 1021"/>
              <a:gd name="T46" fmla="*/ 711 w 1154"/>
              <a:gd name="T47" fmla="*/ 984 h 1021"/>
              <a:gd name="T48" fmla="*/ 781 w 1154"/>
              <a:gd name="T49" fmla="*/ 923 h 1021"/>
              <a:gd name="T50" fmla="*/ 373 w 1154"/>
              <a:gd name="T51" fmla="*/ 97 h 1021"/>
              <a:gd name="T52" fmla="*/ 462 w 1154"/>
              <a:gd name="T53" fmla="*/ 171 h 1021"/>
              <a:gd name="T54" fmla="*/ 383 w 1154"/>
              <a:gd name="T55" fmla="*/ 270 h 1021"/>
              <a:gd name="T56" fmla="*/ 263 w 1154"/>
              <a:gd name="T57" fmla="*/ 186 h 1021"/>
              <a:gd name="T58" fmla="*/ 436 w 1154"/>
              <a:gd name="T59" fmla="*/ 0 h 1021"/>
              <a:gd name="T60" fmla="*/ 441 w 1154"/>
              <a:gd name="T61" fmla="*/ 2 h 1021"/>
              <a:gd name="T62" fmla="*/ 445 w 1154"/>
              <a:gd name="T63" fmla="*/ 32 h 1021"/>
              <a:gd name="T64" fmla="*/ 443 w 1154"/>
              <a:gd name="T65" fmla="*/ 36 h 1021"/>
              <a:gd name="T66" fmla="*/ 373 w 1154"/>
              <a:gd name="T67" fmla="*/ 97 h 1021"/>
              <a:gd name="T68" fmla="*/ 123 w 1154"/>
              <a:gd name="T69" fmla="*/ 97 h 1021"/>
              <a:gd name="T70" fmla="*/ 212 w 1154"/>
              <a:gd name="T71" fmla="*/ 171 h 1021"/>
              <a:gd name="T72" fmla="*/ 133 w 1154"/>
              <a:gd name="T73" fmla="*/ 270 h 1021"/>
              <a:gd name="T74" fmla="*/ 13 w 1154"/>
              <a:gd name="T75" fmla="*/ 186 h 1021"/>
              <a:gd name="T76" fmla="*/ 186 w 1154"/>
              <a:gd name="T77" fmla="*/ 0 h 1021"/>
              <a:gd name="T78" fmla="*/ 190 w 1154"/>
              <a:gd name="T79" fmla="*/ 2 h 1021"/>
              <a:gd name="T80" fmla="*/ 195 w 1154"/>
              <a:gd name="T81" fmla="*/ 32 h 1021"/>
              <a:gd name="T82" fmla="*/ 192 w 1154"/>
              <a:gd name="T83" fmla="*/ 36 h 1021"/>
              <a:gd name="T84" fmla="*/ 123 w 1154"/>
              <a:gd name="T85" fmla="*/ 97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4" h="1021">
                <a:moveTo>
                  <a:pt x="177" y="506"/>
                </a:moveTo>
                <a:cubicBezTo>
                  <a:pt x="364" y="694"/>
                  <a:pt x="364" y="694"/>
                  <a:pt x="364" y="694"/>
                </a:cubicBezTo>
                <a:cubicBezTo>
                  <a:pt x="886" y="171"/>
                  <a:pt x="886" y="171"/>
                  <a:pt x="886" y="171"/>
                </a:cubicBezTo>
                <a:cubicBezTo>
                  <a:pt x="951" y="235"/>
                  <a:pt x="951" y="235"/>
                  <a:pt x="951" y="235"/>
                </a:cubicBezTo>
                <a:cubicBezTo>
                  <a:pt x="364" y="822"/>
                  <a:pt x="364" y="822"/>
                  <a:pt x="364" y="822"/>
                </a:cubicBezTo>
                <a:cubicBezTo>
                  <a:pt x="112" y="570"/>
                  <a:pt x="112" y="570"/>
                  <a:pt x="112" y="570"/>
                </a:cubicBezTo>
                <a:lnTo>
                  <a:pt x="177" y="506"/>
                </a:lnTo>
                <a:close/>
                <a:moveTo>
                  <a:pt x="1031" y="923"/>
                </a:moveTo>
                <a:cubicBezTo>
                  <a:pt x="987" y="922"/>
                  <a:pt x="949" y="892"/>
                  <a:pt x="942" y="850"/>
                </a:cubicBezTo>
                <a:cubicBezTo>
                  <a:pt x="934" y="802"/>
                  <a:pt x="969" y="758"/>
                  <a:pt x="1021" y="750"/>
                </a:cubicBezTo>
                <a:cubicBezTo>
                  <a:pt x="1072" y="743"/>
                  <a:pt x="1128" y="769"/>
                  <a:pt x="1141" y="835"/>
                </a:cubicBezTo>
                <a:cubicBezTo>
                  <a:pt x="1154" y="930"/>
                  <a:pt x="1080" y="1008"/>
                  <a:pt x="968" y="1020"/>
                </a:cubicBezTo>
                <a:cubicBezTo>
                  <a:pt x="964" y="1021"/>
                  <a:pt x="964" y="1018"/>
                  <a:pt x="964" y="1018"/>
                </a:cubicBezTo>
                <a:cubicBezTo>
                  <a:pt x="959" y="988"/>
                  <a:pt x="959" y="988"/>
                  <a:pt x="959" y="988"/>
                </a:cubicBezTo>
                <a:cubicBezTo>
                  <a:pt x="959" y="988"/>
                  <a:pt x="958" y="985"/>
                  <a:pt x="962" y="984"/>
                </a:cubicBezTo>
                <a:cubicBezTo>
                  <a:pt x="993" y="976"/>
                  <a:pt x="1021" y="961"/>
                  <a:pt x="1031" y="923"/>
                </a:cubicBezTo>
                <a:close/>
                <a:moveTo>
                  <a:pt x="781" y="923"/>
                </a:moveTo>
                <a:cubicBezTo>
                  <a:pt x="737" y="922"/>
                  <a:pt x="699" y="892"/>
                  <a:pt x="692" y="850"/>
                </a:cubicBezTo>
                <a:cubicBezTo>
                  <a:pt x="684" y="802"/>
                  <a:pt x="719" y="758"/>
                  <a:pt x="770" y="750"/>
                </a:cubicBezTo>
                <a:cubicBezTo>
                  <a:pt x="821" y="743"/>
                  <a:pt x="878" y="769"/>
                  <a:pt x="891" y="835"/>
                </a:cubicBezTo>
                <a:cubicBezTo>
                  <a:pt x="904" y="930"/>
                  <a:pt x="830" y="1008"/>
                  <a:pt x="718" y="1020"/>
                </a:cubicBezTo>
                <a:cubicBezTo>
                  <a:pt x="714" y="1021"/>
                  <a:pt x="713" y="1018"/>
                  <a:pt x="713" y="1018"/>
                </a:cubicBezTo>
                <a:cubicBezTo>
                  <a:pt x="709" y="988"/>
                  <a:pt x="709" y="988"/>
                  <a:pt x="709" y="988"/>
                </a:cubicBezTo>
                <a:cubicBezTo>
                  <a:pt x="709" y="988"/>
                  <a:pt x="708" y="985"/>
                  <a:pt x="711" y="984"/>
                </a:cubicBezTo>
                <a:cubicBezTo>
                  <a:pt x="743" y="976"/>
                  <a:pt x="770" y="961"/>
                  <a:pt x="781" y="923"/>
                </a:cubicBezTo>
                <a:close/>
                <a:moveTo>
                  <a:pt x="373" y="97"/>
                </a:moveTo>
                <a:cubicBezTo>
                  <a:pt x="417" y="99"/>
                  <a:pt x="455" y="128"/>
                  <a:pt x="462" y="171"/>
                </a:cubicBezTo>
                <a:cubicBezTo>
                  <a:pt x="470" y="218"/>
                  <a:pt x="435" y="263"/>
                  <a:pt x="383" y="270"/>
                </a:cubicBezTo>
                <a:cubicBezTo>
                  <a:pt x="333" y="277"/>
                  <a:pt x="276" y="251"/>
                  <a:pt x="263" y="186"/>
                </a:cubicBezTo>
                <a:cubicBezTo>
                  <a:pt x="250" y="90"/>
                  <a:pt x="324" y="12"/>
                  <a:pt x="436" y="0"/>
                </a:cubicBezTo>
                <a:cubicBezTo>
                  <a:pt x="440" y="0"/>
                  <a:pt x="441" y="2"/>
                  <a:pt x="441" y="2"/>
                </a:cubicBezTo>
                <a:cubicBezTo>
                  <a:pt x="445" y="32"/>
                  <a:pt x="445" y="32"/>
                  <a:pt x="445" y="32"/>
                </a:cubicBezTo>
                <a:cubicBezTo>
                  <a:pt x="445" y="32"/>
                  <a:pt x="446" y="35"/>
                  <a:pt x="443" y="36"/>
                </a:cubicBezTo>
                <a:cubicBezTo>
                  <a:pt x="411" y="45"/>
                  <a:pt x="383" y="60"/>
                  <a:pt x="373" y="97"/>
                </a:cubicBezTo>
                <a:close/>
                <a:moveTo>
                  <a:pt x="123" y="97"/>
                </a:moveTo>
                <a:cubicBezTo>
                  <a:pt x="167" y="99"/>
                  <a:pt x="205" y="128"/>
                  <a:pt x="212" y="171"/>
                </a:cubicBezTo>
                <a:cubicBezTo>
                  <a:pt x="220" y="218"/>
                  <a:pt x="185" y="263"/>
                  <a:pt x="133" y="270"/>
                </a:cubicBezTo>
                <a:cubicBezTo>
                  <a:pt x="82" y="277"/>
                  <a:pt x="26" y="251"/>
                  <a:pt x="13" y="186"/>
                </a:cubicBezTo>
                <a:cubicBezTo>
                  <a:pt x="0" y="90"/>
                  <a:pt x="74" y="12"/>
                  <a:pt x="186" y="0"/>
                </a:cubicBezTo>
                <a:cubicBezTo>
                  <a:pt x="190" y="0"/>
                  <a:pt x="190" y="2"/>
                  <a:pt x="190" y="2"/>
                </a:cubicBezTo>
                <a:cubicBezTo>
                  <a:pt x="195" y="32"/>
                  <a:pt x="195" y="32"/>
                  <a:pt x="195" y="32"/>
                </a:cubicBezTo>
                <a:cubicBezTo>
                  <a:pt x="195" y="32"/>
                  <a:pt x="196" y="35"/>
                  <a:pt x="192" y="36"/>
                </a:cubicBezTo>
                <a:cubicBezTo>
                  <a:pt x="161" y="45"/>
                  <a:pt x="133" y="60"/>
                  <a:pt x="123" y="97"/>
                </a:cubicBezTo>
                <a:close/>
              </a:path>
            </a:pathLst>
          </a:custGeom>
          <a:solidFill>
            <a:srgbClr val="047CDA"/>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36" name="Freeform 10">
            <a:extLst>
              <a:ext uri="{FF2B5EF4-FFF2-40B4-BE49-F238E27FC236}">
                <a16:creationId xmlns:a16="http://schemas.microsoft.com/office/drawing/2014/main" id="{F75193B7-9B2A-47C6-8C0A-EA0D95FE0158}"/>
              </a:ext>
            </a:extLst>
          </p:cNvPr>
          <p:cNvSpPr>
            <a:spLocks noEditPoints="1"/>
          </p:cNvSpPr>
          <p:nvPr/>
        </p:nvSpPr>
        <p:spPr bwMode="auto">
          <a:xfrm>
            <a:off x="9594403" y="3076753"/>
            <a:ext cx="744487" cy="621542"/>
          </a:xfrm>
          <a:custGeom>
            <a:avLst/>
            <a:gdLst>
              <a:gd name="T0" fmla="*/ 663 w 2840"/>
              <a:gd name="T1" fmla="*/ 238 h 2371"/>
              <a:gd name="T2" fmla="*/ 852 w 2840"/>
              <a:gd name="T3" fmla="*/ 238 h 2371"/>
              <a:gd name="T4" fmla="*/ 852 w 2840"/>
              <a:gd name="T5" fmla="*/ 2134 h 2371"/>
              <a:gd name="T6" fmla="*/ 663 w 2840"/>
              <a:gd name="T7" fmla="*/ 2134 h 2371"/>
              <a:gd name="T8" fmla="*/ 663 w 2840"/>
              <a:gd name="T9" fmla="*/ 238 h 2371"/>
              <a:gd name="T10" fmla="*/ 1988 w 2840"/>
              <a:gd name="T11" fmla="*/ 0 h 2371"/>
              <a:gd name="T12" fmla="*/ 2177 w 2840"/>
              <a:gd name="T13" fmla="*/ 0 h 2371"/>
              <a:gd name="T14" fmla="*/ 2177 w 2840"/>
              <a:gd name="T15" fmla="*/ 2371 h 2371"/>
              <a:gd name="T16" fmla="*/ 1988 w 2840"/>
              <a:gd name="T17" fmla="*/ 2371 h 2371"/>
              <a:gd name="T18" fmla="*/ 1988 w 2840"/>
              <a:gd name="T19" fmla="*/ 0 h 2371"/>
              <a:gd name="T20" fmla="*/ 994 w 2840"/>
              <a:gd name="T21" fmla="*/ 521 h 2371"/>
              <a:gd name="T22" fmla="*/ 1183 w 2840"/>
              <a:gd name="T23" fmla="*/ 521 h 2371"/>
              <a:gd name="T24" fmla="*/ 1183 w 2840"/>
              <a:gd name="T25" fmla="*/ 1850 h 2371"/>
              <a:gd name="T26" fmla="*/ 994 w 2840"/>
              <a:gd name="T27" fmla="*/ 1850 h 2371"/>
              <a:gd name="T28" fmla="*/ 994 w 2840"/>
              <a:gd name="T29" fmla="*/ 521 h 2371"/>
              <a:gd name="T30" fmla="*/ 1657 w 2840"/>
              <a:gd name="T31" fmla="*/ 331 h 2371"/>
              <a:gd name="T32" fmla="*/ 1846 w 2840"/>
              <a:gd name="T33" fmla="*/ 331 h 2371"/>
              <a:gd name="T34" fmla="*/ 1846 w 2840"/>
              <a:gd name="T35" fmla="*/ 2040 h 2371"/>
              <a:gd name="T36" fmla="*/ 1657 w 2840"/>
              <a:gd name="T37" fmla="*/ 2040 h 2371"/>
              <a:gd name="T38" fmla="*/ 1657 w 2840"/>
              <a:gd name="T39" fmla="*/ 331 h 2371"/>
              <a:gd name="T40" fmla="*/ 2318 w 2840"/>
              <a:gd name="T41" fmla="*/ 521 h 2371"/>
              <a:gd name="T42" fmla="*/ 2507 w 2840"/>
              <a:gd name="T43" fmla="*/ 521 h 2371"/>
              <a:gd name="T44" fmla="*/ 2507 w 2840"/>
              <a:gd name="T45" fmla="*/ 1850 h 2371"/>
              <a:gd name="T46" fmla="*/ 2318 w 2840"/>
              <a:gd name="T47" fmla="*/ 1850 h 2371"/>
              <a:gd name="T48" fmla="*/ 2318 w 2840"/>
              <a:gd name="T49" fmla="*/ 521 h 2371"/>
              <a:gd name="T50" fmla="*/ 333 w 2840"/>
              <a:gd name="T51" fmla="*/ 711 h 2371"/>
              <a:gd name="T52" fmla="*/ 522 w 2840"/>
              <a:gd name="T53" fmla="*/ 711 h 2371"/>
              <a:gd name="T54" fmla="*/ 522 w 2840"/>
              <a:gd name="T55" fmla="*/ 1661 h 2371"/>
              <a:gd name="T56" fmla="*/ 333 w 2840"/>
              <a:gd name="T57" fmla="*/ 1661 h 2371"/>
              <a:gd name="T58" fmla="*/ 333 w 2840"/>
              <a:gd name="T59" fmla="*/ 711 h 2371"/>
              <a:gd name="T60" fmla="*/ 1324 w 2840"/>
              <a:gd name="T61" fmla="*/ 854 h 2371"/>
              <a:gd name="T62" fmla="*/ 1516 w 2840"/>
              <a:gd name="T63" fmla="*/ 854 h 2371"/>
              <a:gd name="T64" fmla="*/ 1516 w 2840"/>
              <a:gd name="T65" fmla="*/ 1517 h 2371"/>
              <a:gd name="T66" fmla="*/ 1324 w 2840"/>
              <a:gd name="T67" fmla="*/ 1517 h 2371"/>
              <a:gd name="T68" fmla="*/ 1324 w 2840"/>
              <a:gd name="T69" fmla="*/ 854 h 2371"/>
              <a:gd name="T70" fmla="*/ 2651 w 2840"/>
              <a:gd name="T71" fmla="*/ 900 h 2371"/>
              <a:gd name="T72" fmla="*/ 2840 w 2840"/>
              <a:gd name="T73" fmla="*/ 900 h 2371"/>
              <a:gd name="T74" fmla="*/ 2840 w 2840"/>
              <a:gd name="T75" fmla="*/ 1471 h 2371"/>
              <a:gd name="T76" fmla="*/ 2651 w 2840"/>
              <a:gd name="T77" fmla="*/ 1471 h 2371"/>
              <a:gd name="T78" fmla="*/ 2651 w 2840"/>
              <a:gd name="T79" fmla="*/ 900 h 2371"/>
              <a:gd name="T80" fmla="*/ 0 w 2840"/>
              <a:gd name="T81" fmla="*/ 1090 h 2371"/>
              <a:gd name="T82" fmla="*/ 189 w 2840"/>
              <a:gd name="T83" fmla="*/ 1090 h 2371"/>
              <a:gd name="T84" fmla="*/ 189 w 2840"/>
              <a:gd name="T85" fmla="*/ 1281 h 2371"/>
              <a:gd name="T86" fmla="*/ 0 w 2840"/>
              <a:gd name="T87" fmla="*/ 1281 h 2371"/>
              <a:gd name="T88" fmla="*/ 0 w 2840"/>
              <a:gd name="T89" fmla="*/ 109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40" h="2371">
                <a:moveTo>
                  <a:pt x="663" y="238"/>
                </a:moveTo>
                <a:lnTo>
                  <a:pt x="852" y="238"/>
                </a:lnTo>
                <a:lnTo>
                  <a:pt x="852" y="2134"/>
                </a:lnTo>
                <a:lnTo>
                  <a:pt x="663" y="2134"/>
                </a:lnTo>
                <a:lnTo>
                  <a:pt x="663" y="238"/>
                </a:lnTo>
                <a:close/>
                <a:moveTo>
                  <a:pt x="1988" y="0"/>
                </a:moveTo>
                <a:lnTo>
                  <a:pt x="2177" y="0"/>
                </a:lnTo>
                <a:lnTo>
                  <a:pt x="2177" y="2371"/>
                </a:lnTo>
                <a:lnTo>
                  <a:pt x="1988" y="2371"/>
                </a:lnTo>
                <a:lnTo>
                  <a:pt x="1988" y="0"/>
                </a:lnTo>
                <a:close/>
                <a:moveTo>
                  <a:pt x="994" y="521"/>
                </a:moveTo>
                <a:lnTo>
                  <a:pt x="1183" y="521"/>
                </a:lnTo>
                <a:lnTo>
                  <a:pt x="1183" y="1850"/>
                </a:lnTo>
                <a:lnTo>
                  <a:pt x="994" y="1850"/>
                </a:lnTo>
                <a:lnTo>
                  <a:pt x="994" y="521"/>
                </a:lnTo>
                <a:close/>
                <a:moveTo>
                  <a:pt x="1657" y="331"/>
                </a:moveTo>
                <a:lnTo>
                  <a:pt x="1846" y="331"/>
                </a:lnTo>
                <a:lnTo>
                  <a:pt x="1846" y="2040"/>
                </a:lnTo>
                <a:lnTo>
                  <a:pt x="1657" y="2040"/>
                </a:lnTo>
                <a:lnTo>
                  <a:pt x="1657" y="331"/>
                </a:lnTo>
                <a:close/>
                <a:moveTo>
                  <a:pt x="2318" y="521"/>
                </a:moveTo>
                <a:lnTo>
                  <a:pt x="2507" y="521"/>
                </a:lnTo>
                <a:lnTo>
                  <a:pt x="2507" y="1850"/>
                </a:lnTo>
                <a:lnTo>
                  <a:pt x="2318" y="1850"/>
                </a:lnTo>
                <a:lnTo>
                  <a:pt x="2318" y="521"/>
                </a:lnTo>
                <a:close/>
                <a:moveTo>
                  <a:pt x="333" y="711"/>
                </a:moveTo>
                <a:lnTo>
                  <a:pt x="522" y="711"/>
                </a:lnTo>
                <a:lnTo>
                  <a:pt x="522" y="1661"/>
                </a:lnTo>
                <a:lnTo>
                  <a:pt x="333" y="1661"/>
                </a:lnTo>
                <a:lnTo>
                  <a:pt x="333" y="711"/>
                </a:lnTo>
                <a:close/>
                <a:moveTo>
                  <a:pt x="1324" y="854"/>
                </a:moveTo>
                <a:lnTo>
                  <a:pt x="1516" y="854"/>
                </a:lnTo>
                <a:lnTo>
                  <a:pt x="1516" y="1517"/>
                </a:lnTo>
                <a:lnTo>
                  <a:pt x="1324" y="1517"/>
                </a:lnTo>
                <a:lnTo>
                  <a:pt x="1324" y="854"/>
                </a:lnTo>
                <a:close/>
                <a:moveTo>
                  <a:pt x="2651" y="900"/>
                </a:moveTo>
                <a:lnTo>
                  <a:pt x="2840" y="900"/>
                </a:lnTo>
                <a:lnTo>
                  <a:pt x="2840" y="1471"/>
                </a:lnTo>
                <a:lnTo>
                  <a:pt x="2651" y="1471"/>
                </a:lnTo>
                <a:lnTo>
                  <a:pt x="2651" y="900"/>
                </a:lnTo>
                <a:close/>
                <a:moveTo>
                  <a:pt x="0" y="1090"/>
                </a:moveTo>
                <a:lnTo>
                  <a:pt x="189" y="1090"/>
                </a:lnTo>
                <a:lnTo>
                  <a:pt x="189" y="1281"/>
                </a:lnTo>
                <a:lnTo>
                  <a:pt x="0" y="1281"/>
                </a:lnTo>
                <a:lnTo>
                  <a:pt x="0" y="1090"/>
                </a:lnTo>
                <a:close/>
              </a:path>
            </a:pathLst>
          </a:custGeom>
          <a:solidFill>
            <a:srgbClr val="047CDA"/>
          </a:solidFill>
          <a:ln>
            <a:noFill/>
          </a:ln>
        </p:spPr>
        <p:txBody>
          <a:bodyPr vert="horz" wrap="square" lIns="93260" tIns="46630" rIns="93260" bIns="46630" numCol="1" anchor="t" anchorCtr="0" compatLnSpc="1">
            <a:prstTxWarp prst="textNoShape">
              <a:avLst/>
            </a:prstTxWarp>
          </a:bodyPr>
          <a:lstStyle/>
          <a:p>
            <a:endParaRPr lang="en-US" sz="1836"/>
          </a:p>
        </p:txBody>
      </p:sp>
      <p:grpSp>
        <p:nvGrpSpPr>
          <p:cNvPr id="20" name="Group 19">
            <a:extLst>
              <a:ext uri="{FF2B5EF4-FFF2-40B4-BE49-F238E27FC236}">
                <a16:creationId xmlns:a16="http://schemas.microsoft.com/office/drawing/2014/main" id="{95E17712-AEF8-4108-A409-4C1D746214F1}"/>
              </a:ext>
            </a:extLst>
          </p:cNvPr>
          <p:cNvGrpSpPr/>
          <p:nvPr/>
        </p:nvGrpSpPr>
        <p:grpSpPr>
          <a:xfrm>
            <a:off x="1763" y="259681"/>
            <a:ext cx="1212506" cy="976035"/>
            <a:chOff x="864" y="254613"/>
            <a:chExt cx="1188839" cy="956984"/>
          </a:xfrm>
        </p:grpSpPr>
        <p:sp>
          <p:nvSpPr>
            <p:cNvPr id="34" name="Rectangle 33"/>
            <p:cNvSpPr/>
            <p:nvPr/>
          </p:nvSpPr>
          <p:spPr bwMode="auto">
            <a:xfrm>
              <a:off x="864" y="254613"/>
              <a:ext cx="1188839" cy="9569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0" name="Group 39">
              <a:extLst>
                <a:ext uri="{FF2B5EF4-FFF2-40B4-BE49-F238E27FC236}">
                  <a16:creationId xmlns:a16="http://schemas.microsoft.com/office/drawing/2014/main" id="{16084DAB-62DA-4BAC-8404-0E1191913BA1}"/>
                </a:ext>
              </a:extLst>
            </p:cNvPr>
            <p:cNvGrpSpPr>
              <a:grpSpLocks noChangeAspect="1"/>
            </p:cNvGrpSpPr>
            <p:nvPr/>
          </p:nvGrpSpPr>
          <p:grpSpPr bwMode="auto">
            <a:xfrm>
              <a:off x="280465" y="471791"/>
              <a:ext cx="624195" cy="534165"/>
              <a:chOff x="1" y="3"/>
              <a:chExt cx="2697" cy="2308"/>
            </a:xfrm>
            <a:solidFill>
              <a:schemeClr val="bg2"/>
            </a:solidFill>
          </p:grpSpPr>
          <p:sp>
            <p:nvSpPr>
              <p:cNvPr id="41" name="Freeform 5">
                <a:extLst>
                  <a:ext uri="{FF2B5EF4-FFF2-40B4-BE49-F238E27FC236}">
                    <a16:creationId xmlns:a16="http://schemas.microsoft.com/office/drawing/2014/main" id="{6D54119A-34B3-49E0-BB21-5B94D4C69C8F}"/>
                  </a:ext>
                </a:extLst>
              </p:cNvPr>
              <p:cNvSpPr>
                <a:spLocks noEditPoints="1"/>
              </p:cNvSpPr>
              <p:nvPr/>
            </p:nvSpPr>
            <p:spPr bwMode="auto">
              <a:xfrm>
                <a:off x="617" y="808"/>
                <a:ext cx="1466" cy="333"/>
              </a:xfrm>
              <a:custGeom>
                <a:avLst/>
                <a:gdLst>
                  <a:gd name="T0" fmla="*/ 80 w 705"/>
                  <a:gd name="T1" fmla="*/ 0 h 160"/>
                  <a:gd name="T2" fmla="*/ 137 w 705"/>
                  <a:gd name="T3" fmla="*/ 23 h 160"/>
                  <a:gd name="T4" fmla="*/ 159 w 705"/>
                  <a:gd name="T5" fmla="*/ 80 h 160"/>
                  <a:gd name="T6" fmla="*/ 137 w 705"/>
                  <a:gd name="T7" fmla="*/ 137 h 160"/>
                  <a:gd name="T8" fmla="*/ 80 w 705"/>
                  <a:gd name="T9" fmla="*/ 160 h 160"/>
                  <a:gd name="T10" fmla="*/ 22 w 705"/>
                  <a:gd name="T11" fmla="*/ 136 h 160"/>
                  <a:gd name="T12" fmla="*/ 0 w 705"/>
                  <a:gd name="T13" fmla="*/ 80 h 160"/>
                  <a:gd name="T14" fmla="*/ 23 w 705"/>
                  <a:gd name="T15" fmla="*/ 23 h 160"/>
                  <a:gd name="T16" fmla="*/ 80 w 705"/>
                  <a:gd name="T17" fmla="*/ 0 h 160"/>
                  <a:gd name="T18" fmla="*/ 353 w 705"/>
                  <a:gd name="T19" fmla="*/ 0 h 160"/>
                  <a:gd name="T20" fmla="*/ 410 w 705"/>
                  <a:gd name="T21" fmla="*/ 23 h 160"/>
                  <a:gd name="T22" fmla="*/ 432 w 705"/>
                  <a:gd name="T23" fmla="*/ 80 h 160"/>
                  <a:gd name="T24" fmla="*/ 410 w 705"/>
                  <a:gd name="T25" fmla="*/ 137 h 160"/>
                  <a:gd name="T26" fmla="*/ 353 w 705"/>
                  <a:gd name="T27" fmla="*/ 160 h 160"/>
                  <a:gd name="T28" fmla="*/ 295 w 705"/>
                  <a:gd name="T29" fmla="*/ 136 h 160"/>
                  <a:gd name="T30" fmla="*/ 273 w 705"/>
                  <a:gd name="T31" fmla="*/ 80 h 160"/>
                  <a:gd name="T32" fmla="*/ 296 w 705"/>
                  <a:gd name="T33" fmla="*/ 23 h 160"/>
                  <a:gd name="T34" fmla="*/ 353 w 705"/>
                  <a:gd name="T35" fmla="*/ 0 h 160"/>
                  <a:gd name="T36" fmla="*/ 626 w 705"/>
                  <a:gd name="T37" fmla="*/ 0 h 160"/>
                  <a:gd name="T38" fmla="*/ 683 w 705"/>
                  <a:gd name="T39" fmla="*/ 23 h 160"/>
                  <a:gd name="T40" fmla="*/ 705 w 705"/>
                  <a:gd name="T41" fmla="*/ 80 h 160"/>
                  <a:gd name="T42" fmla="*/ 683 w 705"/>
                  <a:gd name="T43" fmla="*/ 137 h 160"/>
                  <a:gd name="T44" fmla="*/ 626 w 705"/>
                  <a:gd name="T45" fmla="*/ 160 h 160"/>
                  <a:gd name="T46" fmla="*/ 568 w 705"/>
                  <a:gd name="T47" fmla="*/ 136 h 160"/>
                  <a:gd name="T48" fmla="*/ 546 w 705"/>
                  <a:gd name="T49" fmla="*/ 80 h 160"/>
                  <a:gd name="T50" fmla="*/ 569 w 705"/>
                  <a:gd name="T51" fmla="*/ 23 h 160"/>
                  <a:gd name="T52" fmla="*/ 626 w 705"/>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5" h="160">
                    <a:moveTo>
                      <a:pt x="80" y="0"/>
                    </a:moveTo>
                    <a:cubicBezTo>
                      <a:pt x="103" y="0"/>
                      <a:pt x="122" y="8"/>
                      <a:pt x="137" y="23"/>
                    </a:cubicBezTo>
                    <a:cubicBezTo>
                      <a:pt x="152" y="38"/>
                      <a:pt x="159" y="57"/>
                      <a:pt x="159" y="80"/>
                    </a:cubicBezTo>
                    <a:cubicBezTo>
                      <a:pt x="159" y="103"/>
                      <a:pt x="152" y="122"/>
                      <a:pt x="137" y="137"/>
                    </a:cubicBezTo>
                    <a:cubicBezTo>
                      <a:pt x="122" y="152"/>
                      <a:pt x="103" y="160"/>
                      <a:pt x="80" y="160"/>
                    </a:cubicBezTo>
                    <a:cubicBezTo>
                      <a:pt x="57" y="160"/>
                      <a:pt x="37" y="152"/>
                      <a:pt x="22" y="136"/>
                    </a:cubicBezTo>
                    <a:cubicBezTo>
                      <a:pt x="7" y="121"/>
                      <a:pt x="0" y="102"/>
                      <a:pt x="0" y="80"/>
                    </a:cubicBezTo>
                    <a:cubicBezTo>
                      <a:pt x="0" y="56"/>
                      <a:pt x="7" y="37"/>
                      <a:pt x="23" y="23"/>
                    </a:cubicBezTo>
                    <a:cubicBezTo>
                      <a:pt x="38" y="8"/>
                      <a:pt x="57" y="0"/>
                      <a:pt x="80" y="0"/>
                    </a:cubicBezTo>
                    <a:close/>
                    <a:moveTo>
                      <a:pt x="353" y="0"/>
                    </a:moveTo>
                    <a:cubicBezTo>
                      <a:pt x="376" y="0"/>
                      <a:pt x="395" y="8"/>
                      <a:pt x="410" y="23"/>
                    </a:cubicBezTo>
                    <a:cubicBezTo>
                      <a:pt x="425" y="38"/>
                      <a:pt x="432" y="57"/>
                      <a:pt x="432" y="80"/>
                    </a:cubicBezTo>
                    <a:cubicBezTo>
                      <a:pt x="432" y="103"/>
                      <a:pt x="425" y="122"/>
                      <a:pt x="410" y="137"/>
                    </a:cubicBezTo>
                    <a:cubicBezTo>
                      <a:pt x="395" y="152"/>
                      <a:pt x="376" y="160"/>
                      <a:pt x="353" y="160"/>
                    </a:cubicBezTo>
                    <a:cubicBezTo>
                      <a:pt x="330" y="160"/>
                      <a:pt x="310" y="152"/>
                      <a:pt x="295" y="136"/>
                    </a:cubicBezTo>
                    <a:cubicBezTo>
                      <a:pt x="280" y="121"/>
                      <a:pt x="273" y="102"/>
                      <a:pt x="273" y="80"/>
                    </a:cubicBezTo>
                    <a:cubicBezTo>
                      <a:pt x="273" y="56"/>
                      <a:pt x="280" y="37"/>
                      <a:pt x="296" y="23"/>
                    </a:cubicBezTo>
                    <a:cubicBezTo>
                      <a:pt x="311" y="8"/>
                      <a:pt x="330" y="0"/>
                      <a:pt x="353" y="0"/>
                    </a:cubicBezTo>
                    <a:close/>
                    <a:moveTo>
                      <a:pt x="626" y="0"/>
                    </a:moveTo>
                    <a:cubicBezTo>
                      <a:pt x="649" y="0"/>
                      <a:pt x="668" y="8"/>
                      <a:pt x="683" y="23"/>
                    </a:cubicBezTo>
                    <a:cubicBezTo>
                      <a:pt x="698" y="38"/>
                      <a:pt x="705" y="57"/>
                      <a:pt x="705" y="80"/>
                    </a:cubicBezTo>
                    <a:cubicBezTo>
                      <a:pt x="705" y="103"/>
                      <a:pt x="698" y="122"/>
                      <a:pt x="683" y="137"/>
                    </a:cubicBezTo>
                    <a:cubicBezTo>
                      <a:pt x="668" y="152"/>
                      <a:pt x="649" y="160"/>
                      <a:pt x="626" y="160"/>
                    </a:cubicBezTo>
                    <a:cubicBezTo>
                      <a:pt x="603" y="160"/>
                      <a:pt x="584" y="152"/>
                      <a:pt x="568" y="136"/>
                    </a:cubicBezTo>
                    <a:cubicBezTo>
                      <a:pt x="553" y="121"/>
                      <a:pt x="546" y="102"/>
                      <a:pt x="546" y="80"/>
                    </a:cubicBezTo>
                    <a:cubicBezTo>
                      <a:pt x="546" y="56"/>
                      <a:pt x="553" y="37"/>
                      <a:pt x="569" y="23"/>
                    </a:cubicBezTo>
                    <a:cubicBezTo>
                      <a:pt x="584" y="8"/>
                      <a:pt x="603" y="0"/>
                      <a:pt x="62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2" name="Freeform 6">
                <a:extLst>
                  <a:ext uri="{FF2B5EF4-FFF2-40B4-BE49-F238E27FC236}">
                    <a16:creationId xmlns:a16="http://schemas.microsoft.com/office/drawing/2014/main" id="{0CF0CDB0-3B79-4AA4-9C3D-C4F07E2C4094}"/>
                  </a:ext>
                </a:extLst>
              </p:cNvPr>
              <p:cNvSpPr>
                <a:spLocks noEditPoints="1"/>
              </p:cNvSpPr>
              <p:nvPr/>
            </p:nvSpPr>
            <p:spPr bwMode="auto">
              <a:xfrm>
                <a:off x="1" y="3"/>
                <a:ext cx="2697" cy="2308"/>
              </a:xfrm>
              <a:custGeom>
                <a:avLst/>
                <a:gdLst>
                  <a:gd name="T0" fmla="*/ 1206 w 1297"/>
                  <a:gd name="T1" fmla="*/ 479 h 1107"/>
                  <a:gd name="T2" fmla="*/ 854 w 1297"/>
                  <a:gd name="T3" fmla="*/ 839 h 1107"/>
                  <a:gd name="T4" fmla="*/ 443 w 1297"/>
                  <a:gd name="T5" fmla="*/ 839 h 1107"/>
                  <a:gd name="T6" fmla="*/ 418 w 1297"/>
                  <a:gd name="T7" fmla="*/ 839 h 1107"/>
                  <a:gd name="T8" fmla="*/ 189 w 1297"/>
                  <a:gd name="T9" fmla="*/ 937 h 1107"/>
                  <a:gd name="T10" fmla="*/ 251 w 1297"/>
                  <a:gd name="T11" fmla="*/ 781 h 1107"/>
                  <a:gd name="T12" fmla="*/ 91 w 1297"/>
                  <a:gd name="T13" fmla="*/ 479 h 1107"/>
                  <a:gd name="T14" fmla="*/ 91 w 1297"/>
                  <a:gd name="T15" fmla="*/ 450 h 1107"/>
                  <a:gd name="T16" fmla="*/ 443 w 1297"/>
                  <a:gd name="T17" fmla="*/ 90 h 1107"/>
                  <a:gd name="T18" fmla="*/ 854 w 1297"/>
                  <a:gd name="T19" fmla="*/ 90 h 1107"/>
                  <a:gd name="T20" fmla="*/ 1206 w 1297"/>
                  <a:gd name="T21" fmla="*/ 450 h 1107"/>
                  <a:gd name="T22" fmla="*/ 1206 w 1297"/>
                  <a:gd name="T23" fmla="*/ 479 h 1107"/>
                  <a:gd name="T24" fmla="*/ 854 w 1297"/>
                  <a:gd name="T25" fmla="*/ 0 h 1107"/>
                  <a:gd name="T26" fmla="*/ 443 w 1297"/>
                  <a:gd name="T27" fmla="*/ 0 h 1107"/>
                  <a:gd name="T28" fmla="*/ 0 w 1297"/>
                  <a:gd name="T29" fmla="*/ 450 h 1107"/>
                  <a:gd name="T30" fmla="*/ 0 w 1297"/>
                  <a:gd name="T31" fmla="*/ 479 h 1107"/>
                  <a:gd name="T32" fmla="*/ 142 w 1297"/>
                  <a:gd name="T33" fmla="*/ 810 h 1107"/>
                  <a:gd name="T34" fmla="*/ 23 w 1297"/>
                  <a:gd name="T35" fmla="*/ 1107 h 1107"/>
                  <a:gd name="T36" fmla="*/ 435 w 1297"/>
                  <a:gd name="T37" fmla="*/ 930 h 1107"/>
                  <a:gd name="T38" fmla="*/ 443 w 1297"/>
                  <a:gd name="T39" fmla="*/ 930 h 1107"/>
                  <a:gd name="T40" fmla="*/ 854 w 1297"/>
                  <a:gd name="T41" fmla="*/ 930 h 1107"/>
                  <a:gd name="T42" fmla="*/ 1297 w 1297"/>
                  <a:gd name="T43" fmla="*/ 479 h 1107"/>
                  <a:gd name="T44" fmla="*/ 1297 w 1297"/>
                  <a:gd name="T45" fmla="*/ 450 h 1107"/>
                  <a:gd name="T46" fmla="*/ 854 w 1297"/>
                  <a:gd name="T47" fmla="*/ 0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7" h="1107">
                    <a:moveTo>
                      <a:pt x="1206" y="479"/>
                    </a:moveTo>
                    <a:cubicBezTo>
                      <a:pt x="1206" y="677"/>
                      <a:pt x="1048" y="839"/>
                      <a:pt x="854" y="839"/>
                    </a:cubicBezTo>
                    <a:cubicBezTo>
                      <a:pt x="443" y="839"/>
                      <a:pt x="443" y="839"/>
                      <a:pt x="443" y="839"/>
                    </a:cubicBezTo>
                    <a:cubicBezTo>
                      <a:pt x="435" y="839"/>
                      <a:pt x="427" y="839"/>
                      <a:pt x="418" y="839"/>
                    </a:cubicBezTo>
                    <a:cubicBezTo>
                      <a:pt x="189" y="937"/>
                      <a:pt x="189" y="937"/>
                      <a:pt x="189" y="937"/>
                    </a:cubicBezTo>
                    <a:cubicBezTo>
                      <a:pt x="251" y="781"/>
                      <a:pt x="251" y="781"/>
                      <a:pt x="251" y="781"/>
                    </a:cubicBezTo>
                    <a:cubicBezTo>
                      <a:pt x="155" y="716"/>
                      <a:pt x="91" y="605"/>
                      <a:pt x="91" y="479"/>
                    </a:cubicBezTo>
                    <a:cubicBezTo>
                      <a:pt x="91" y="450"/>
                      <a:pt x="91" y="450"/>
                      <a:pt x="91" y="450"/>
                    </a:cubicBezTo>
                    <a:cubicBezTo>
                      <a:pt x="91" y="252"/>
                      <a:pt x="249" y="90"/>
                      <a:pt x="443" y="90"/>
                    </a:cubicBezTo>
                    <a:cubicBezTo>
                      <a:pt x="854" y="90"/>
                      <a:pt x="854" y="90"/>
                      <a:pt x="854" y="90"/>
                    </a:cubicBezTo>
                    <a:cubicBezTo>
                      <a:pt x="1047" y="90"/>
                      <a:pt x="1206" y="252"/>
                      <a:pt x="1206" y="450"/>
                    </a:cubicBezTo>
                    <a:lnTo>
                      <a:pt x="1206" y="479"/>
                    </a:lnTo>
                    <a:close/>
                    <a:moveTo>
                      <a:pt x="854" y="0"/>
                    </a:moveTo>
                    <a:cubicBezTo>
                      <a:pt x="443" y="0"/>
                      <a:pt x="443" y="0"/>
                      <a:pt x="443" y="0"/>
                    </a:cubicBezTo>
                    <a:cubicBezTo>
                      <a:pt x="199" y="0"/>
                      <a:pt x="0" y="203"/>
                      <a:pt x="0" y="450"/>
                    </a:cubicBezTo>
                    <a:cubicBezTo>
                      <a:pt x="0" y="479"/>
                      <a:pt x="0" y="479"/>
                      <a:pt x="0" y="479"/>
                    </a:cubicBezTo>
                    <a:cubicBezTo>
                      <a:pt x="0" y="607"/>
                      <a:pt x="53" y="725"/>
                      <a:pt x="142" y="810"/>
                    </a:cubicBezTo>
                    <a:cubicBezTo>
                      <a:pt x="23" y="1107"/>
                      <a:pt x="23" y="1107"/>
                      <a:pt x="23" y="1107"/>
                    </a:cubicBezTo>
                    <a:cubicBezTo>
                      <a:pt x="435" y="930"/>
                      <a:pt x="435" y="930"/>
                      <a:pt x="435" y="930"/>
                    </a:cubicBezTo>
                    <a:cubicBezTo>
                      <a:pt x="438" y="930"/>
                      <a:pt x="440" y="930"/>
                      <a:pt x="443" y="930"/>
                    </a:cubicBezTo>
                    <a:cubicBezTo>
                      <a:pt x="854" y="930"/>
                      <a:pt x="854" y="930"/>
                      <a:pt x="854" y="930"/>
                    </a:cubicBezTo>
                    <a:cubicBezTo>
                      <a:pt x="1098" y="930"/>
                      <a:pt x="1297" y="727"/>
                      <a:pt x="1297" y="479"/>
                    </a:cubicBezTo>
                    <a:cubicBezTo>
                      <a:pt x="1297" y="450"/>
                      <a:pt x="1297" y="450"/>
                      <a:pt x="1297" y="450"/>
                    </a:cubicBezTo>
                    <a:cubicBezTo>
                      <a:pt x="1297" y="203"/>
                      <a:pt x="1098" y="0"/>
                      <a:pt x="854"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spTree>
    <p:extLst>
      <p:ext uri="{BB962C8B-B14F-4D97-AF65-F5344CB8AC3E}">
        <p14:creationId xmlns:p14="http://schemas.microsoft.com/office/powerpoint/2010/main" val="255096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animEffect transition="in" filter="fade">
                                      <p:cBhvr>
                                        <p:cTn id="18" dur="500"/>
                                        <p:tgtEl>
                                          <p:spTgt spid="29"/>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ppt_w</p:attrName>
                                        </p:attrNameLst>
                                      </p:cBhvr>
                                      <p:tavLst>
                                        <p:tav tm="0">
                                          <p:val>
                                            <p:fltVal val="0"/>
                                          </p:val>
                                        </p:tav>
                                        <p:tav tm="100000">
                                          <p:val>
                                            <p:strVal val="#ppt_w"/>
                                          </p:val>
                                        </p:tav>
                                      </p:tavLst>
                                    </p:anim>
                                    <p:anim calcmode="lin" valueType="num">
                                      <p:cBhvr>
                                        <p:cTn id="22" dur="500" fill="hold"/>
                                        <p:tgtEl>
                                          <p:spTgt spid="35"/>
                                        </p:tgtEl>
                                        <p:attrNameLst>
                                          <p:attrName>ppt_h</p:attrName>
                                        </p:attrNameLst>
                                      </p:cBhvr>
                                      <p:tavLst>
                                        <p:tav tm="0">
                                          <p:val>
                                            <p:fltVal val="0"/>
                                          </p:val>
                                        </p:tav>
                                        <p:tav tm="100000">
                                          <p:val>
                                            <p:strVal val="#ppt_h"/>
                                          </p:val>
                                        </p:tav>
                                      </p:tavLst>
                                    </p:anim>
                                    <p:animEffect transition="in" filter="fade">
                                      <p:cBhvr>
                                        <p:cTn id="23" dur="500"/>
                                        <p:tgtEl>
                                          <p:spTgt spid="35"/>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Effect transition="in" filter="fade">
                                      <p:cBhvr>
                                        <p:cTn id="28" dur="500"/>
                                        <p:tgtEl>
                                          <p:spTgt spid="36"/>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p:bldP spid="25" grpId="0"/>
      <p:bldP spid="27" grpId="0"/>
      <p:bldP spid="28" grpId="0"/>
      <p:bldP spid="30" grpId="0"/>
      <p:bldP spid="31" grpId="0"/>
      <p:bldP spid="35" grpId="0" animBg="1"/>
      <p:bldP spid="36"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4" descr="https://microsoft.sharepoint.com/teams/BrandCentral/BundleImages/5830Surface_019_Cafe_Window_05173_VS_R1b/PreviewImage.png">
            <a:extLst>
              <a:ext uri="{FF2B5EF4-FFF2-40B4-BE49-F238E27FC236}">
                <a16:creationId xmlns:a16="http://schemas.microsoft.com/office/drawing/2014/main" id="{5F771497-EE1C-4C55-9E95-9F9C62F030A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945" r="16115"/>
          <a:stretch/>
        </p:blipFill>
        <p:spPr bwMode="auto">
          <a:xfrm flipH="1">
            <a:off x="5751934" y="2727"/>
            <a:ext cx="6683434" cy="69917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881" y="-9472"/>
            <a:ext cx="5751054" cy="7003998"/>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latin typeface="Segoe UI"/>
            </a:endParaRPr>
          </a:p>
        </p:txBody>
      </p:sp>
      <p:sp>
        <p:nvSpPr>
          <p:cNvPr id="16" name="Rectangle 15"/>
          <p:cNvSpPr/>
          <p:nvPr/>
        </p:nvSpPr>
        <p:spPr>
          <a:xfrm>
            <a:off x="272892" y="1445557"/>
            <a:ext cx="5168177" cy="4150787"/>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6521" tIns="149217" rIns="186521" bIns="149217">
            <a:spAutoFit/>
          </a:bodyPr>
          <a:lstStyle/>
          <a:p>
            <a:pPr defTabSz="913665">
              <a:lnSpc>
                <a:spcPct val="90000"/>
              </a:lnSpc>
              <a:spcBef>
                <a:spcPts val="3060"/>
              </a:spcBef>
              <a:defRPr/>
            </a:pPr>
            <a:r>
              <a:rPr lang="en-US" altLang="zh-CN" sz="2856"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Voice recognition </a:t>
            </a:r>
            <a:br>
              <a:rPr lang="en-US" altLang="zh-CN" sz="2856"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2856"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(speech to text)</a:t>
            </a:r>
          </a:p>
          <a:p>
            <a:pPr defTabSz="913665">
              <a:lnSpc>
                <a:spcPct val="90000"/>
              </a:lnSpc>
              <a:spcBef>
                <a:spcPts val="408"/>
              </a:spcBef>
              <a:defRPr/>
            </a:pPr>
            <a:r>
              <a:rPr lang="en-US" altLang="zh-CN" sz="2040"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Converts spoken audio to text</a:t>
            </a:r>
          </a:p>
          <a:p>
            <a:pPr defTabSz="913665">
              <a:lnSpc>
                <a:spcPct val="90000"/>
              </a:lnSpc>
              <a:spcBef>
                <a:spcPts val="3060"/>
              </a:spcBef>
              <a:defRPr/>
            </a:pPr>
            <a:r>
              <a:rPr lang="en-US" altLang="zh-CN" sz="2856"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Voice output </a:t>
            </a:r>
            <a:br>
              <a:rPr lang="en-US" altLang="zh-CN" sz="2856"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2856"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(text to speech)</a:t>
            </a:r>
          </a:p>
          <a:p>
            <a:pPr defTabSz="913665">
              <a:lnSpc>
                <a:spcPct val="90000"/>
              </a:lnSpc>
              <a:spcBef>
                <a:spcPts val="408"/>
              </a:spcBef>
              <a:defRPr/>
            </a:pPr>
            <a:r>
              <a:rPr lang="en-US" altLang="zh-CN" sz="2040"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Synthesize audio from text</a:t>
            </a:r>
          </a:p>
          <a:p>
            <a:pPr defTabSz="913665">
              <a:lnSpc>
                <a:spcPct val="90000"/>
              </a:lnSpc>
              <a:spcBef>
                <a:spcPts val="3060"/>
              </a:spcBef>
              <a:defRPr/>
            </a:pPr>
            <a:r>
              <a:rPr lang="en-US" altLang="zh-CN" sz="2856"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Speech intent recognition</a:t>
            </a:r>
          </a:p>
          <a:p>
            <a:pPr defTabSz="913665">
              <a:lnSpc>
                <a:spcPct val="90000"/>
              </a:lnSpc>
              <a:spcBef>
                <a:spcPts val="408"/>
              </a:spcBef>
              <a:defRPr/>
            </a:pPr>
            <a:r>
              <a:rPr lang="en-US" altLang="zh-CN" sz="2040"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Convert spoken audio to intent</a:t>
            </a: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700"/>
              <a:t>Bing Speech API</a:t>
            </a:r>
          </a:p>
        </p:txBody>
      </p:sp>
      <p:sp>
        <p:nvSpPr>
          <p:cNvPr id="9" name="Oval 8">
            <a:extLst>
              <a:ext uri="{FF2B5EF4-FFF2-40B4-BE49-F238E27FC236}">
                <a16:creationId xmlns:a16="http://schemas.microsoft.com/office/drawing/2014/main" id="{35BF7F89-5C24-4B9A-BB4E-45E6D11E3306}"/>
              </a:ext>
            </a:extLst>
          </p:cNvPr>
          <p:cNvSpPr/>
          <p:nvPr/>
        </p:nvSpPr>
        <p:spPr bwMode="auto">
          <a:xfrm>
            <a:off x="11228726" y="271212"/>
            <a:ext cx="922376" cy="922376"/>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pic>
        <p:nvPicPr>
          <p:cNvPr id="12" name="Picture 11">
            <a:extLst>
              <a:ext uri="{FF2B5EF4-FFF2-40B4-BE49-F238E27FC236}">
                <a16:creationId xmlns:a16="http://schemas.microsoft.com/office/drawing/2014/main" id="{3045D307-6138-402F-B573-1AA98E200A83}"/>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317276" y="388939"/>
            <a:ext cx="745275" cy="745275"/>
          </a:xfrm>
          <a:prstGeom prst="rect">
            <a:avLst/>
          </a:prstGeom>
        </p:spPr>
      </p:pic>
    </p:spTree>
    <p:extLst>
      <p:ext uri="{BB962C8B-B14F-4D97-AF65-F5344CB8AC3E}">
        <p14:creationId xmlns:p14="http://schemas.microsoft.com/office/powerpoint/2010/main" val="341854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fade">
                                      <p:cBhvr>
                                        <p:cTn id="15" dur="500"/>
                                        <p:tgtEl>
                                          <p:spTgt spid="1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xEl>
                                              <p:pRg st="3" end="3"/>
                                            </p:txEl>
                                          </p:spTgt>
                                        </p:tgtEl>
                                        <p:attrNameLst>
                                          <p:attrName>style.visibility</p:attrName>
                                        </p:attrNameLst>
                                      </p:cBhvr>
                                      <p:to>
                                        <p:strVal val="visible"/>
                                      </p:to>
                                    </p:set>
                                    <p:animEffect transition="in" filter="fade">
                                      <p:cBhvr>
                                        <p:cTn id="18" dur="500"/>
                                        <p:tgtEl>
                                          <p:spTgt spid="1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animEffect transition="in" filter="fade">
                                      <p:cBhvr>
                                        <p:cTn id="23" dur="500"/>
                                        <p:tgtEl>
                                          <p:spTgt spid="16">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xEl>
                                              <p:pRg st="5" end="5"/>
                                            </p:txEl>
                                          </p:spTgt>
                                        </p:tgtEl>
                                        <p:attrNameLst>
                                          <p:attrName>style.visibility</p:attrName>
                                        </p:attrNameLst>
                                      </p:cBhvr>
                                      <p:to>
                                        <p:strVal val="visible"/>
                                      </p:to>
                                    </p:set>
                                    <p:animEffect transition="in" filter="fade">
                                      <p:cBhvr>
                                        <p:cTn id="26"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F25C33-04D2-4C93-9078-3BA1FFE7F2D6}"/>
              </a:ext>
            </a:extLst>
          </p:cNvPr>
          <p:cNvPicPr>
            <a:picLocks noChangeAspect="1"/>
          </p:cNvPicPr>
          <p:nvPr/>
        </p:nvPicPr>
        <p:blipFill rotWithShape="1">
          <a:blip r:embed="rId3">
            <a:extLst>
              <a:ext uri="{28A0092B-C50C-407E-A947-70E740481C1C}">
                <a14:useLocalDpi xmlns:a14="http://schemas.microsoft.com/office/drawing/2010/main" val="0"/>
              </a:ext>
            </a:extLst>
          </a:blip>
          <a:srcRect l="12001" r="24289"/>
          <a:stretch/>
        </p:blipFill>
        <p:spPr>
          <a:xfrm>
            <a:off x="5751936" y="2727"/>
            <a:ext cx="6683433" cy="6991797"/>
          </a:xfrm>
          <a:prstGeom prst="rect">
            <a:avLst/>
          </a:prstGeom>
        </p:spPr>
      </p:pic>
      <p:sp>
        <p:nvSpPr>
          <p:cNvPr id="3" name="Rectangle 2"/>
          <p:cNvSpPr/>
          <p:nvPr/>
        </p:nvSpPr>
        <p:spPr bwMode="auto">
          <a:xfrm>
            <a:off x="881" y="-9472"/>
            <a:ext cx="5751054" cy="7003998"/>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6" name="Rectangle 15"/>
          <p:cNvSpPr/>
          <p:nvPr/>
        </p:nvSpPr>
        <p:spPr>
          <a:xfrm>
            <a:off x="272891" y="1997631"/>
            <a:ext cx="5168177" cy="2821339"/>
          </a:xfrm>
          <a:prstGeom prst="rect">
            <a:avLst/>
          </a:prstGeom>
        </p:spPr>
        <p:txBody>
          <a:bodyPr wrap="square" lIns="186521" tIns="149217" rIns="186521" bIns="149217">
            <a:spAutoFit/>
          </a:bodyPr>
          <a:lstStyle/>
          <a:p>
            <a:pPr defTabSz="913665">
              <a:lnSpc>
                <a:spcPct val="90000"/>
              </a:lnSpc>
              <a:spcBef>
                <a:spcPts val="1224"/>
              </a:spcBef>
              <a:defRPr/>
            </a:pPr>
            <a:r>
              <a:rPr lang="en-US" altLang="zh-CN" sz="3672"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Customize both language and acoustic models</a:t>
            </a:r>
          </a:p>
          <a:p>
            <a:pPr defTabSz="913665">
              <a:lnSpc>
                <a:spcPct val="90000"/>
              </a:lnSpc>
              <a:spcBef>
                <a:spcPts val="1224"/>
              </a:spcBef>
              <a:defRPr/>
            </a:pPr>
            <a:r>
              <a:rPr lang="en-US" altLang="zh-CN" sz="2856"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Tailor speech recognition to your app and environment</a:t>
            </a: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72891" y="295275"/>
            <a:ext cx="11890468" cy="917575"/>
          </a:xfrm>
        </p:spPr>
        <p:txBody>
          <a:bodyPr/>
          <a:lstStyle/>
          <a:p>
            <a:pPr lvl="0">
              <a:defRPr/>
            </a:pPr>
            <a:r>
              <a:rPr lang="en-US" sz="4700"/>
              <a:t>Custom Speech </a:t>
            </a:r>
            <a:br>
              <a:rPr lang="en-US" sz="4700"/>
            </a:br>
            <a:r>
              <a:rPr lang="en-US" sz="4700"/>
              <a:t>Service</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228726" y="271212"/>
            <a:ext cx="922376" cy="922376"/>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pic>
        <p:nvPicPr>
          <p:cNvPr id="12" name="Picture 11">
            <a:extLst>
              <a:ext uri="{FF2B5EF4-FFF2-40B4-BE49-F238E27FC236}">
                <a16:creationId xmlns:a16="http://schemas.microsoft.com/office/drawing/2014/main" id="{6B37F510-82BA-4D72-9A2C-683E521C8FE6}"/>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335107" y="377594"/>
            <a:ext cx="709613" cy="709613"/>
          </a:xfrm>
          <a:prstGeom prst="rect">
            <a:avLst/>
          </a:prstGeom>
        </p:spPr>
      </p:pic>
    </p:spTree>
    <p:extLst>
      <p:ext uri="{BB962C8B-B14F-4D97-AF65-F5344CB8AC3E}">
        <p14:creationId xmlns:p14="http://schemas.microsoft.com/office/powerpoint/2010/main" val="355403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bwMode="auto">
          <a:xfrm>
            <a:off x="881" y="-9472"/>
            <a:ext cx="5751054" cy="7003998"/>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6" name="Rectangle 15"/>
          <p:cNvSpPr/>
          <p:nvPr/>
        </p:nvSpPr>
        <p:spPr>
          <a:xfrm>
            <a:off x="272891" y="2378150"/>
            <a:ext cx="5168177" cy="3695692"/>
          </a:xfrm>
          <a:prstGeom prst="rect">
            <a:avLst/>
          </a:prstGeom>
        </p:spPr>
        <p:txBody>
          <a:bodyPr wrap="square" lIns="186521" tIns="149217" rIns="186521" bIns="149217">
            <a:spAutoFit/>
          </a:bodyPr>
          <a:lstStyle/>
          <a:p>
            <a:pPr defTabSz="913665">
              <a:lnSpc>
                <a:spcPct val="90000"/>
              </a:lnSpc>
              <a:spcBef>
                <a:spcPts val="1224"/>
              </a:spcBef>
              <a:spcAft>
                <a:spcPts val="1199"/>
              </a:spcAft>
              <a:defRPr/>
            </a:pPr>
            <a:r>
              <a:rPr lang="en-US"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Create custom language </a:t>
            </a:r>
            <a:br>
              <a:rPr lang="en-US"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models for the vocabulary </a:t>
            </a:r>
            <a:br>
              <a:rPr lang="en-US"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of the application</a:t>
            </a:r>
          </a:p>
          <a:p>
            <a:pPr defTabSz="913665">
              <a:lnSpc>
                <a:spcPct val="90000"/>
              </a:lnSpc>
              <a:spcBef>
                <a:spcPts val="1224"/>
              </a:spcBef>
              <a:spcAft>
                <a:spcPts val="1199"/>
              </a:spcAft>
              <a:defRPr/>
            </a:pPr>
            <a:r>
              <a:rPr lang="en-US"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Adapt acoustic models to better match the expected environment </a:t>
            </a:r>
            <a:br>
              <a:rPr lang="en-US"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of the application’s users </a:t>
            </a:r>
          </a:p>
          <a:p>
            <a:pPr defTabSz="913665">
              <a:lnSpc>
                <a:spcPct val="90000"/>
              </a:lnSpc>
              <a:spcBef>
                <a:spcPts val="1224"/>
              </a:spcBef>
              <a:spcAft>
                <a:spcPts val="1199"/>
              </a:spcAft>
              <a:defRPr/>
            </a:pPr>
            <a:r>
              <a:rPr lang="en-US"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Deploy to a custom endpoint </a:t>
            </a:r>
            <a:br>
              <a:rPr lang="en-US"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access from any device</a:t>
            </a: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72891" y="295275"/>
            <a:ext cx="11890468" cy="917575"/>
          </a:xfrm>
        </p:spPr>
        <p:txBody>
          <a:bodyPr/>
          <a:lstStyle/>
          <a:p>
            <a:pPr lvl="0">
              <a:defRPr/>
            </a:pPr>
            <a:r>
              <a:rPr lang="en-US" sz="4700"/>
              <a:t>Custom Speech</a:t>
            </a:r>
            <a:br>
              <a:rPr lang="en-US" sz="4700"/>
            </a:br>
            <a:r>
              <a:rPr lang="en-US" sz="4700"/>
              <a:t>Service</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228726" y="271212"/>
            <a:ext cx="922376" cy="922376"/>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4" name="TextBox 13">
            <a:extLst>
              <a:ext uri="{FF2B5EF4-FFF2-40B4-BE49-F238E27FC236}">
                <a16:creationId xmlns:a16="http://schemas.microsoft.com/office/drawing/2014/main" id="{C098A4B6-E42C-467C-889E-B01CBB8E21F5}"/>
              </a:ext>
            </a:extLst>
          </p:cNvPr>
          <p:cNvSpPr txBox="1"/>
          <p:nvPr/>
        </p:nvSpPr>
        <p:spPr>
          <a:xfrm>
            <a:off x="5751935" y="1259039"/>
            <a:ext cx="6683657" cy="704779"/>
          </a:xfrm>
          <a:prstGeom prst="rect">
            <a:avLst/>
          </a:prstGeom>
          <a:noFill/>
        </p:spPr>
        <p:txBody>
          <a:bodyPr wrap="square" lIns="186521" tIns="149217" rIns="186521" bIns="149217" rtlCol="0">
            <a:spAutoFit/>
          </a:bodyPr>
          <a:lstStyle/>
          <a:p>
            <a:pPr algn="ctr" defTabSz="931813">
              <a:lnSpc>
                <a:spcPct val="90000"/>
              </a:lnSpc>
              <a:spcBef>
                <a:spcPts val="612"/>
              </a:spcBef>
              <a:defRPr/>
            </a:pPr>
            <a:r>
              <a:rPr lang="en-US" sz="2856" kern="0">
                <a:solidFill>
                  <a:schemeClr val="bg1"/>
                </a:solidFill>
                <a:latin typeface="Segoe UI Semilight" panose="020B0402040204020203" pitchFamily="34" charset="0"/>
                <a:cs typeface="Segoe UI Semilight" panose="020B0402040204020203" pitchFamily="34" charset="0"/>
              </a:rPr>
              <a:t>Record audio</a:t>
            </a:r>
          </a:p>
        </p:txBody>
      </p:sp>
      <p:sp>
        <p:nvSpPr>
          <p:cNvPr id="19" name="TextBox 18">
            <a:extLst>
              <a:ext uri="{FF2B5EF4-FFF2-40B4-BE49-F238E27FC236}">
                <a16:creationId xmlns:a16="http://schemas.microsoft.com/office/drawing/2014/main" id="{CF906B50-8D87-4B7A-9E87-216D73D5E4B2}"/>
              </a:ext>
            </a:extLst>
          </p:cNvPr>
          <p:cNvSpPr txBox="1"/>
          <p:nvPr/>
        </p:nvSpPr>
        <p:spPr>
          <a:xfrm>
            <a:off x="5751935" y="2891077"/>
            <a:ext cx="6683657" cy="704779"/>
          </a:xfrm>
          <a:prstGeom prst="rect">
            <a:avLst/>
          </a:prstGeom>
          <a:noFill/>
        </p:spPr>
        <p:txBody>
          <a:bodyPr wrap="square" lIns="186521" tIns="149217" rIns="186521" bIns="149217" rtlCol="0">
            <a:spAutoFit/>
          </a:bodyPr>
          <a:lstStyle/>
          <a:p>
            <a:pPr algn="ctr" defTabSz="931813">
              <a:lnSpc>
                <a:spcPct val="90000"/>
              </a:lnSpc>
              <a:spcBef>
                <a:spcPts val="612"/>
              </a:spcBef>
              <a:defRPr/>
            </a:pPr>
            <a:r>
              <a:rPr lang="en-US" sz="2856" kern="0">
                <a:solidFill>
                  <a:schemeClr val="bg1"/>
                </a:solidFill>
                <a:latin typeface="Segoe UI Semilight" panose="020B0402040204020203" pitchFamily="34" charset="0"/>
                <a:cs typeface="Segoe UI Semilight" panose="020B0402040204020203" pitchFamily="34" charset="0"/>
              </a:rPr>
              <a:t>Transcribe</a:t>
            </a:r>
          </a:p>
        </p:txBody>
      </p:sp>
      <p:grpSp>
        <p:nvGrpSpPr>
          <p:cNvPr id="30" name="Group 29">
            <a:extLst>
              <a:ext uri="{FF2B5EF4-FFF2-40B4-BE49-F238E27FC236}">
                <a16:creationId xmlns:a16="http://schemas.microsoft.com/office/drawing/2014/main" id="{F972685E-E155-45EC-BFC4-8D75D8E6BB01}"/>
              </a:ext>
            </a:extLst>
          </p:cNvPr>
          <p:cNvGrpSpPr/>
          <p:nvPr/>
        </p:nvGrpSpPr>
        <p:grpSpPr>
          <a:xfrm>
            <a:off x="6562431" y="4709634"/>
            <a:ext cx="5062665" cy="1251839"/>
            <a:chOff x="6433476" y="5090753"/>
            <a:chExt cx="4963848" cy="1227405"/>
          </a:xfrm>
        </p:grpSpPr>
        <p:sp>
          <p:nvSpPr>
            <p:cNvPr id="24" name="Rectangle 23">
              <a:extLst>
                <a:ext uri="{FF2B5EF4-FFF2-40B4-BE49-F238E27FC236}">
                  <a16:creationId xmlns:a16="http://schemas.microsoft.com/office/drawing/2014/main" id="{BB86F341-6EE9-48D3-B817-9596D666FB75}"/>
                </a:ext>
              </a:extLst>
            </p:cNvPr>
            <p:cNvSpPr/>
            <p:nvPr/>
          </p:nvSpPr>
          <p:spPr>
            <a:xfrm>
              <a:off x="9111324" y="5358945"/>
              <a:ext cx="2286000" cy="6910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86521" tIns="149217" rIns="186521" bIns="149217" numCol="1" spcCol="1270" anchor="ctr" anchorCtr="0">
              <a:spAutoFit/>
            </a:bodyPr>
            <a:lstStyle/>
            <a:p>
              <a:pPr algn="ctr" defTabSz="931813">
                <a:lnSpc>
                  <a:spcPct val="90000"/>
                </a:lnSpc>
                <a:spcBef>
                  <a:spcPts val="612"/>
                </a:spcBef>
                <a:defRPr/>
              </a:pPr>
              <a:r>
                <a:rPr lang="en-US" sz="2856" kern="0">
                  <a:solidFill>
                    <a:schemeClr val="bg1"/>
                  </a:solidFill>
                  <a:latin typeface="Segoe UI Semilight" panose="020B0402040204020203" pitchFamily="34" charset="0"/>
                  <a:cs typeface="Segoe UI Semilight" panose="020B0402040204020203" pitchFamily="34" charset="0"/>
                </a:rPr>
                <a:t>Deploy</a:t>
              </a:r>
            </a:p>
          </p:txBody>
        </p:sp>
        <p:sp>
          <p:nvSpPr>
            <p:cNvPr id="25" name="Rectangle 24">
              <a:extLst>
                <a:ext uri="{FF2B5EF4-FFF2-40B4-BE49-F238E27FC236}">
                  <a16:creationId xmlns:a16="http://schemas.microsoft.com/office/drawing/2014/main" id="{50A4565C-9A0D-4544-93C4-51D69CB10E24}"/>
                </a:ext>
              </a:extLst>
            </p:cNvPr>
            <p:cNvSpPr/>
            <p:nvPr/>
          </p:nvSpPr>
          <p:spPr>
            <a:xfrm>
              <a:off x="6433476" y="5358945"/>
              <a:ext cx="2286000" cy="6910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86521" tIns="149217" rIns="186521" bIns="149217" numCol="1" spcCol="1270" anchor="ctr" anchorCtr="0">
              <a:spAutoFit/>
            </a:bodyPr>
            <a:lstStyle/>
            <a:p>
              <a:pPr algn="ctr" defTabSz="931813">
                <a:lnSpc>
                  <a:spcPct val="90000"/>
                </a:lnSpc>
                <a:spcBef>
                  <a:spcPts val="612"/>
                </a:spcBef>
                <a:defRPr/>
              </a:pPr>
              <a:r>
                <a:rPr lang="en-US" sz="2856" kern="0">
                  <a:solidFill>
                    <a:schemeClr val="bg1"/>
                  </a:solidFill>
                  <a:latin typeface="Segoe UI Semilight" panose="020B0402040204020203" pitchFamily="34" charset="0"/>
                  <a:cs typeface="Segoe UI Semilight" panose="020B0402040204020203" pitchFamily="34" charset="0"/>
                </a:rPr>
                <a:t>Adapt</a:t>
              </a:r>
            </a:p>
          </p:txBody>
        </p:sp>
        <p:sp>
          <p:nvSpPr>
            <p:cNvPr id="26" name="Left Bracket 25">
              <a:extLst>
                <a:ext uri="{FF2B5EF4-FFF2-40B4-BE49-F238E27FC236}">
                  <a16:creationId xmlns:a16="http://schemas.microsoft.com/office/drawing/2014/main" id="{05672CC3-2E7E-479D-9D40-BB9A8E6753B4}"/>
                </a:ext>
              </a:extLst>
            </p:cNvPr>
            <p:cNvSpPr/>
            <p:nvPr/>
          </p:nvSpPr>
          <p:spPr>
            <a:xfrm rot="5400000">
              <a:off x="8784774" y="3834588"/>
              <a:ext cx="261255" cy="2773586"/>
            </a:xfrm>
            <a:prstGeom prst="leftBracket">
              <a:avLst>
                <a:gd name="adj" fmla="val 69285"/>
              </a:avLst>
            </a:prstGeom>
            <a:ln w="38100" cap="rnd">
              <a:solidFill>
                <a:schemeClr val="bg1">
                  <a:lumMod val="75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31813">
                <a:defRPr/>
              </a:pPr>
              <a:endParaRPr lang="en-US" sz="1798" kern="0">
                <a:solidFill>
                  <a:schemeClr val="bg1"/>
                </a:solidFill>
                <a:latin typeface="Segoe UI"/>
              </a:endParaRPr>
            </a:p>
          </p:txBody>
        </p:sp>
        <p:sp>
          <p:nvSpPr>
            <p:cNvPr id="27" name="Left Bracket 26">
              <a:extLst>
                <a:ext uri="{FF2B5EF4-FFF2-40B4-BE49-F238E27FC236}">
                  <a16:creationId xmlns:a16="http://schemas.microsoft.com/office/drawing/2014/main" id="{C2A20E12-C937-4D8F-98A6-988DE5C3F5E9}"/>
                </a:ext>
              </a:extLst>
            </p:cNvPr>
            <p:cNvSpPr/>
            <p:nvPr/>
          </p:nvSpPr>
          <p:spPr>
            <a:xfrm rot="16200000" flipV="1">
              <a:off x="8784774" y="4800738"/>
              <a:ext cx="261255" cy="2773586"/>
            </a:xfrm>
            <a:prstGeom prst="leftBracket">
              <a:avLst>
                <a:gd name="adj" fmla="val 69285"/>
              </a:avLst>
            </a:prstGeom>
            <a:ln w="38100" cap="rnd">
              <a:solidFill>
                <a:schemeClr val="bg1">
                  <a:lumMod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1813">
                <a:defRPr/>
              </a:pPr>
              <a:endParaRPr lang="en-US" sz="1798" kern="0">
                <a:solidFill>
                  <a:schemeClr val="bg1"/>
                </a:solidFill>
                <a:latin typeface="Segoe UI"/>
              </a:endParaRPr>
            </a:p>
          </p:txBody>
        </p:sp>
      </p:grpSp>
      <p:sp>
        <p:nvSpPr>
          <p:cNvPr id="31" name="Freeform 17">
            <a:extLst>
              <a:ext uri="{FF2B5EF4-FFF2-40B4-BE49-F238E27FC236}">
                <a16:creationId xmlns:a16="http://schemas.microsoft.com/office/drawing/2014/main" id="{6114F99E-9F94-48C2-B55E-6295DDE68C72}"/>
              </a:ext>
            </a:extLst>
          </p:cNvPr>
          <p:cNvSpPr>
            <a:spLocks noChangeAspect="1"/>
          </p:cNvSpPr>
          <p:nvPr/>
        </p:nvSpPr>
        <p:spPr bwMode="auto">
          <a:xfrm rot="10800000">
            <a:off x="8943080" y="2271314"/>
            <a:ext cx="301368" cy="304353"/>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32" name="Freeform 17">
            <a:extLst>
              <a:ext uri="{FF2B5EF4-FFF2-40B4-BE49-F238E27FC236}">
                <a16:creationId xmlns:a16="http://schemas.microsoft.com/office/drawing/2014/main" id="{9EF08C6A-A268-4336-A4A5-C6D08935F72A}"/>
              </a:ext>
            </a:extLst>
          </p:cNvPr>
          <p:cNvSpPr>
            <a:spLocks noChangeAspect="1"/>
          </p:cNvSpPr>
          <p:nvPr/>
        </p:nvSpPr>
        <p:spPr bwMode="auto">
          <a:xfrm rot="10800000">
            <a:off x="8943080" y="3903352"/>
            <a:ext cx="301368" cy="304353"/>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pic>
        <p:nvPicPr>
          <p:cNvPr id="17" name="Picture 16">
            <a:extLst>
              <a:ext uri="{FF2B5EF4-FFF2-40B4-BE49-F238E27FC236}">
                <a16:creationId xmlns:a16="http://schemas.microsoft.com/office/drawing/2014/main" id="{8DCDDAA3-4F6E-4AD0-85CA-067E85B524C2}"/>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1335107" y="377594"/>
            <a:ext cx="709613" cy="709613"/>
          </a:xfrm>
          <a:prstGeom prst="rect">
            <a:avLst/>
          </a:prstGeom>
        </p:spPr>
      </p:pic>
    </p:spTree>
    <p:extLst>
      <p:ext uri="{BB962C8B-B14F-4D97-AF65-F5344CB8AC3E}">
        <p14:creationId xmlns:p14="http://schemas.microsoft.com/office/powerpoint/2010/main" val="356330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F8A711-2439-4E6D-AD1E-BFD23DC27E97}"/>
              </a:ext>
            </a:extLst>
          </p:cNvPr>
          <p:cNvPicPr>
            <a:picLocks noChangeAspect="1"/>
          </p:cNvPicPr>
          <p:nvPr/>
        </p:nvPicPr>
        <p:blipFill rotWithShape="1">
          <a:blip r:embed="rId3">
            <a:extLst>
              <a:ext uri="{28A0092B-C50C-407E-A947-70E740481C1C}">
                <a14:useLocalDpi xmlns:a14="http://schemas.microsoft.com/office/drawing/2010/main" val="0"/>
              </a:ext>
            </a:extLst>
          </a:blip>
          <a:srcRect l="2667" r="33606"/>
          <a:stretch/>
        </p:blipFill>
        <p:spPr>
          <a:xfrm>
            <a:off x="5751934" y="2727"/>
            <a:ext cx="6683434" cy="6991798"/>
          </a:xfrm>
          <a:prstGeom prst="rect">
            <a:avLst/>
          </a:prstGeom>
        </p:spPr>
      </p:pic>
      <p:sp>
        <p:nvSpPr>
          <p:cNvPr id="3" name="Rectangle 2"/>
          <p:cNvSpPr/>
          <p:nvPr/>
        </p:nvSpPr>
        <p:spPr bwMode="auto">
          <a:xfrm>
            <a:off x="881" y="-1"/>
            <a:ext cx="5751054" cy="7003998"/>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6" name="Rectangle 15"/>
          <p:cNvSpPr/>
          <p:nvPr/>
        </p:nvSpPr>
        <p:spPr>
          <a:xfrm>
            <a:off x="272892" y="2378151"/>
            <a:ext cx="5168177" cy="2194579"/>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6521" tIns="149217" rIns="186521" bIns="149217">
            <a:spAutoFit/>
          </a:bodyPr>
          <a:lstStyle/>
          <a:p>
            <a:pPr defTabSz="913665">
              <a:lnSpc>
                <a:spcPct val="90000"/>
              </a:lnSpc>
              <a:spcBef>
                <a:spcPts val="3060"/>
              </a:spcBef>
              <a:defRPr/>
            </a:pPr>
            <a:r>
              <a:rPr lang="en-US" altLang="zh-CN" sz="2856"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Speaker verification</a:t>
            </a:r>
          </a:p>
          <a:p>
            <a:pPr defTabSz="913665">
              <a:lnSpc>
                <a:spcPct val="90000"/>
              </a:lnSpc>
              <a:spcBef>
                <a:spcPts val="408"/>
              </a:spcBef>
              <a:defRPr/>
            </a:pPr>
            <a:r>
              <a:rPr lang="en-US" altLang="zh-CN" sz="2040"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Check if two voices are the same</a:t>
            </a:r>
          </a:p>
          <a:p>
            <a:pPr defTabSz="913665">
              <a:lnSpc>
                <a:spcPct val="90000"/>
              </a:lnSpc>
              <a:spcBef>
                <a:spcPts val="3060"/>
              </a:spcBef>
              <a:defRPr/>
            </a:pPr>
            <a:r>
              <a:rPr lang="en-US" altLang="zh-CN" sz="2856"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Speaker identification</a:t>
            </a:r>
          </a:p>
          <a:p>
            <a:pPr defTabSz="913665">
              <a:lnSpc>
                <a:spcPct val="90000"/>
              </a:lnSpc>
              <a:spcBef>
                <a:spcPts val="408"/>
              </a:spcBef>
              <a:defRPr/>
            </a:pPr>
            <a:r>
              <a:rPr lang="en-US" altLang="zh-CN" sz="2040"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Identify who is speaking</a:t>
            </a: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pPr lvl="0">
              <a:defRPr/>
            </a:pPr>
            <a:r>
              <a:rPr lang="en-US" sz="4700"/>
              <a:t>Speaker </a:t>
            </a:r>
            <a:br>
              <a:rPr lang="en-US" sz="4700"/>
            </a:br>
            <a:r>
              <a:rPr lang="en-US" sz="4700"/>
              <a:t>Recognition API</a:t>
            </a:r>
          </a:p>
        </p:txBody>
      </p:sp>
      <p:sp>
        <p:nvSpPr>
          <p:cNvPr id="9" name="Oval 8">
            <a:extLst>
              <a:ext uri="{FF2B5EF4-FFF2-40B4-BE49-F238E27FC236}">
                <a16:creationId xmlns:a16="http://schemas.microsoft.com/office/drawing/2014/main" id="{35BF7F89-5C24-4B9A-BB4E-45E6D11E3306}"/>
              </a:ext>
            </a:extLst>
          </p:cNvPr>
          <p:cNvSpPr/>
          <p:nvPr/>
        </p:nvSpPr>
        <p:spPr bwMode="auto">
          <a:xfrm>
            <a:off x="11228726" y="271212"/>
            <a:ext cx="922376" cy="922376"/>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pic>
        <p:nvPicPr>
          <p:cNvPr id="6" name="Picture 5">
            <a:extLst>
              <a:ext uri="{FF2B5EF4-FFF2-40B4-BE49-F238E27FC236}">
                <a16:creationId xmlns:a16="http://schemas.microsoft.com/office/drawing/2014/main" id="{D0813B26-FA5A-44FE-A784-B992DA758B85}"/>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288148" y="330634"/>
            <a:ext cx="803532" cy="803532"/>
          </a:xfrm>
          <a:prstGeom prst="rect">
            <a:avLst/>
          </a:prstGeom>
        </p:spPr>
      </p:pic>
    </p:spTree>
    <p:extLst>
      <p:ext uri="{BB962C8B-B14F-4D97-AF65-F5344CB8AC3E}">
        <p14:creationId xmlns:p14="http://schemas.microsoft.com/office/powerpoint/2010/main" val="290862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fade">
                                      <p:cBhvr>
                                        <p:cTn id="15" dur="500"/>
                                        <p:tgtEl>
                                          <p:spTgt spid="1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xEl>
                                              <p:pRg st="3" end="3"/>
                                            </p:txEl>
                                          </p:spTgt>
                                        </p:tgtEl>
                                        <p:attrNameLst>
                                          <p:attrName>style.visibility</p:attrName>
                                        </p:attrNameLst>
                                      </p:cBhvr>
                                      <p:to>
                                        <p:strVal val="visible"/>
                                      </p:to>
                                    </p:set>
                                    <p:animEffect transition="in" filter="fade">
                                      <p:cBhvr>
                                        <p:cTn id="18"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bwMode="auto">
          <a:xfrm>
            <a:off x="881" y="-1"/>
            <a:ext cx="5751054" cy="7003998"/>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6" name="Rectangle 15"/>
          <p:cNvSpPr/>
          <p:nvPr/>
        </p:nvSpPr>
        <p:spPr>
          <a:xfrm>
            <a:off x="272892" y="2378150"/>
            <a:ext cx="5168177" cy="4208336"/>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6521" tIns="149217" rIns="186521" bIns="149217">
            <a:spAutoFit/>
          </a:bodyPr>
          <a:lstStyle/>
          <a:p>
            <a:pPr defTabSz="913665">
              <a:lnSpc>
                <a:spcPct val="90000"/>
              </a:lnSpc>
              <a:spcBef>
                <a:spcPts val="3060"/>
              </a:spcBef>
              <a:defRPr/>
            </a:pPr>
            <a:r>
              <a:rPr lang="en-US" sz="2856"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Enrollment</a:t>
            </a:r>
          </a:p>
          <a:p>
            <a:pPr defTabSz="913665">
              <a:lnSpc>
                <a:spcPct val="90000"/>
              </a:lnSpc>
              <a:spcBef>
                <a:spcPts val="408"/>
              </a:spcBef>
              <a:defRPr/>
            </a:pPr>
            <a:r>
              <a:rPr lang="en-US" sz="2040"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Create a unique voiceprint for a profile</a:t>
            </a:r>
          </a:p>
          <a:p>
            <a:pPr defTabSz="913665">
              <a:lnSpc>
                <a:spcPct val="90000"/>
              </a:lnSpc>
              <a:spcBef>
                <a:spcPts val="3060"/>
              </a:spcBef>
              <a:defRPr/>
            </a:pPr>
            <a:r>
              <a:rPr lang="en-US" sz="2856"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Recognition</a:t>
            </a:r>
          </a:p>
          <a:p>
            <a:pPr defTabSz="913665">
              <a:lnSpc>
                <a:spcPct val="90000"/>
              </a:lnSpc>
              <a:spcBef>
                <a:spcPts val="408"/>
              </a:spcBef>
              <a:defRPr/>
            </a:pPr>
            <a:r>
              <a:rPr lang="en-US" sz="2040"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After enrolling one or more </a:t>
            </a:r>
            <a:br>
              <a:rPr lang="en-US" sz="2040"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2040"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voices, identify who is speaking </a:t>
            </a:r>
            <a:br>
              <a:rPr lang="en-US" sz="2040"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2040"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from an audio clip</a:t>
            </a:r>
          </a:p>
          <a:p>
            <a:pPr defTabSz="913665">
              <a:lnSpc>
                <a:spcPct val="90000"/>
              </a:lnSpc>
              <a:spcBef>
                <a:spcPts val="3060"/>
              </a:spcBef>
              <a:defRPr/>
            </a:pPr>
            <a:r>
              <a:rPr lang="en-US" sz="2856"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Verification</a:t>
            </a:r>
          </a:p>
          <a:p>
            <a:pPr defTabSz="913665">
              <a:lnSpc>
                <a:spcPct val="90000"/>
              </a:lnSpc>
              <a:spcBef>
                <a:spcPts val="408"/>
              </a:spcBef>
              <a:defRPr/>
            </a:pPr>
            <a:r>
              <a:rPr lang="en-US" sz="2040"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Confirm if a voice belongs to </a:t>
            </a:r>
            <a:br>
              <a:rPr lang="en-US" sz="2040"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2040"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a previously enrolled profile </a:t>
            </a: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pPr lvl="0">
              <a:defRPr/>
            </a:pPr>
            <a:r>
              <a:rPr lang="en-US" sz="4700"/>
              <a:t>Speaker </a:t>
            </a:r>
            <a:br>
              <a:rPr lang="en-US" sz="4700"/>
            </a:br>
            <a:r>
              <a:rPr lang="en-US" sz="4700"/>
              <a:t>Recognition API</a:t>
            </a:r>
          </a:p>
        </p:txBody>
      </p:sp>
      <p:sp>
        <p:nvSpPr>
          <p:cNvPr id="9" name="Oval 8">
            <a:extLst>
              <a:ext uri="{FF2B5EF4-FFF2-40B4-BE49-F238E27FC236}">
                <a16:creationId xmlns:a16="http://schemas.microsoft.com/office/drawing/2014/main" id="{35BF7F89-5C24-4B9A-BB4E-45E6D11E3306}"/>
              </a:ext>
            </a:extLst>
          </p:cNvPr>
          <p:cNvSpPr/>
          <p:nvPr/>
        </p:nvSpPr>
        <p:spPr bwMode="auto">
          <a:xfrm>
            <a:off x="11228726" y="271212"/>
            <a:ext cx="922376" cy="922376"/>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grpSp>
        <p:nvGrpSpPr>
          <p:cNvPr id="22" name="Group 21">
            <a:extLst>
              <a:ext uri="{FF2B5EF4-FFF2-40B4-BE49-F238E27FC236}">
                <a16:creationId xmlns:a16="http://schemas.microsoft.com/office/drawing/2014/main" id="{4B46F75B-DD1B-4A94-8FAB-552B2D9BE0D4}"/>
              </a:ext>
            </a:extLst>
          </p:cNvPr>
          <p:cNvGrpSpPr/>
          <p:nvPr/>
        </p:nvGrpSpPr>
        <p:grpSpPr>
          <a:xfrm>
            <a:off x="6634132" y="1258222"/>
            <a:ext cx="4743229" cy="2239857"/>
            <a:chOff x="700177" y="1731099"/>
            <a:chExt cx="3200000" cy="1511111"/>
          </a:xfrm>
        </p:grpSpPr>
        <p:pic>
          <p:nvPicPr>
            <p:cNvPr id="23" name="Picture 22">
              <a:extLst>
                <a:ext uri="{FF2B5EF4-FFF2-40B4-BE49-F238E27FC236}">
                  <a16:creationId xmlns:a16="http://schemas.microsoft.com/office/drawing/2014/main" id="{B44BBCC3-DAC7-4146-8123-2A565A347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77" y="1731099"/>
              <a:ext cx="3200000" cy="1511111"/>
            </a:xfrm>
            <a:prstGeom prst="rect">
              <a:avLst/>
            </a:prstGeom>
          </p:spPr>
        </p:pic>
        <p:sp>
          <p:nvSpPr>
            <p:cNvPr id="24" name="Rectangle 23">
              <a:extLst>
                <a:ext uri="{FF2B5EF4-FFF2-40B4-BE49-F238E27FC236}">
                  <a16:creationId xmlns:a16="http://schemas.microsoft.com/office/drawing/2014/main" id="{9F4BBE2B-F12A-47AC-BDDD-5F43C0F1F57D}"/>
                </a:ext>
              </a:extLst>
            </p:cNvPr>
            <p:cNvSpPr/>
            <p:nvPr/>
          </p:nvSpPr>
          <p:spPr>
            <a:xfrm>
              <a:off x="1873488" y="2125147"/>
              <a:ext cx="1358809" cy="361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47">
                <a:defRPr/>
              </a:pPr>
              <a:r>
                <a:rPr lang="en-US" sz="1499" kern="0">
                  <a:gradFill>
                    <a:gsLst>
                      <a:gs pos="1250">
                        <a:srgbClr val="000000"/>
                      </a:gs>
                      <a:gs pos="100000">
                        <a:srgbClr val="000000"/>
                      </a:gs>
                    </a:gsLst>
                    <a:lin ang="5400000" scaled="0"/>
                  </a:gradFill>
                  <a:latin typeface="Segoe UI"/>
                </a:rPr>
                <a:t>Is this Anna’s voice?</a:t>
              </a:r>
            </a:p>
          </p:txBody>
        </p:sp>
        <p:sp>
          <p:nvSpPr>
            <p:cNvPr id="25" name="Rectangle 24">
              <a:extLst>
                <a:ext uri="{FF2B5EF4-FFF2-40B4-BE49-F238E27FC236}">
                  <a16:creationId xmlns:a16="http://schemas.microsoft.com/office/drawing/2014/main" id="{4967A96E-4EBA-4453-937D-DB584B885FF4}"/>
                </a:ext>
              </a:extLst>
            </p:cNvPr>
            <p:cNvSpPr/>
            <p:nvPr/>
          </p:nvSpPr>
          <p:spPr>
            <a:xfrm>
              <a:off x="3232297" y="2890614"/>
              <a:ext cx="545804" cy="265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47">
                <a:defRPr/>
              </a:pPr>
              <a:r>
                <a:rPr lang="en-US" sz="1499" kern="0">
                  <a:gradFill>
                    <a:gsLst>
                      <a:gs pos="1250">
                        <a:srgbClr val="000000"/>
                      </a:gs>
                      <a:gs pos="100000">
                        <a:srgbClr val="000000"/>
                      </a:gs>
                    </a:gsLst>
                    <a:lin ang="5400000" scaled="0"/>
                  </a:gradFill>
                  <a:latin typeface="Segoe UI"/>
                </a:rPr>
                <a:t>Anna</a:t>
              </a:r>
            </a:p>
          </p:txBody>
        </p:sp>
      </p:grpSp>
      <p:grpSp>
        <p:nvGrpSpPr>
          <p:cNvPr id="26" name="Group 25">
            <a:extLst>
              <a:ext uri="{FF2B5EF4-FFF2-40B4-BE49-F238E27FC236}">
                <a16:creationId xmlns:a16="http://schemas.microsoft.com/office/drawing/2014/main" id="{55F172F3-C723-48E5-8753-144B6BC49D8A}"/>
              </a:ext>
            </a:extLst>
          </p:cNvPr>
          <p:cNvGrpSpPr/>
          <p:nvPr/>
        </p:nvGrpSpPr>
        <p:grpSpPr>
          <a:xfrm>
            <a:off x="6685418" y="3774589"/>
            <a:ext cx="4743229" cy="2239857"/>
            <a:chOff x="700177" y="4275164"/>
            <a:chExt cx="3200000" cy="1511111"/>
          </a:xfrm>
          <a:solidFill>
            <a:schemeClr val="bg1"/>
          </a:solidFill>
        </p:grpSpPr>
        <p:pic>
          <p:nvPicPr>
            <p:cNvPr id="27" name="Picture 26">
              <a:extLst>
                <a:ext uri="{FF2B5EF4-FFF2-40B4-BE49-F238E27FC236}">
                  <a16:creationId xmlns:a16="http://schemas.microsoft.com/office/drawing/2014/main" id="{8995A964-7922-4F32-A2D7-44BB7B8FA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177" y="4275164"/>
              <a:ext cx="3200000" cy="1511111"/>
            </a:xfrm>
            <a:prstGeom prst="rect">
              <a:avLst/>
            </a:prstGeom>
            <a:grpFill/>
          </p:spPr>
        </p:pic>
        <p:sp>
          <p:nvSpPr>
            <p:cNvPr id="28" name="Rectangle 27">
              <a:extLst>
                <a:ext uri="{FF2B5EF4-FFF2-40B4-BE49-F238E27FC236}">
                  <a16:creationId xmlns:a16="http://schemas.microsoft.com/office/drawing/2014/main" id="{9DA7EC17-8B97-4F0A-B296-CCE1345F9798}"/>
                </a:ext>
              </a:extLst>
            </p:cNvPr>
            <p:cNvSpPr/>
            <p:nvPr/>
          </p:nvSpPr>
          <p:spPr>
            <a:xfrm>
              <a:off x="3289004" y="5414074"/>
              <a:ext cx="545804" cy="2650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47">
                <a:defRPr/>
              </a:pPr>
              <a:r>
                <a:rPr lang="en-US" sz="1499" kern="0">
                  <a:gradFill>
                    <a:gsLst>
                      <a:gs pos="1250">
                        <a:srgbClr val="000000"/>
                      </a:gs>
                      <a:gs pos="100000">
                        <a:srgbClr val="000000"/>
                      </a:gs>
                    </a:gsLst>
                    <a:lin ang="5400000" scaled="0"/>
                  </a:gradFill>
                  <a:latin typeface="Segoe UI"/>
                </a:rPr>
                <a:t>Anna</a:t>
              </a:r>
            </a:p>
          </p:txBody>
        </p:sp>
        <p:sp>
          <p:nvSpPr>
            <p:cNvPr id="29" name="Rectangle 28">
              <a:extLst>
                <a:ext uri="{FF2B5EF4-FFF2-40B4-BE49-F238E27FC236}">
                  <a16:creationId xmlns:a16="http://schemas.microsoft.com/office/drawing/2014/main" id="{F24BB0AE-2831-4151-9874-9070D84208E7}"/>
                </a:ext>
              </a:extLst>
            </p:cNvPr>
            <p:cNvSpPr/>
            <p:nvPr/>
          </p:nvSpPr>
          <p:spPr>
            <a:xfrm>
              <a:off x="783264" y="5385720"/>
              <a:ext cx="545804" cy="2650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47">
                <a:defRPr/>
              </a:pPr>
              <a:r>
                <a:rPr lang="en-US" sz="1499" kern="0">
                  <a:gradFill>
                    <a:gsLst>
                      <a:gs pos="1250">
                        <a:srgbClr val="000000"/>
                      </a:gs>
                      <a:gs pos="100000">
                        <a:srgbClr val="000000"/>
                      </a:gs>
                    </a:gsLst>
                    <a:lin ang="5400000" scaled="0"/>
                  </a:gradFill>
                  <a:latin typeface="Segoe UI"/>
                </a:rPr>
                <a:t>Mike</a:t>
              </a:r>
            </a:p>
          </p:txBody>
        </p:sp>
        <p:sp>
          <p:nvSpPr>
            <p:cNvPr id="30" name="Rectangle 29">
              <a:extLst>
                <a:ext uri="{FF2B5EF4-FFF2-40B4-BE49-F238E27FC236}">
                  <a16:creationId xmlns:a16="http://schemas.microsoft.com/office/drawing/2014/main" id="{E530C795-B492-46AD-959E-90DD3987AFDB}"/>
                </a:ext>
              </a:extLst>
            </p:cNvPr>
            <p:cNvSpPr/>
            <p:nvPr/>
          </p:nvSpPr>
          <p:spPr>
            <a:xfrm>
              <a:off x="1397000" y="4847225"/>
              <a:ext cx="565001" cy="132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47">
                <a:defRPr/>
              </a:pPr>
              <a:r>
                <a:rPr lang="en-US" sz="1499" kern="0">
                  <a:gradFill>
                    <a:gsLst>
                      <a:gs pos="1250">
                        <a:srgbClr val="000000"/>
                      </a:gs>
                      <a:gs pos="100000">
                        <a:srgbClr val="000000"/>
                      </a:gs>
                    </a:gsLst>
                    <a:lin ang="5400000" scaled="0"/>
                  </a:gradFill>
                  <a:latin typeface="Segoe UI"/>
                </a:rPr>
                <a:t>Marry</a:t>
              </a:r>
            </a:p>
          </p:txBody>
        </p:sp>
        <p:sp>
          <p:nvSpPr>
            <p:cNvPr id="31" name="Rectangle 30">
              <a:extLst>
                <a:ext uri="{FF2B5EF4-FFF2-40B4-BE49-F238E27FC236}">
                  <a16:creationId xmlns:a16="http://schemas.microsoft.com/office/drawing/2014/main" id="{606FED21-7BD5-492F-86CD-5EDA854CF58F}"/>
                </a:ext>
              </a:extLst>
            </p:cNvPr>
            <p:cNvSpPr/>
            <p:nvPr/>
          </p:nvSpPr>
          <p:spPr>
            <a:xfrm>
              <a:off x="2060689" y="4531145"/>
              <a:ext cx="1358809" cy="3615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47">
                <a:defRPr/>
              </a:pPr>
              <a:r>
                <a:rPr lang="en-US" sz="1499" kern="0">
                  <a:gradFill>
                    <a:gsLst>
                      <a:gs pos="1250">
                        <a:srgbClr val="000000"/>
                      </a:gs>
                      <a:gs pos="100000">
                        <a:srgbClr val="000000"/>
                      </a:gs>
                    </a:gsLst>
                    <a:lin ang="5400000" scaled="0"/>
                  </a:gradFill>
                  <a:latin typeface="Segoe UI"/>
                </a:rPr>
                <a:t>Who’s voice is this?</a:t>
              </a:r>
            </a:p>
          </p:txBody>
        </p:sp>
      </p:grpSp>
      <p:pic>
        <p:nvPicPr>
          <p:cNvPr id="18" name="Picture 17">
            <a:extLst>
              <a:ext uri="{FF2B5EF4-FFF2-40B4-BE49-F238E27FC236}">
                <a16:creationId xmlns:a16="http://schemas.microsoft.com/office/drawing/2014/main" id="{F0CF5EE5-BCA0-43D5-BD15-32D40582B0E6}"/>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288148" y="330634"/>
            <a:ext cx="803532" cy="803532"/>
          </a:xfrm>
          <a:prstGeom prst="rect">
            <a:avLst/>
          </a:prstGeom>
        </p:spPr>
      </p:pic>
    </p:spTree>
    <p:extLst>
      <p:ext uri="{BB962C8B-B14F-4D97-AF65-F5344CB8AC3E}">
        <p14:creationId xmlns:p14="http://schemas.microsoft.com/office/powerpoint/2010/main" val="82676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A5529E76-B09F-4CA7-903C-630FEFBC1FD1}"/>
              </a:ext>
            </a:extLst>
          </p:cNvPr>
          <p:cNvSpPr txBox="1">
            <a:spLocks/>
          </p:cNvSpPr>
          <p:nvPr/>
        </p:nvSpPr>
        <p:spPr>
          <a:xfrm>
            <a:off x="1214271" y="258647"/>
            <a:ext cx="10969517" cy="977069"/>
          </a:xfrm>
          <a:prstGeom prst="rect">
            <a:avLst/>
          </a:prstGeom>
          <a:solidFill>
            <a:schemeClr val="bg1">
              <a:lumMod val="95000"/>
            </a:schemeClr>
          </a:solidFill>
        </p:spPr>
        <p:txBody>
          <a:bodyPr vert="horz" wrap="square" lIns="182828" tIns="91414" rIns="146262" bIns="91414"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5">
              <a:defRPr/>
            </a:pPr>
            <a:r>
              <a:rPr lang="en-US" sz="4700">
                <a:gradFill>
                  <a:gsLst>
                    <a:gs pos="1250">
                      <a:srgbClr val="353535"/>
                    </a:gs>
                    <a:gs pos="100000">
                      <a:srgbClr val="353535"/>
                    </a:gs>
                  </a:gsLst>
                  <a:lin ang="5400000" scaled="0"/>
                </a:gradFill>
                <a:latin typeface="Segoe UI Light"/>
              </a:rPr>
              <a:t>Language</a:t>
            </a:r>
          </a:p>
        </p:txBody>
      </p:sp>
      <p:sp>
        <p:nvSpPr>
          <p:cNvPr id="102" name="TextBox 101">
            <a:hlinkClick r:id="" action="ppaction://noaction"/>
            <a:extLst>
              <a:ext uri="{FF2B5EF4-FFF2-40B4-BE49-F238E27FC236}">
                <a16:creationId xmlns:a16="http://schemas.microsoft.com/office/drawing/2014/main" id="{845C3895-9F7E-42CF-964F-0F9589A45751}"/>
              </a:ext>
            </a:extLst>
          </p:cNvPr>
          <p:cNvSpPr txBox="1"/>
          <p:nvPr/>
        </p:nvSpPr>
        <p:spPr>
          <a:xfrm>
            <a:off x="4923776" y="5294374"/>
            <a:ext cx="2741227"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Text Analytics API</a:t>
            </a:r>
          </a:p>
        </p:txBody>
      </p:sp>
      <p:sp>
        <p:nvSpPr>
          <p:cNvPr id="103" name="Rectangle 102">
            <a:extLst>
              <a:ext uri="{FF2B5EF4-FFF2-40B4-BE49-F238E27FC236}">
                <a16:creationId xmlns:a16="http://schemas.microsoft.com/office/drawing/2014/main" id="{354E4348-829F-46AC-ABAF-C6AC7244446C}"/>
              </a:ext>
            </a:extLst>
          </p:cNvPr>
          <p:cNvSpPr/>
          <p:nvPr/>
        </p:nvSpPr>
        <p:spPr>
          <a:xfrm>
            <a:off x="4923179" y="5798004"/>
            <a:ext cx="2742421" cy="686960"/>
          </a:xfrm>
          <a:prstGeom prst="rect">
            <a:avLst/>
          </a:prstGeom>
        </p:spPr>
        <p:txBody>
          <a:bodyPr wrap="square">
            <a:spAutoFit/>
          </a:bodyPr>
          <a:lstStyle/>
          <a:p>
            <a:pPr algn="ctr" defTabSz="932330">
              <a:lnSpc>
                <a:spcPct val="90000"/>
              </a:lnSpc>
              <a:spcAft>
                <a:spcPts val="586"/>
              </a:spcAft>
              <a:defRPr/>
            </a:pP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Detect sentiment, key </a:t>
            </a:r>
            <a:b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phrases, topics, and language from your text</a:t>
            </a:r>
          </a:p>
        </p:txBody>
      </p:sp>
      <p:sp>
        <p:nvSpPr>
          <p:cNvPr id="119" name="TextBox 118">
            <a:extLst>
              <a:ext uri="{FF2B5EF4-FFF2-40B4-BE49-F238E27FC236}">
                <a16:creationId xmlns:a16="http://schemas.microsoft.com/office/drawing/2014/main" id="{F2A87705-13DD-42EC-9E8F-7CB9EB9832C8}"/>
              </a:ext>
            </a:extLst>
          </p:cNvPr>
          <p:cNvSpPr txBox="1"/>
          <p:nvPr/>
        </p:nvSpPr>
        <p:spPr>
          <a:xfrm>
            <a:off x="1429283" y="3002319"/>
            <a:ext cx="2732740" cy="410461"/>
          </a:xfrm>
          <a:prstGeom prst="rect">
            <a:avLst/>
          </a:prstGeom>
          <a:noFill/>
        </p:spPr>
        <p:txBody>
          <a:bodyPr wrap="square" lIns="179234" tIns="91414" rIns="179234" bIns="91414" rtlCol="0" anchor="ctr">
            <a:spAutoFit/>
          </a:bodyPr>
          <a:lstStyle/>
          <a:p>
            <a:pPr algn="ctr" defTabSz="932330">
              <a:lnSpc>
                <a:spcPct val="90000"/>
              </a:lnSpc>
              <a:spcAft>
                <a:spcPts val="586"/>
              </a:spcAft>
              <a:defRPr/>
            </a:pP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Spell Check API</a:t>
            </a:r>
          </a:p>
        </p:txBody>
      </p:sp>
      <p:sp>
        <p:nvSpPr>
          <p:cNvPr id="120" name="Rectangle 119">
            <a:extLst>
              <a:ext uri="{FF2B5EF4-FFF2-40B4-BE49-F238E27FC236}">
                <a16:creationId xmlns:a16="http://schemas.microsoft.com/office/drawing/2014/main" id="{3E2788E7-730E-4B10-8379-AAECF59651D0}"/>
              </a:ext>
            </a:extLst>
          </p:cNvPr>
          <p:cNvSpPr/>
          <p:nvPr/>
        </p:nvSpPr>
        <p:spPr>
          <a:xfrm>
            <a:off x="1424443" y="3331887"/>
            <a:ext cx="2742421" cy="489359"/>
          </a:xfrm>
          <a:prstGeom prst="rect">
            <a:avLst/>
          </a:prstGeom>
        </p:spPr>
        <p:txBody>
          <a:bodyPr wrap="square">
            <a:spAutoFit/>
          </a:bodyPr>
          <a:lstStyle/>
          <a:p>
            <a:pPr algn="ctr" defTabSz="932330">
              <a:lnSpc>
                <a:spcPct val="90000"/>
              </a:lnSpc>
              <a:spcAft>
                <a:spcPts val="586"/>
              </a:spcAft>
              <a:defRPr/>
            </a:pP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Detect and correct spelling mistakes within your app</a:t>
            </a:r>
          </a:p>
        </p:txBody>
      </p:sp>
      <p:sp>
        <p:nvSpPr>
          <p:cNvPr id="130" name="TextBox 129">
            <a:extLst>
              <a:ext uri="{FF2B5EF4-FFF2-40B4-BE49-F238E27FC236}">
                <a16:creationId xmlns:a16="http://schemas.microsoft.com/office/drawing/2014/main" id="{380D9FA8-CE8C-480C-A1D1-21D267ECB3F0}"/>
              </a:ext>
            </a:extLst>
          </p:cNvPr>
          <p:cNvSpPr txBox="1"/>
          <p:nvPr/>
        </p:nvSpPr>
        <p:spPr>
          <a:xfrm>
            <a:off x="4816818" y="3002319"/>
            <a:ext cx="2955142" cy="410461"/>
          </a:xfrm>
          <a:prstGeom prst="rect">
            <a:avLst/>
          </a:prstGeom>
          <a:noFill/>
        </p:spPr>
        <p:txBody>
          <a:bodyPr wrap="square" lIns="179234" tIns="91414" rIns="179234" bIns="91414" rtlCol="0" anchor="ctr">
            <a:spAutoFit/>
          </a:bodyPr>
          <a:lstStyle/>
          <a:p>
            <a:pPr algn="ctr" defTabSz="932330">
              <a:lnSpc>
                <a:spcPct val="90000"/>
              </a:lnSpc>
              <a:spcAft>
                <a:spcPts val="586"/>
              </a:spcAft>
              <a:defRPr/>
            </a:pP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Web Language Model API</a:t>
            </a:r>
          </a:p>
        </p:txBody>
      </p:sp>
      <p:sp>
        <p:nvSpPr>
          <p:cNvPr id="131" name="Rectangle 130">
            <a:extLst>
              <a:ext uri="{FF2B5EF4-FFF2-40B4-BE49-F238E27FC236}">
                <a16:creationId xmlns:a16="http://schemas.microsoft.com/office/drawing/2014/main" id="{A9521D52-003C-4F18-8886-237C58BE477F}"/>
              </a:ext>
            </a:extLst>
          </p:cNvPr>
          <p:cNvSpPr/>
          <p:nvPr/>
        </p:nvSpPr>
        <p:spPr>
          <a:xfrm>
            <a:off x="4923179" y="3331887"/>
            <a:ext cx="2742421" cy="686960"/>
          </a:xfrm>
          <a:prstGeom prst="rect">
            <a:avLst/>
          </a:prstGeom>
        </p:spPr>
        <p:txBody>
          <a:bodyPr wrap="square">
            <a:spAutoFit/>
          </a:bodyPr>
          <a:lstStyle/>
          <a:p>
            <a:pPr algn="ctr" defTabSz="932330">
              <a:lnSpc>
                <a:spcPct val="90000"/>
              </a:lnSpc>
              <a:spcAft>
                <a:spcPts val="586"/>
              </a:spcAft>
              <a:defRPr/>
            </a:pP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Leverage the power of </a:t>
            </a:r>
            <a:b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 models trained </a:t>
            </a:r>
            <a:b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on web-scale data</a:t>
            </a:r>
          </a:p>
        </p:txBody>
      </p:sp>
      <p:sp>
        <p:nvSpPr>
          <p:cNvPr id="141" name="TextBox 140">
            <a:extLst>
              <a:ext uri="{FF2B5EF4-FFF2-40B4-BE49-F238E27FC236}">
                <a16:creationId xmlns:a16="http://schemas.microsoft.com/office/drawing/2014/main" id="{544A23D6-1EE7-48AD-B625-4BE7DEF2B1AD}"/>
              </a:ext>
            </a:extLst>
          </p:cNvPr>
          <p:cNvSpPr txBox="1"/>
          <p:nvPr/>
        </p:nvSpPr>
        <p:spPr>
          <a:xfrm>
            <a:off x="8432508" y="3002319"/>
            <a:ext cx="2647119" cy="410461"/>
          </a:xfrm>
          <a:prstGeom prst="rect">
            <a:avLst/>
          </a:prstGeom>
          <a:noFill/>
        </p:spPr>
        <p:txBody>
          <a:bodyPr wrap="square" lIns="179234" tIns="91414" rIns="179234" bIns="91414" rtlCol="0" anchor="ctr">
            <a:spAutoFit/>
          </a:bodyPr>
          <a:lstStyle/>
          <a:p>
            <a:pPr algn="ctr" defTabSz="932330">
              <a:lnSpc>
                <a:spcPct val="90000"/>
              </a:lnSpc>
              <a:spcAft>
                <a:spcPts val="586"/>
              </a:spcAft>
              <a:defRPr/>
            </a:pP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Linguistic Analysis API</a:t>
            </a:r>
          </a:p>
        </p:txBody>
      </p:sp>
      <p:sp>
        <p:nvSpPr>
          <p:cNvPr id="142" name="Rectangle 141">
            <a:extLst>
              <a:ext uri="{FF2B5EF4-FFF2-40B4-BE49-F238E27FC236}">
                <a16:creationId xmlns:a16="http://schemas.microsoft.com/office/drawing/2014/main" id="{37DE5736-44FC-4CB7-B99E-1B0C1B3B8B84}"/>
              </a:ext>
            </a:extLst>
          </p:cNvPr>
          <p:cNvSpPr/>
          <p:nvPr/>
        </p:nvSpPr>
        <p:spPr>
          <a:xfrm>
            <a:off x="8384857" y="3331887"/>
            <a:ext cx="2742421" cy="489359"/>
          </a:xfrm>
          <a:prstGeom prst="rect">
            <a:avLst/>
          </a:prstGeom>
        </p:spPr>
        <p:txBody>
          <a:bodyPr wrap="square">
            <a:spAutoFit/>
          </a:bodyPr>
          <a:lstStyle/>
          <a:p>
            <a:pPr algn="ctr" defTabSz="932330">
              <a:lnSpc>
                <a:spcPct val="90000"/>
              </a:lnSpc>
              <a:spcAft>
                <a:spcPts val="586"/>
              </a:spcAft>
              <a:defRPr/>
            </a:pP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Easily parse complex text </a:t>
            </a:r>
            <a:b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with language analysis</a:t>
            </a:r>
          </a:p>
        </p:txBody>
      </p:sp>
      <p:sp>
        <p:nvSpPr>
          <p:cNvPr id="152" name="TextBox 151">
            <a:extLst>
              <a:ext uri="{FF2B5EF4-FFF2-40B4-BE49-F238E27FC236}">
                <a16:creationId xmlns:a16="http://schemas.microsoft.com/office/drawing/2014/main" id="{E8D6C3B4-64CC-4E7F-B45E-2EE2B4D328A0}"/>
              </a:ext>
            </a:extLst>
          </p:cNvPr>
          <p:cNvSpPr txBox="1"/>
          <p:nvPr/>
        </p:nvSpPr>
        <p:spPr>
          <a:xfrm>
            <a:off x="1365549" y="5179295"/>
            <a:ext cx="2860208" cy="741272"/>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 Understanding </a:t>
            </a:r>
            <a:b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Intelligent Service</a:t>
            </a:r>
          </a:p>
        </p:txBody>
      </p:sp>
      <p:sp>
        <p:nvSpPr>
          <p:cNvPr id="153" name="Rectangle 152">
            <a:extLst>
              <a:ext uri="{FF2B5EF4-FFF2-40B4-BE49-F238E27FC236}">
                <a16:creationId xmlns:a16="http://schemas.microsoft.com/office/drawing/2014/main" id="{F4AB2BA7-6DEE-4CE2-B722-7FC095B8A4BB}"/>
              </a:ext>
            </a:extLst>
          </p:cNvPr>
          <p:cNvSpPr/>
          <p:nvPr/>
        </p:nvSpPr>
        <p:spPr>
          <a:xfrm>
            <a:off x="1424443" y="5798005"/>
            <a:ext cx="2742421" cy="489359"/>
          </a:xfrm>
          <a:prstGeom prst="rect">
            <a:avLst/>
          </a:prstGeom>
        </p:spPr>
        <p:txBody>
          <a:bodyPr wrap="square">
            <a:spAutoFit/>
          </a:bodyPr>
          <a:lstStyle/>
          <a:p>
            <a:pPr algn="ctr" defTabSz="932330">
              <a:lnSpc>
                <a:spcPct val="90000"/>
              </a:lnSpc>
              <a:spcAft>
                <a:spcPts val="586"/>
              </a:spcAft>
              <a:defRPr/>
            </a:pP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Teach your apps to understand commands from your users</a:t>
            </a:r>
          </a:p>
        </p:txBody>
      </p:sp>
      <p:sp>
        <p:nvSpPr>
          <p:cNvPr id="156" name="Rectangle 155">
            <a:extLst>
              <a:ext uri="{FF2B5EF4-FFF2-40B4-BE49-F238E27FC236}">
                <a16:creationId xmlns:a16="http://schemas.microsoft.com/office/drawing/2014/main" id="{6EDB0E3E-ED3E-48E0-9420-DEC0AEA26C26}"/>
              </a:ext>
            </a:extLst>
          </p:cNvPr>
          <p:cNvSpPr/>
          <p:nvPr/>
        </p:nvSpPr>
        <p:spPr>
          <a:xfrm>
            <a:off x="8384857" y="5798005"/>
            <a:ext cx="2742421" cy="489359"/>
          </a:xfrm>
          <a:prstGeom prst="rect">
            <a:avLst/>
          </a:prstGeom>
        </p:spPr>
        <p:txBody>
          <a:bodyPr wrap="square">
            <a:spAutoFit/>
          </a:bodyPr>
          <a:lstStyle/>
          <a:p>
            <a:pPr algn="ctr" defTabSz="932330">
              <a:lnSpc>
                <a:spcPct val="90000"/>
              </a:lnSpc>
              <a:spcAft>
                <a:spcPts val="586"/>
              </a:spcAft>
              <a:defRPr/>
            </a:pP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Easily perform speech </a:t>
            </a:r>
            <a:b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and text translation</a:t>
            </a:r>
          </a:p>
        </p:txBody>
      </p:sp>
      <p:sp>
        <p:nvSpPr>
          <p:cNvPr id="70" name="TextBox 69">
            <a:extLst/>
          </p:cNvPr>
          <p:cNvSpPr txBox="1"/>
          <p:nvPr/>
        </p:nvSpPr>
        <p:spPr>
          <a:xfrm>
            <a:off x="8776715" y="5294374"/>
            <a:ext cx="1958709"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Translator</a:t>
            </a:r>
          </a:p>
        </p:txBody>
      </p:sp>
      <p:sp>
        <p:nvSpPr>
          <p:cNvPr id="45" name="Rectangle 44"/>
          <p:cNvSpPr/>
          <p:nvPr/>
        </p:nvSpPr>
        <p:spPr bwMode="auto">
          <a:xfrm>
            <a:off x="1214271" y="127958"/>
            <a:ext cx="78899" cy="12696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9" name="Group 48">
            <a:extLst>
              <a:ext uri="{FF2B5EF4-FFF2-40B4-BE49-F238E27FC236}">
                <a16:creationId xmlns:a16="http://schemas.microsoft.com/office/drawing/2014/main" id="{81ADF90D-BC73-4425-B6E7-177F7378A15E}"/>
              </a:ext>
            </a:extLst>
          </p:cNvPr>
          <p:cNvGrpSpPr/>
          <p:nvPr/>
        </p:nvGrpSpPr>
        <p:grpSpPr>
          <a:xfrm>
            <a:off x="1763" y="259681"/>
            <a:ext cx="1212506" cy="976035"/>
            <a:chOff x="864" y="254613"/>
            <a:chExt cx="1188839" cy="956984"/>
          </a:xfrm>
        </p:grpSpPr>
        <p:sp>
          <p:nvSpPr>
            <p:cNvPr id="43" name="Rectangle 42"/>
            <p:cNvSpPr/>
            <p:nvPr/>
          </p:nvSpPr>
          <p:spPr bwMode="auto">
            <a:xfrm>
              <a:off x="864" y="254613"/>
              <a:ext cx="1188839" cy="9569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1" name="Group 34">
              <a:extLst>
                <a:ext uri="{FF2B5EF4-FFF2-40B4-BE49-F238E27FC236}">
                  <a16:creationId xmlns:a16="http://schemas.microsoft.com/office/drawing/2014/main" id="{27BA7B74-368D-41B0-955E-404F28CA4FB2}"/>
                </a:ext>
              </a:extLst>
            </p:cNvPr>
            <p:cNvGrpSpPr>
              <a:grpSpLocks noChangeAspect="1"/>
            </p:cNvGrpSpPr>
            <p:nvPr/>
          </p:nvGrpSpPr>
          <p:grpSpPr bwMode="auto">
            <a:xfrm>
              <a:off x="272986" y="536618"/>
              <a:ext cx="634006" cy="415489"/>
              <a:chOff x="671" y="1179"/>
              <a:chExt cx="2884" cy="1890"/>
            </a:xfrm>
            <a:solidFill>
              <a:schemeClr val="bg1"/>
            </a:solidFill>
          </p:grpSpPr>
          <p:sp>
            <p:nvSpPr>
              <p:cNvPr id="62" name="Freeform 36">
                <a:extLst>
                  <a:ext uri="{FF2B5EF4-FFF2-40B4-BE49-F238E27FC236}">
                    <a16:creationId xmlns:a16="http://schemas.microsoft.com/office/drawing/2014/main" id="{0A49481B-889A-485A-87D1-E5D00CF661D5}"/>
                  </a:ext>
                </a:extLst>
              </p:cNvPr>
              <p:cNvSpPr>
                <a:spLocks noEditPoints="1"/>
              </p:cNvSpPr>
              <p:nvPr/>
            </p:nvSpPr>
            <p:spPr bwMode="auto">
              <a:xfrm>
                <a:off x="2171" y="1179"/>
                <a:ext cx="1384" cy="1890"/>
              </a:xfrm>
              <a:custGeom>
                <a:avLst/>
                <a:gdLst>
                  <a:gd name="T0" fmla="*/ 167 w 666"/>
                  <a:gd name="T1" fmla="*/ 781 h 908"/>
                  <a:gd name="T2" fmla="*/ 172 w 666"/>
                  <a:gd name="T3" fmla="*/ 814 h 908"/>
                  <a:gd name="T4" fmla="*/ 479 w 666"/>
                  <a:gd name="T5" fmla="*/ 639 h 908"/>
                  <a:gd name="T6" fmla="*/ 565 w 666"/>
                  <a:gd name="T7" fmla="*/ 321 h 908"/>
                  <a:gd name="T8" fmla="*/ 287 w 666"/>
                  <a:gd name="T9" fmla="*/ 106 h 908"/>
                  <a:gd name="T10" fmla="*/ 110 w 666"/>
                  <a:gd name="T11" fmla="*/ 351 h 908"/>
                  <a:gd name="T12" fmla="*/ 310 w 666"/>
                  <a:gd name="T13" fmla="*/ 533 h 908"/>
                  <a:gd name="T14" fmla="*/ 363 w 666"/>
                  <a:gd name="T15" fmla="*/ 535 h 908"/>
                  <a:gd name="T16" fmla="*/ 350 w 666"/>
                  <a:gd name="T17" fmla="*/ 586 h 908"/>
                  <a:gd name="T18" fmla="*/ 167 w 666"/>
                  <a:gd name="T19" fmla="*/ 781 h 908"/>
                  <a:gd name="T20" fmla="*/ 107 w 666"/>
                  <a:gd name="T21" fmla="*/ 908 h 908"/>
                  <a:gd name="T22" fmla="*/ 98 w 666"/>
                  <a:gd name="T23" fmla="*/ 873 h 908"/>
                  <a:gd name="T24" fmla="*/ 78 w 666"/>
                  <a:gd name="T25" fmla="*/ 762 h 908"/>
                  <a:gd name="T26" fmla="*/ 74 w 666"/>
                  <a:gd name="T27" fmla="*/ 730 h 908"/>
                  <a:gd name="T28" fmla="*/ 103 w 666"/>
                  <a:gd name="T29" fmla="*/ 718 h 908"/>
                  <a:gd name="T30" fmla="*/ 246 w 666"/>
                  <a:gd name="T31" fmla="*/ 610 h 908"/>
                  <a:gd name="T32" fmla="*/ 26 w 666"/>
                  <a:gd name="T33" fmla="*/ 364 h 908"/>
                  <a:gd name="T34" fmla="*/ 274 w 666"/>
                  <a:gd name="T35" fmla="*/ 22 h 908"/>
                  <a:gd name="T36" fmla="*/ 649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7" y="781"/>
                    </a:moveTo>
                    <a:cubicBezTo>
                      <a:pt x="168" y="791"/>
                      <a:pt x="170" y="803"/>
                      <a:pt x="172" y="814"/>
                    </a:cubicBezTo>
                    <a:cubicBezTo>
                      <a:pt x="299" y="792"/>
                      <a:pt x="407" y="730"/>
                      <a:pt x="479" y="639"/>
                    </a:cubicBezTo>
                    <a:cubicBezTo>
                      <a:pt x="549" y="549"/>
                      <a:pt x="579" y="439"/>
                      <a:pt x="565" y="321"/>
                    </a:cubicBezTo>
                    <a:cubicBezTo>
                      <a:pt x="532" y="149"/>
                      <a:pt x="402" y="89"/>
                      <a:pt x="287" y="106"/>
                    </a:cubicBezTo>
                    <a:cubicBezTo>
                      <a:pt x="171" y="125"/>
                      <a:pt x="92" y="235"/>
                      <a:pt x="110" y="351"/>
                    </a:cubicBezTo>
                    <a:cubicBezTo>
                      <a:pt x="125" y="453"/>
                      <a:pt x="209" y="530"/>
                      <a:pt x="310" y="533"/>
                    </a:cubicBezTo>
                    <a:cubicBezTo>
                      <a:pt x="363" y="535"/>
                      <a:pt x="363" y="535"/>
                      <a:pt x="363" y="535"/>
                    </a:cubicBezTo>
                    <a:cubicBezTo>
                      <a:pt x="350" y="586"/>
                      <a:pt x="350" y="586"/>
                      <a:pt x="350" y="586"/>
                    </a:cubicBezTo>
                    <a:cubicBezTo>
                      <a:pt x="325" y="685"/>
                      <a:pt x="219" y="753"/>
                      <a:pt x="167" y="781"/>
                    </a:cubicBezTo>
                    <a:close/>
                    <a:moveTo>
                      <a:pt x="107" y="908"/>
                    </a:moveTo>
                    <a:cubicBezTo>
                      <a:pt x="98" y="873"/>
                      <a:pt x="98" y="873"/>
                      <a:pt x="98" y="873"/>
                    </a:cubicBezTo>
                    <a:cubicBezTo>
                      <a:pt x="87" y="834"/>
                      <a:pt x="79" y="765"/>
                      <a:pt x="78" y="762"/>
                    </a:cubicBezTo>
                    <a:cubicBezTo>
                      <a:pt x="74" y="730"/>
                      <a:pt x="74" y="730"/>
                      <a:pt x="74" y="730"/>
                    </a:cubicBezTo>
                    <a:cubicBezTo>
                      <a:pt x="103" y="718"/>
                      <a:pt x="103" y="718"/>
                      <a:pt x="103" y="718"/>
                    </a:cubicBezTo>
                    <a:cubicBezTo>
                      <a:pt x="134" y="704"/>
                      <a:pt x="208" y="663"/>
                      <a:pt x="246" y="610"/>
                    </a:cubicBezTo>
                    <a:cubicBezTo>
                      <a:pt x="132" y="581"/>
                      <a:pt x="44" y="485"/>
                      <a:pt x="26" y="364"/>
                    </a:cubicBezTo>
                    <a:cubicBezTo>
                      <a:pt x="0" y="202"/>
                      <a:pt x="111" y="48"/>
                      <a:pt x="274" y="22"/>
                    </a:cubicBezTo>
                    <a:cubicBezTo>
                      <a:pt x="425" y="0"/>
                      <a:pt x="606" y="80"/>
                      <a:pt x="649" y="306"/>
                    </a:cubicBezTo>
                    <a:cubicBezTo>
                      <a:pt x="649" y="309"/>
                      <a:pt x="649" y="309"/>
                      <a:pt x="649" y="309"/>
                    </a:cubicBezTo>
                    <a:cubicBezTo>
                      <a:pt x="666" y="449"/>
                      <a:pt x="630" y="585"/>
                      <a:pt x="545" y="692"/>
                    </a:cubicBezTo>
                    <a:cubicBezTo>
                      <a:pt x="452" y="810"/>
                      <a:pt x="310"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3" name="Freeform 37">
                <a:extLst>
                  <a:ext uri="{FF2B5EF4-FFF2-40B4-BE49-F238E27FC236}">
                    <a16:creationId xmlns:a16="http://schemas.microsoft.com/office/drawing/2014/main" id="{51F24768-9835-4147-A4F6-56C1BDFB7A90}"/>
                  </a:ext>
                </a:extLst>
              </p:cNvPr>
              <p:cNvSpPr>
                <a:spLocks noEditPoints="1"/>
              </p:cNvSpPr>
              <p:nvPr/>
            </p:nvSpPr>
            <p:spPr bwMode="auto">
              <a:xfrm>
                <a:off x="671" y="1179"/>
                <a:ext cx="1384" cy="1890"/>
              </a:xfrm>
              <a:custGeom>
                <a:avLst/>
                <a:gdLst>
                  <a:gd name="T0" fmla="*/ 166 w 666"/>
                  <a:gd name="T1" fmla="*/ 781 h 908"/>
                  <a:gd name="T2" fmla="*/ 171 w 666"/>
                  <a:gd name="T3" fmla="*/ 814 h 908"/>
                  <a:gd name="T4" fmla="*/ 478 w 666"/>
                  <a:gd name="T5" fmla="*/ 639 h 908"/>
                  <a:gd name="T6" fmla="*/ 564 w 666"/>
                  <a:gd name="T7" fmla="*/ 321 h 908"/>
                  <a:gd name="T8" fmla="*/ 286 w 666"/>
                  <a:gd name="T9" fmla="*/ 106 h 908"/>
                  <a:gd name="T10" fmla="*/ 110 w 666"/>
                  <a:gd name="T11" fmla="*/ 351 h 908"/>
                  <a:gd name="T12" fmla="*/ 310 w 666"/>
                  <a:gd name="T13" fmla="*/ 533 h 908"/>
                  <a:gd name="T14" fmla="*/ 362 w 666"/>
                  <a:gd name="T15" fmla="*/ 535 h 908"/>
                  <a:gd name="T16" fmla="*/ 349 w 666"/>
                  <a:gd name="T17" fmla="*/ 586 h 908"/>
                  <a:gd name="T18" fmla="*/ 166 w 666"/>
                  <a:gd name="T19" fmla="*/ 781 h 908"/>
                  <a:gd name="T20" fmla="*/ 107 w 666"/>
                  <a:gd name="T21" fmla="*/ 908 h 908"/>
                  <a:gd name="T22" fmla="*/ 97 w 666"/>
                  <a:gd name="T23" fmla="*/ 873 h 908"/>
                  <a:gd name="T24" fmla="*/ 78 w 666"/>
                  <a:gd name="T25" fmla="*/ 762 h 908"/>
                  <a:gd name="T26" fmla="*/ 74 w 666"/>
                  <a:gd name="T27" fmla="*/ 730 h 908"/>
                  <a:gd name="T28" fmla="*/ 103 w 666"/>
                  <a:gd name="T29" fmla="*/ 718 h 908"/>
                  <a:gd name="T30" fmla="*/ 245 w 666"/>
                  <a:gd name="T31" fmla="*/ 610 h 908"/>
                  <a:gd name="T32" fmla="*/ 26 w 666"/>
                  <a:gd name="T33" fmla="*/ 364 h 908"/>
                  <a:gd name="T34" fmla="*/ 273 w 666"/>
                  <a:gd name="T35" fmla="*/ 22 h 908"/>
                  <a:gd name="T36" fmla="*/ 648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6" y="781"/>
                    </a:moveTo>
                    <a:cubicBezTo>
                      <a:pt x="168" y="791"/>
                      <a:pt x="169" y="803"/>
                      <a:pt x="171" y="814"/>
                    </a:cubicBezTo>
                    <a:cubicBezTo>
                      <a:pt x="298" y="792"/>
                      <a:pt x="406" y="730"/>
                      <a:pt x="478" y="639"/>
                    </a:cubicBezTo>
                    <a:cubicBezTo>
                      <a:pt x="549" y="549"/>
                      <a:pt x="579" y="439"/>
                      <a:pt x="564" y="321"/>
                    </a:cubicBezTo>
                    <a:cubicBezTo>
                      <a:pt x="532" y="149"/>
                      <a:pt x="401" y="89"/>
                      <a:pt x="286" y="106"/>
                    </a:cubicBezTo>
                    <a:cubicBezTo>
                      <a:pt x="171" y="125"/>
                      <a:pt x="91" y="235"/>
                      <a:pt x="110" y="351"/>
                    </a:cubicBezTo>
                    <a:cubicBezTo>
                      <a:pt x="125" y="453"/>
                      <a:pt x="209" y="530"/>
                      <a:pt x="310" y="533"/>
                    </a:cubicBezTo>
                    <a:cubicBezTo>
                      <a:pt x="362" y="535"/>
                      <a:pt x="362" y="535"/>
                      <a:pt x="362" y="535"/>
                    </a:cubicBezTo>
                    <a:cubicBezTo>
                      <a:pt x="349" y="586"/>
                      <a:pt x="349" y="586"/>
                      <a:pt x="349" y="586"/>
                    </a:cubicBezTo>
                    <a:cubicBezTo>
                      <a:pt x="324" y="685"/>
                      <a:pt x="218" y="753"/>
                      <a:pt x="166" y="781"/>
                    </a:cubicBezTo>
                    <a:close/>
                    <a:moveTo>
                      <a:pt x="107" y="908"/>
                    </a:moveTo>
                    <a:cubicBezTo>
                      <a:pt x="97" y="873"/>
                      <a:pt x="97" y="873"/>
                      <a:pt x="97" y="873"/>
                    </a:cubicBezTo>
                    <a:cubicBezTo>
                      <a:pt x="87" y="834"/>
                      <a:pt x="78" y="765"/>
                      <a:pt x="78" y="762"/>
                    </a:cubicBezTo>
                    <a:cubicBezTo>
                      <a:pt x="74" y="730"/>
                      <a:pt x="74" y="730"/>
                      <a:pt x="74" y="730"/>
                    </a:cubicBezTo>
                    <a:cubicBezTo>
                      <a:pt x="103" y="718"/>
                      <a:pt x="103" y="718"/>
                      <a:pt x="103" y="718"/>
                    </a:cubicBezTo>
                    <a:cubicBezTo>
                      <a:pt x="134" y="704"/>
                      <a:pt x="207" y="663"/>
                      <a:pt x="245" y="610"/>
                    </a:cubicBezTo>
                    <a:cubicBezTo>
                      <a:pt x="132" y="581"/>
                      <a:pt x="43" y="485"/>
                      <a:pt x="26" y="364"/>
                    </a:cubicBezTo>
                    <a:cubicBezTo>
                      <a:pt x="0" y="202"/>
                      <a:pt x="111" y="48"/>
                      <a:pt x="273" y="22"/>
                    </a:cubicBezTo>
                    <a:cubicBezTo>
                      <a:pt x="424" y="0"/>
                      <a:pt x="606" y="80"/>
                      <a:pt x="648" y="306"/>
                    </a:cubicBezTo>
                    <a:cubicBezTo>
                      <a:pt x="649" y="309"/>
                      <a:pt x="649" y="309"/>
                      <a:pt x="649" y="309"/>
                    </a:cubicBezTo>
                    <a:cubicBezTo>
                      <a:pt x="666" y="449"/>
                      <a:pt x="629" y="585"/>
                      <a:pt x="545" y="692"/>
                    </a:cubicBezTo>
                    <a:cubicBezTo>
                      <a:pt x="452" y="810"/>
                      <a:pt x="309"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sp>
        <p:nvSpPr>
          <p:cNvPr id="65" name="Freeform 5">
            <a:extLst>
              <a:ext uri="{FF2B5EF4-FFF2-40B4-BE49-F238E27FC236}">
                <a16:creationId xmlns:a16="http://schemas.microsoft.com/office/drawing/2014/main" id="{6806F727-C1FC-4EB6-A3BD-25C6AAE7C91E}"/>
              </a:ext>
            </a:extLst>
          </p:cNvPr>
          <p:cNvSpPr>
            <a:spLocks noEditPoints="1"/>
          </p:cNvSpPr>
          <p:nvPr/>
        </p:nvSpPr>
        <p:spPr bwMode="auto">
          <a:xfrm>
            <a:off x="2497959" y="2022179"/>
            <a:ext cx="614283" cy="615581"/>
          </a:xfrm>
          <a:custGeom>
            <a:avLst/>
            <a:gdLst>
              <a:gd name="T0" fmla="*/ 131 w 2367"/>
              <a:gd name="T1" fmla="*/ 971 h 2372"/>
              <a:gd name="T2" fmla="*/ 699 w 2367"/>
              <a:gd name="T3" fmla="*/ 1540 h 2372"/>
              <a:gd name="T4" fmla="*/ 2234 w 2367"/>
              <a:gd name="T5" fmla="*/ 0 h 2372"/>
              <a:gd name="T6" fmla="*/ 2367 w 2367"/>
              <a:gd name="T7" fmla="*/ 134 h 2372"/>
              <a:gd name="T8" fmla="*/ 699 w 2367"/>
              <a:gd name="T9" fmla="*/ 1805 h 2372"/>
              <a:gd name="T10" fmla="*/ 0 w 2367"/>
              <a:gd name="T11" fmla="*/ 1103 h 2372"/>
              <a:gd name="T12" fmla="*/ 131 w 2367"/>
              <a:gd name="T13" fmla="*/ 971 h 2372"/>
              <a:gd name="T14" fmla="*/ 0 w 2367"/>
              <a:gd name="T15" fmla="*/ 2372 h 2372"/>
              <a:gd name="T16" fmla="*/ 0 w 2367"/>
              <a:gd name="T17" fmla="*/ 2182 h 2372"/>
              <a:gd name="T18" fmla="*/ 2367 w 2367"/>
              <a:gd name="T19" fmla="*/ 2182 h 2372"/>
              <a:gd name="T20" fmla="*/ 2367 w 2367"/>
              <a:gd name="T21" fmla="*/ 2372 h 2372"/>
              <a:gd name="T22" fmla="*/ 0 w 2367"/>
              <a:gd name="T23" fmla="*/ 2372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7" h="2372">
                <a:moveTo>
                  <a:pt x="131" y="971"/>
                </a:moveTo>
                <a:lnTo>
                  <a:pt x="699" y="1540"/>
                </a:lnTo>
                <a:lnTo>
                  <a:pt x="2234" y="0"/>
                </a:lnTo>
                <a:lnTo>
                  <a:pt x="2367" y="134"/>
                </a:lnTo>
                <a:lnTo>
                  <a:pt x="699" y="1805"/>
                </a:lnTo>
                <a:lnTo>
                  <a:pt x="0" y="1103"/>
                </a:lnTo>
                <a:lnTo>
                  <a:pt x="131" y="971"/>
                </a:lnTo>
                <a:close/>
                <a:moveTo>
                  <a:pt x="0" y="2372"/>
                </a:moveTo>
                <a:lnTo>
                  <a:pt x="0" y="2182"/>
                </a:lnTo>
                <a:lnTo>
                  <a:pt x="2367" y="2182"/>
                </a:lnTo>
                <a:lnTo>
                  <a:pt x="2367" y="2372"/>
                </a:lnTo>
                <a:lnTo>
                  <a:pt x="0" y="2372"/>
                </a:lnTo>
                <a:close/>
              </a:path>
            </a:pathLst>
          </a:custGeom>
          <a:solidFill>
            <a:srgbClr val="047CDA"/>
          </a:solidFill>
          <a:ln>
            <a:noFill/>
          </a:ln>
        </p:spPr>
        <p:txBody>
          <a:bodyPr vert="horz" wrap="square" lIns="93260" tIns="46630" rIns="93260" bIns="46630" numCol="1" anchor="t" anchorCtr="0" compatLnSpc="1">
            <a:prstTxWarp prst="textNoShape">
              <a:avLst/>
            </a:prstTxWarp>
          </a:bodyPr>
          <a:lstStyle/>
          <a:p>
            <a:endParaRPr lang="en-US" sz="1836"/>
          </a:p>
        </p:txBody>
      </p:sp>
      <p:grpSp>
        <p:nvGrpSpPr>
          <p:cNvPr id="66" name="Group 8">
            <a:extLst>
              <a:ext uri="{FF2B5EF4-FFF2-40B4-BE49-F238E27FC236}">
                <a16:creationId xmlns:a16="http://schemas.microsoft.com/office/drawing/2014/main" id="{FBBCB57C-F52F-4502-8098-2DE790C8DE2D}"/>
              </a:ext>
            </a:extLst>
          </p:cNvPr>
          <p:cNvGrpSpPr>
            <a:grpSpLocks noChangeAspect="1"/>
          </p:cNvGrpSpPr>
          <p:nvPr/>
        </p:nvGrpSpPr>
        <p:grpSpPr bwMode="auto">
          <a:xfrm>
            <a:off x="9341828" y="2122319"/>
            <a:ext cx="823287" cy="425747"/>
            <a:chOff x="3" y="0"/>
            <a:chExt cx="3123" cy="1615"/>
          </a:xfrm>
          <a:solidFill>
            <a:srgbClr val="047CDA"/>
          </a:solidFill>
        </p:grpSpPr>
        <p:sp>
          <p:nvSpPr>
            <p:cNvPr id="67" name="Freeform 9">
              <a:extLst>
                <a:ext uri="{FF2B5EF4-FFF2-40B4-BE49-F238E27FC236}">
                  <a16:creationId xmlns:a16="http://schemas.microsoft.com/office/drawing/2014/main" id="{A73B73ED-D9E5-4591-8E24-FF641032BA2B}"/>
                </a:ext>
              </a:extLst>
            </p:cNvPr>
            <p:cNvSpPr>
              <a:spLocks/>
            </p:cNvSpPr>
            <p:nvPr/>
          </p:nvSpPr>
          <p:spPr bwMode="auto">
            <a:xfrm>
              <a:off x="1327" y="570"/>
              <a:ext cx="474" cy="475"/>
            </a:xfrm>
            <a:custGeom>
              <a:avLst/>
              <a:gdLst>
                <a:gd name="T0" fmla="*/ 115 w 228"/>
                <a:gd name="T1" fmla="*/ 0 h 228"/>
                <a:gd name="T2" fmla="*/ 196 w 228"/>
                <a:gd name="T3" fmla="*/ 32 h 228"/>
                <a:gd name="T4" fmla="*/ 228 w 228"/>
                <a:gd name="T5" fmla="*/ 113 h 228"/>
                <a:gd name="T6" fmla="*/ 196 w 228"/>
                <a:gd name="T7" fmla="*/ 195 h 228"/>
                <a:gd name="T8" fmla="*/ 115 w 228"/>
                <a:gd name="T9" fmla="*/ 228 h 228"/>
                <a:gd name="T10" fmla="*/ 33 w 228"/>
                <a:gd name="T11" fmla="*/ 194 h 228"/>
                <a:gd name="T12" fmla="*/ 0 w 228"/>
                <a:gd name="T13" fmla="*/ 113 h 228"/>
                <a:gd name="T14" fmla="*/ 33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148" y="0"/>
                    <a:pt x="175" y="11"/>
                    <a:pt x="196" y="32"/>
                  </a:cubicBezTo>
                  <a:cubicBezTo>
                    <a:pt x="217" y="54"/>
                    <a:pt x="228" y="81"/>
                    <a:pt x="228" y="113"/>
                  </a:cubicBezTo>
                  <a:cubicBezTo>
                    <a:pt x="228" y="146"/>
                    <a:pt x="217" y="174"/>
                    <a:pt x="196" y="195"/>
                  </a:cubicBezTo>
                  <a:cubicBezTo>
                    <a:pt x="175" y="217"/>
                    <a:pt x="148" y="228"/>
                    <a:pt x="115" y="228"/>
                  </a:cubicBezTo>
                  <a:cubicBezTo>
                    <a:pt x="81" y="228"/>
                    <a:pt x="54" y="217"/>
                    <a:pt x="33" y="194"/>
                  </a:cubicBezTo>
                  <a:cubicBezTo>
                    <a:pt x="11" y="172"/>
                    <a:pt x="0" y="145"/>
                    <a:pt x="0" y="113"/>
                  </a:cubicBezTo>
                  <a:cubicBezTo>
                    <a:pt x="0" y="80"/>
                    <a:pt x="11" y="53"/>
                    <a:pt x="33" y="32"/>
                  </a:cubicBezTo>
                  <a:cubicBezTo>
                    <a:pt x="55" y="11"/>
                    <a:pt x="82" y="0"/>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8" name="Freeform 10">
              <a:extLst>
                <a:ext uri="{FF2B5EF4-FFF2-40B4-BE49-F238E27FC236}">
                  <a16:creationId xmlns:a16="http://schemas.microsoft.com/office/drawing/2014/main" id="{9EBB1672-5886-4480-9BF1-F6A4FA39A273}"/>
                </a:ext>
              </a:extLst>
            </p:cNvPr>
            <p:cNvSpPr>
              <a:spLocks/>
            </p:cNvSpPr>
            <p:nvPr/>
          </p:nvSpPr>
          <p:spPr bwMode="auto">
            <a:xfrm>
              <a:off x="2652" y="570"/>
              <a:ext cx="474" cy="475"/>
            </a:xfrm>
            <a:custGeom>
              <a:avLst/>
              <a:gdLst>
                <a:gd name="T0" fmla="*/ 115 w 228"/>
                <a:gd name="T1" fmla="*/ 0 h 228"/>
                <a:gd name="T2" fmla="*/ 33 w 228"/>
                <a:gd name="T3" fmla="*/ 32 h 228"/>
                <a:gd name="T4" fmla="*/ 0 w 228"/>
                <a:gd name="T5" fmla="*/ 113 h 228"/>
                <a:gd name="T6" fmla="*/ 33 w 228"/>
                <a:gd name="T7" fmla="*/ 194 h 228"/>
                <a:gd name="T8" fmla="*/ 115 w 228"/>
                <a:gd name="T9" fmla="*/ 228 h 228"/>
                <a:gd name="T10" fmla="*/ 197 w 228"/>
                <a:gd name="T11" fmla="*/ 195 h 228"/>
                <a:gd name="T12" fmla="*/ 228 w 228"/>
                <a:gd name="T13" fmla="*/ 113 h 228"/>
                <a:gd name="T14" fmla="*/ 196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82" y="0"/>
                    <a:pt x="55" y="11"/>
                    <a:pt x="33" y="32"/>
                  </a:cubicBezTo>
                  <a:cubicBezTo>
                    <a:pt x="11" y="53"/>
                    <a:pt x="0" y="80"/>
                    <a:pt x="0" y="113"/>
                  </a:cubicBezTo>
                  <a:cubicBezTo>
                    <a:pt x="0" y="145"/>
                    <a:pt x="11" y="172"/>
                    <a:pt x="33" y="194"/>
                  </a:cubicBezTo>
                  <a:cubicBezTo>
                    <a:pt x="54" y="217"/>
                    <a:pt x="82" y="228"/>
                    <a:pt x="115" y="228"/>
                  </a:cubicBezTo>
                  <a:cubicBezTo>
                    <a:pt x="148" y="228"/>
                    <a:pt x="176" y="217"/>
                    <a:pt x="197" y="195"/>
                  </a:cubicBezTo>
                  <a:cubicBezTo>
                    <a:pt x="217" y="174"/>
                    <a:pt x="228" y="146"/>
                    <a:pt x="228" y="113"/>
                  </a:cubicBezTo>
                  <a:cubicBezTo>
                    <a:pt x="228" y="81"/>
                    <a:pt x="217" y="54"/>
                    <a:pt x="196" y="32"/>
                  </a:cubicBezTo>
                  <a:cubicBezTo>
                    <a:pt x="175" y="11"/>
                    <a:pt x="148" y="0"/>
                    <a:pt x="1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9" name="Freeform 11">
              <a:extLst>
                <a:ext uri="{FF2B5EF4-FFF2-40B4-BE49-F238E27FC236}">
                  <a16:creationId xmlns:a16="http://schemas.microsoft.com/office/drawing/2014/main" id="{77449BF7-1B39-4545-9A5B-AFCDFDD2A65B}"/>
                </a:ext>
              </a:extLst>
            </p:cNvPr>
            <p:cNvSpPr>
              <a:spLocks/>
            </p:cNvSpPr>
            <p:nvPr/>
          </p:nvSpPr>
          <p:spPr bwMode="auto">
            <a:xfrm>
              <a:off x="3" y="570"/>
              <a:ext cx="474" cy="475"/>
            </a:xfrm>
            <a:custGeom>
              <a:avLst/>
              <a:gdLst>
                <a:gd name="T0" fmla="*/ 114 w 228"/>
                <a:gd name="T1" fmla="*/ 0 h 228"/>
                <a:gd name="T2" fmla="*/ 33 w 228"/>
                <a:gd name="T3" fmla="*/ 32 h 228"/>
                <a:gd name="T4" fmla="*/ 0 w 228"/>
                <a:gd name="T5" fmla="*/ 113 h 228"/>
                <a:gd name="T6" fmla="*/ 32 w 228"/>
                <a:gd name="T7" fmla="*/ 194 h 228"/>
                <a:gd name="T8" fmla="*/ 114 w 228"/>
                <a:gd name="T9" fmla="*/ 228 h 228"/>
                <a:gd name="T10" fmla="*/ 196 w 228"/>
                <a:gd name="T11" fmla="*/ 195 h 228"/>
                <a:gd name="T12" fmla="*/ 228 w 228"/>
                <a:gd name="T13" fmla="*/ 113 h 228"/>
                <a:gd name="T14" fmla="*/ 196 w 228"/>
                <a:gd name="T15" fmla="*/ 32 h 228"/>
                <a:gd name="T16" fmla="*/ 114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4" y="0"/>
                  </a:moveTo>
                  <a:cubicBezTo>
                    <a:pt x="82" y="0"/>
                    <a:pt x="54" y="11"/>
                    <a:pt x="33" y="32"/>
                  </a:cubicBezTo>
                  <a:cubicBezTo>
                    <a:pt x="11" y="53"/>
                    <a:pt x="0" y="80"/>
                    <a:pt x="0" y="113"/>
                  </a:cubicBezTo>
                  <a:cubicBezTo>
                    <a:pt x="0" y="145"/>
                    <a:pt x="11" y="172"/>
                    <a:pt x="32" y="194"/>
                  </a:cubicBezTo>
                  <a:cubicBezTo>
                    <a:pt x="54" y="217"/>
                    <a:pt x="81" y="228"/>
                    <a:pt x="114" y="228"/>
                  </a:cubicBezTo>
                  <a:cubicBezTo>
                    <a:pt x="148" y="228"/>
                    <a:pt x="175" y="217"/>
                    <a:pt x="196" y="195"/>
                  </a:cubicBezTo>
                  <a:cubicBezTo>
                    <a:pt x="217" y="174"/>
                    <a:pt x="228" y="146"/>
                    <a:pt x="228" y="113"/>
                  </a:cubicBezTo>
                  <a:cubicBezTo>
                    <a:pt x="228" y="81"/>
                    <a:pt x="217" y="54"/>
                    <a:pt x="196" y="32"/>
                  </a:cubicBezTo>
                  <a:cubicBezTo>
                    <a:pt x="175" y="11"/>
                    <a:pt x="148"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1" name="Freeform 12">
              <a:extLst>
                <a:ext uri="{FF2B5EF4-FFF2-40B4-BE49-F238E27FC236}">
                  <a16:creationId xmlns:a16="http://schemas.microsoft.com/office/drawing/2014/main" id="{2AACE06A-D9B2-48B6-8222-8280588C4688}"/>
                </a:ext>
              </a:extLst>
            </p:cNvPr>
            <p:cNvSpPr>
              <a:spLocks noEditPoints="1"/>
            </p:cNvSpPr>
            <p:nvPr/>
          </p:nvSpPr>
          <p:spPr bwMode="auto">
            <a:xfrm>
              <a:off x="760" y="0"/>
              <a:ext cx="1609" cy="1615"/>
            </a:xfrm>
            <a:custGeom>
              <a:avLst/>
              <a:gdLst>
                <a:gd name="T0" fmla="*/ 189 w 1609"/>
                <a:gd name="T1" fmla="*/ 1425 h 1615"/>
                <a:gd name="T2" fmla="*/ 1420 w 1609"/>
                <a:gd name="T3" fmla="*/ 1425 h 1615"/>
                <a:gd name="T4" fmla="*/ 1420 w 1609"/>
                <a:gd name="T5" fmla="*/ 190 h 1615"/>
                <a:gd name="T6" fmla="*/ 189 w 1609"/>
                <a:gd name="T7" fmla="*/ 190 h 1615"/>
                <a:gd name="T8" fmla="*/ 189 w 1609"/>
                <a:gd name="T9" fmla="*/ 1425 h 1615"/>
                <a:gd name="T10" fmla="*/ 0 w 1609"/>
                <a:gd name="T11" fmla="*/ 1615 h 1615"/>
                <a:gd name="T12" fmla="*/ 1609 w 1609"/>
                <a:gd name="T13" fmla="*/ 1615 h 1615"/>
                <a:gd name="T14" fmla="*/ 1609 w 1609"/>
                <a:gd name="T15" fmla="*/ 0 h 1615"/>
                <a:gd name="T16" fmla="*/ 0 w 1609"/>
                <a:gd name="T17" fmla="*/ 0 h 1615"/>
                <a:gd name="T18" fmla="*/ 0 w 1609"/>
                <a:gd name="T19" fmla="*/ 1615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9" h="1615">
                  <a:moveTo>
                    <a:pt x="189" y="1425"/>
                  </a:moveTo>
                  <a:lnTo>
                    <a:pt x="1420" y="1425"/>
                  </a:lnTo>
                  <a:lnTo>
                    <a:pt x="1420" y="190"/>
                  </a:lnTo>
                  <a:lnTo>
                    <a:pt x="189" y="190"/>
                  </a:lnTo>
                  <a:lnTo>
                    <a:pt x="189" y="1425"/>
                  </a:lnTo>
                  <a:close/>
                  <a:moveTo>
                    <a:pt x="0" y="1615"/>
                  </a:moveTo>
                  <a:lnTo>
                    <a:pt x="1609" y="1615"/>
                  </a:lnTo>
                  <a:lnTo>
                    <a:pt x="1609" y="0"/>
                  </a:lnTo>
                  <a:lnTo>
                    <a:pt x="0" y="0"/>
                  </a:lnTo>
                  <a:lnTo>
                    <a:pt x="0" y="16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72" name="Freeform 16">
            <a:extLst>
              <a:ext uri="{FF2B5EF4-FFF2-40B4-BE49-F238E27FC236}">
                <a16:creationId xmlns:a16="http://schemas.microsoft.com/office/drawing/2014/main" id="{002539C8-6F23-42DA-9947-06EA6D7D0C21}"/>
              </a:ext>
            </a:extLst>
          </p:cNvPr>
          <p:cNvSpPr>
            <a:spLocks noEditPoints="1"/>
          </p:cNvSpPr>
          <p:nvPr/>
        </p:nvSpPr>
        <p:spPr bwMode="auto">
          <a:xfrm>
            <a:off x="2476017" y="4425521"/>
            <a:ext cx="628773" cy="550565"/>
          </a:xfrm>
          <a:custGeom>
            <a:avLst/>
            <a:gdLst>
              <a:gd name="T0" fmla="*/ 1150 w 1167"/>
              <a:gd name="T1" fmla="*/ 473 h 1020"/>
              <a:gd name="T2" fmla="*/ 1167 w 1167"/>
              <a:gd name="T3" fmla="*/ 475 h 1020"/>
              <a:gd name="T4" fmla="*/ 1167 w 1167"/>
              <a:gd name="T5" fmla="*/ 545 h 1020"/>
              <a:gd name="T6" fmla="*/ 1150 w 1167"/>
              <a:gd name="T7" fmla="*/ 548 h 1020"/>
              <a:gd name="T8" fmla="*/ 1077 w 1167"/>
              <a:gd name="T9" fmla="*/ 673 h 1020"/>
              <a:gd name="T10" fmla="*/ 1077 w 1167"/>
              <a:gd name="T11" fmla="*/ 838 h 1020"/>
              <a:gd name="T12" fmla="*/ 1033 w 1167"/>
              <a:gd name="T13" fmla="*/ 974 h 1020"/>
              <a:gd name="T14" fmla="*/ 909 w 1167"/>
              <a:gd name="T15" fmla="*/ 1020 h 1020"/>
              <a:gd name="T16" fmla="*/ 888 w 1167"/>
              <a:gd name="T17" fmla="*/ 1020 h 1020"/>
              <a:gd name="T18" fmla="*/ 888 w 1167"/>
              <a:gd name="T19" fmla="*/ 934 h 1020"/>
              <a:gd name="T20" fmla="*/ 907 w 1167"/>
              <a:gd name="T21" fmla="*/ 933 h 1020"/>
              <a:gd name="T22" fmla="*/ 964 w 1167"/>
              <a:gd name="T23" fmla="*/ 909 h 1020"/>
              <a:gd name="T24" fmla="*/ 981 w 1167"/>
              <a:gd name="T25" fmla="*/ 822 h 1020"/>
              <a:gd name="T26" fmla="*/ 981 w 1167"/>
              <a:gd name="T27" fmla="*/ 668 h 1020"/>
              <a:gd name="T28" fmla="*/ 1041 w 1167"/>
              <a:gd name="T29" fmla="*/ 511 h 1020"/>
              <a:gd name="T30" fmla="*/ 981 w 1167"/>
              <a:gd name="T31" fmla="*/ 362 h 1020"/>
              <a:gd name="T32" fmla="*/ 981 w 1167"/>
              <a:gd name="T33" fmla="*/ 199 h 1020"/>
              <a:gd name="T34" fmla="*/ 964 w 1167"/>
              <a:gd name="T35" fmla="*/ 111 h 1020"/>
              <a:gd name="T36" fmla="*/ 907 w 1167"/>
              <a:gd name="T37" fmla="*/ 88 h 1020"/>
              <a:gd name="T38" fmla="*/ 888 w 1167"/>
              <a:gd name="T39" fmla="*/ 87 h 1020"/>
              <a:gd name="T40" fmla="*/ 888 w 1167"/>
              <a:gd name="T41" fmla="*/ 0 h 1020"/>
              <a:gd name="T42" fmla="*/ 909 w 1167"/>
              <a:gd name="T43" fmla="*/ 1 h 1020"/>
              <a:gd name="T44" fmla="*/ 1033 w 1167"/>
              <a:gd name="T45" fmla="*/ 47 h 1020"/>
              <a:gd name="T46" fmla="*/ 1077 w 1167"/>
              <a:gd name="T47" fmla="*/ 183 h 1020"/>
              <a:gd name="T48" fmla="*/ 1077 w 1167"/>
              <a:gd name="T49" fmla="*/ 357 h 1020"/>
              <a:gd name="T50" fmla="*/ 1150 w 1167"/>
              <a:gd name="T51" fmla="*/ 473 h 1020"/>
              <a:gd name="T52" fmla="*/ 134 w 1167"/>
              <a:gd name="T53" fmla="*/ 47 h 1020"/>
              <a:gd name="T54" fmla="*/ 259 w 1167"/>
              <a:gd name="T55" fmla="*/ 1 h 1020"/>
              <a:gd name="T56" fmla="*/ 280 w 1167"/>
              <a:gd name="T57" fmla="*/ 0 h 1020"/>
              <a:gd name="T58" fmla="*/ 280 w 1167"/>
              <a:gd name="T59" fmla="*/ 87 h 1020"/>
              <a:gd name="T60" fmla="*/ 261 w 1167"/>
              <a:gd name="T61" fmla="*/ 88 h 1020"/>
              <a:gd name="T62" fmla="*/ 204 w 1167"/>
              <a:gd name="T63" fmla="*/ 111 h 1020"/>
              <a:gd name="T64" fmla="*/ 187 w 1167"/>
              <a:gd name="T65" fmla="*/ 199 h 1020"/>
              <a:gd name="T66" fmla="*/ 187 w 1167"/>
              <a:gd name="T67" fmla="*/ 362 h 1020"/>
              <a:gd name="T68" fmla="*/ 126 w 1167"/>
              <a:gd name="T69" fmla="*/ 511 h 1020"/>
              <a:gd name="T70" fmla="*/ 187 w 1167"/>
              <a:gd name="T71" fmla="*/ 668 h 1020"/>
              <a:gd name="T72" fmla="*/ 187 w 1167"/>
              <a:gd name="T73" fmla="*/ 822 h 1020"/>
              <a:gd name="T74" fmla="*/ 204 w 1167"/>
              <a:gd name="T75" fmla="*/ 909 h 1020"/>
              <a:gd name="T76" fmla="*/ 261 w 1167"/>
              <a:gd name="T77" fmla="*/ 933 h 1020"/>
              <a:gd name="T78" fmla="*/ 280 w 1167"/>
              <a:gd name="T79" fmla="*/ 934 h 1020"/>
              <a:gd name="T80" fmla="*/ 280 w 1167"/>
              <a:gd name="T81" fmla="*/ 1020 h 1020"/>
              <a:gd name="T82" fmla="*/ 259 w 1167"/>
              <a:gd name="T83" fmla="*/ 1020 h 1020"/>
              <a:gd name="T84" fmla="*/ 134 w 1167"/>
              <a:gd name="T85" fmla="*/ 974 h 1020"/>
              <a:gd name="T86" fmla="*/ 91 w 1167"/>
              <a:gd name="T87" fmla="*/ 838 h 1020"/>
              <a:gd name="T88" fmla="*/ 91 w 1167"/>
              <a:gd name="T89" fmla="*/ 673 h 1020"/>
              <a:gd name="T90" fmla="*/ 18 w 1167"/>
              <a:gd name="T91" fmla="*/ 548 h 1020"/>
              <a:gd name="T92" fmla="*/ 0 w 1167"/>
              <a:gd name="T93" fmla="*/ 545 h 1020"/>
              <a:gd name="T94" fmla="*/ 0 w 1167"/>
              <a:gd name="T95" fmla="*/ 475 h 1020"/>
              <a:gd name="T96" fmla="*/ 18 w 1167"/>
              <a:gd name="T97" fmla="*/ 473 h 1020"/>
              <a:gd name="T98" fmla="*/ 91 w 1167"/>
              <a:gd name="T99" fmla="*/ 357 h 1020"/>
              <a:gd name="T100" fmla="*/ 91 w 1167"/>
              <a:gd name="T101" fmla="*/ 183 h 1020"/>
              <a:gd name="T102" fmla="*/ 134 w 1167"/>
              <a:gd name="T103" fmla="*/ 47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7" h="1020">
                <a:moveTo>
                  <a:pt x="1150" y="473"/>
                </a:moveTo>
                <a:cubicBezTo>
                  <a:pt x="1167" y="475"/>
                  <a:pt x="1167" y="475"/>
                  <a:pt x="1167" y="475"/>
                </a:cubicBezTo>
                <a:cubicBezTo>
                  <a:pt x="1167" y="545"/>
                  <a:pt x="1167" y="545"/>
                  <a:pt x="1167" y="545"/>
                </a:cubicBezTo>
                <a:cubicBezTo>
                  <a:pt x="1150" y="548"/>
                  <a:pt x="1150" y="548"/>
                  <a:pt x="1150" y="548"/>
                </a:cubicBezTo>
                <a:cubicBezTo>
                  <a:pt x="1101" y="555"/>
                  <a:pt x="1077" y="594"/>
                  <a:pt x="1077" y="673"/>
                </a:cubicBezTo>
                <a:cubicBezTo>
                  <a:pt x="1077" y="838"/>
                  <a:pt x="1077" y="838"/>
                  <a:pt x="1077" y="838"/>
                </a:cubicBezTo>
                <a:cubicBezTo>
                  <a:pt x="1077" y="899"/>
                  <a:pt x="1063" y="945"/>
                  <a:pt x="1033" y="974"/>
                </a:cubicBezTo>
                <a:cubicBezTo>
                  <a:pt x="1004" y="1002"/>
                  <a:pt x="962" y="1018"/>
                  <a:pt x="909" y="1020"/>
                </a:cubicBezTo>
                <a:cubicBezTo>
                  <a:pt x="888" y="1020"/>
                  <a:pt x="888" y="1020"/>
                  <a:pt x="888" y="1020"/>
                </a:cubicBezTo>
                <a:cubicBezTo>
                  <a:pt x="888" y="934"/>
                  <a:pt x="888" y="934"/>
                  <a:pt x="888" y="934"/>
                </a:cubicBezTo>
                <a:cubicBezTo>
                  <a:pt x="907" y="933"/>
                  <a:pt x="907" y="933"/>
                  <a:pt x="907" y="933"/>
                </a:cubicBezTo>
                <a:cubicBezTo>
                  <a:pt x="935" y="931"/>
                  <a:pt x="954" y="923"/>
                  <a:pt x="964" y="909"/>
                </a:cubicBezTo>
                <a:cubicBezTo>
                  <a:pt x="975" y="894"/>
                  <a:pt x="981" y="865"/>
                  <a:pt x="981" y="822"/>
                </a:cubicBezTo>
                <a:cubicBezTo>
                  <a:pt x="981" y="668"/>
                  <a:pt x="981" y="668"/>
                  <a:pt x="981" y="668"/>
                </a:cubicBezTo>
                <a:cubicBezTo>
                  <a:pt x="981" y="594"/>
                  <a:pt x="1001" y="541"/>
                  <a:pt x="1041" y="511"/>
                </a:cubicBezTo>
                <a:cubicBezTo>
                  <a:pt x="1001" y="483"/>
                  <a:pt x="981" y="432"/>
                  <a:pt x="981" y="362"/>
                </a:cubicBezTo>
                <a:cubicBezTo>
                  <a:pt x="981" y="199"/>
                  <a:pt x="981" y="199"/>
                  <a:pt x="981" y="199"/>
                </a:cubicBezTo>
                <a:cubicBezTo>
                  <a:pt x="981" y="156"/>
                  <a:pt x="975" y="126"/>
                  <a:pt x="964" y="111"/>
                </a:cubicBezTo>
                <a:cubicBezTo>
                  <a:pt x="954" y="97"/>
                  <a:pt x="935" y="89"/>
                  <a:pt x="907" y="88"/>
                </a:cubicBezTo>
                <a:cubicBezTo>
                  <a:pt x="888" y="87"/>
                  <a:pt x="888" y="87"/>
                  <a:pt x="888" y="87"/>
                </a:cubicBezTo>
                <a:cubicBezTo>
                  <a:pt x="888" y="0"/>
                  <a:pt x="888" y="0"/>
                  <a:pt x="888" y="0"/>
                </a:cubicBezTo>
                <a:cubicBezTo>
                  <a:pt x="909" y="1"/>
                  <a:pt x="909" y="1"/>
                  <a:pt x="909" y="1"/>
                </a:cubicBezTo>
                <a:cubicBezTo>
                  <a:pt x="962" y="3"/>
                  <a:pt x="1004" y="18"/>
                  <a:pt x="1033" y="47"/>
                </a:cubicBezTo>
                <a:cubicBezTo>
                  <a:pt x="1063" y="76"/>
                  <a:pt x="1077" y="122"/>
                  <a:pt x="1077" y="183"/>
                </a:cubicBezTo>
                <a:cubicBezTo>
                  <a:pt x="1077" y="357"/>
                  <a:pt x="1077" y="357"/>
                  <a:pt x="1077" y="357"/>
                </a:cubicBezTo>
                <a:cubicBezTo>
                  <a:pt x="1077" y="430"/>
                  <a:pt x="1101" y="466"/>
                  <a:pt x="1150" y="473"/>
                </a:cubicBezTo>
                <a:close/>
                <a:moveTo>
                  <a:pt x="134" y="47"/>
                </a:moveTo>
                <a:cubicBezTo>
                  <a:pt x="163" y="18"/>
                  <a:pt x="205" y="3"/>
                  <a:pt x="259" y="1"/>
                </a:cubicBezTo>
                <a:cubicBezTo>
                  <a:pt x="280" y="0"/>
                  <a:pt x="280" y="0"/>
                  <a:pt x="280" y="0"/>
                </a:cubicBezTo>
                <a:cubicBezTo>
                  <a:pt x="280" y="87"/>
                  <a:pt x="280" y="87"/>
                  <a:pt x="280" y="87"/>
                </a:cubicBezTo>
                <a:cubicBezTo>
                  <a:pt x="261" y="88"/>
                  <a:pt x="261" y="88"/>
                  <a:pt x="261" y="88"/>
                </a:cubicBezTo>
                <a:cubicBezTo>
                  <a:pt x="232" y="89"/>
                  <a:pt x="214" y="97"/>
                  <a:pt x="204" y="111"/>
                </a:cubicBezTo>
                <a:cubicBezTo>
                  <a:pt x="193" y="126"/>
                  <a:pt x="187" y="156"/>
                  <a:pt x="187" y="199"/>
                </a:cubicBezTo>
                <a:cubicBezTo>
                  <a:pt x="187" y="362"/>
                  <a:pt x="187" y="362"/>
                  <a:pt x="187" y="362"/>
                </a:cubicBezTo>
                <a:cubicBezTo>
                  <a:pt x="187" y="433"/>
                  <a:pt x="167" y="483"/>
                  <a:pt x="126" y="511"/>
                </a:cubicBezTo>
                <a:cubicBezTo>
                  <a:pt x="167" y="540"/>
                  <a:pt x="187" y="594"/>
                  <a:pt x="187" y="668"/>
                </a:cubicBezTo>
                <a:cubicBezTo>
                  <a:pt x="187" y="822"/>
                  <a:pt x="187" y="822"/>
                  <a:pt x="187" y="822"/>
                </a:cubicBezTo>
                <a:cubicBezTo>
                  <a:pt x="187" y="865"/>
                  <a:pt x="193" y="894"/>
                  <a:pt x="204" y="909"/>
                </a:cubicBezTo>
                <a:cubicBezTo>
                  <a:pt x="214" y="923"/>
                  <a:pt x="232" y="931"/>
                  <a:pt x="261" y="933"/>
                </a:cubicBezTo>
                <a:cubicBezTo>
                  <a:pt x="280" y="934"/>
                  <a:pt x="280" y="934"/>
                  <a:pt x="280" y="934"/>
                </a:cubicBezTo>
                <a:cubicBezTo>
                  <a:pt x="280" y="1020"/>
                  <a:pt x="280" y="1020"/>
                  <a:pt x="280" y="1020"/>
                </a:cubicBezTo>
                <a:cubicBezTo>
                  <a:pt x="259" y="1020"/>
                  <a:pt x="259" y="1020"/>
                  <a:pt x="259" y="1020"/>
                </a:cubicBezTo>
                <a:cubicBezTo>
                  <a:pt x="205" y="1018"/>
                  <a:pt x="163" y="1002"/>
                  <a:pt x="134" y="974"/>
                </a:cubicBezTo>
                <a:cubicBezTo>
                  <a:pt x="105" y="945"/>
                  <a:pt x="91" y="899"/>
                  <a:pt x="91" y="838"/>
                </a:cubicBezTo>
                <a:cubicBezTo>
                  <a:pt x="91" y="673"/>
                  <a:pt x="91" y="673"/>
                  <a:pt x="91" y="673"/>
                </a:cubicBezTo>
                <a:cubicBezTo>
                  <a:pt x="91" y="594"/>
                  <a:pt x="67" y="555"/>
                  <a:pt x="18" y="548"/>
                </a:cubicBezTo>
                <a:cubicBezTo>
                  <a:pt x="0" y="545"/>
                  <a:pt x="0" y="545"/>
                  <a:pt x="0" y="545"/>
                </a:cubicBezTo>
                <a:cubicBezTo>
                  <a:pt x="0" y="475"/>
                  <a:pt x="0" y="475"/>
                  <a:pt x="0" y="475"/>
                </a:cubicBezTo>
                <a:cubicBezTo>
                  <a:pt x="18" y="473"/>
                  <a:pt x="18" y="473"/>
                  <a:pt x="18" y="473"/>
                </a:cubicBezTo>
                <a:cubicBezTo>
                  <a:pt x="67" y="466"/>
                  <a:pt x="91" y="430"/>
                  <a:pt x="91" y="357"/>
                </a:cubicBezTo>
                <a:cubicBezTo>
                  <a:pt x="91" y="183"/>
                  <a:pt x="91" y="183"/>
                  <a:pt x="91" y="183"/>
                </a:cubicBezTo>
                <a:cubicBezTo>
                  <a:pt x="91" y="122"/>
                  <a:pt x="105" y="76"/>
                  <a:pt x="134" y="47"/>
                </a:cubicBezTo>
                <a:close/>
              </a:path>
            </a:pathLst>
          </a:custGeom>
          <a:solidFill>
            <a:srgbClr val="047CDA"/>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73" name="Freeform 20">
            <a:extLst>
              <a:ext uri="{FF2B5EF4-FFF2-40B4-BE49-F238E27FC236}">
                <a16:creationId xmlns:a16="http://schemas.microsoft.com/office/drawing/2014/main" id="{09D71DE8-9E76-48A5-AD8B-A9DA445CD2EE}"/>
              </a:ext>
            </a:extLst>
          </p:cNvPr>
          <p:cNvSpPr>
            <a:spLocks noEditPoints="1"/>
          </p:cNvSpPr>
          <p:nvPr/>
        </p:nvSpPr>
        <p:spPr bwMode="auto">
          <a:xfrm>
            <a:off x="5993426" y="4465497"/>
            <a:ext cx="666434" cy="457848"/>
          </a:xfrm>
          <a:custGeom>
            <a:avLst/>
            <a:gdLst>
              <a:gd name="T0" fmla="*/ 0 w 2556"/>
              <a:gd name="T1" fmla="*/ 190 h 1756"/>
              <a:gd name="T2" fmla="*/ 0 w 2556"/>
              <a:gd name="T3" fmla="*/ 0 h 1756"/>
              <a:gd name="T4" fmla="*/ 2223 w 2556"/>
              <a:gd name="T5" fmla="*/ 0 h 1756"/>
              <a:gd name="T6" fmla="*/ 2223 w 2556"/>
              <a:gd name="T7" fmla="*/ 190 h 1756"/>
              <a:gd name="T8" fmla="*/ 0 w 2556"/>
              <a:gd name="T9" fmla="*/ 190 h 1756"/>
              <a:gd name="T10" fmla="*/ 0 w 2556"/>
              <a:gd name="T11" fmla="*/ 711 h 1756"/>
              <a:gd name="T12" fmla="*/ 0 w 2556"/>
              <a:gd name="T13" fmla="*/ 521 h 1756"/>
              <a:gd name="T14" fmla="*/ 2223 w 2556"/>
              <a:gd name="T15" fmla="*/ 521 h 1756"/>
              <a:gd name="T16" fmla="*/ 2223 w 2556"/>
              <a:gd name="T17" fmla="*/ 711 h 1756"/>
              <a:gd name="T18" fmla="*/ 0 w 2556"/>
              <a:gd name="T19" fmla="*/ 711 h 1756"/>
              <a:gd name="T20" fmla="*/ 331 w 2556"/>
              <a:gd name="T21" fmla="*/ 1233 h 1756"/>
              <a:gd name="T22" fmla="*/ 331 w 2556"/>
              <a:gd name="T23" fmla="*/ 1043 h 1756"/>
              <a:gd name="T24" fmla="*/ 2556 w 2556"/>
              <a:gd name="T25" fmla="*/ 1043 h 1756"/>
              <a:gd name="T26" fmla="*/ 2556 w 2556"/>
              <a:gd name="T27" fmla="*/ 1233 h 1756"/>
              <a:gd name="T28" fmla="*/ 331 w 2556"/>
              <a:gd name="T29" fmla="*/ 1233 h 1756"/>
              <a:gd name="T30" fmla="*/ 0 w 2556"/>
              <a:gd name="T31" fmla="*/ 1756 h 1756"/>
              <a:gd name="T32" fmla="*/ 0 w 2556"/>
              <a:gd name="T33" fmla="*/ 1566 h 1756"/>
              <a:gd name="T34" fmla="*/ 2223 w 2556"/>
              <a:gd name="T35" fmla="*/ 1566 h 1756"/>
              <a:gd name="T36" fmla="*/ 2223 w 2556"/>
              <a:gd name="T37" fmla="*/ 1756 h 1756"/>
              <a:gd name="T38" fmla="*/ 0 w 2556"/>
              <a:gd name="T39" fmla="*/ 1756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56" h="1756">
                <a:moveTo>
                  <a:pt x="0" y="190"/>
                </a:moveTo>
                <a:lnTo>
                  <a:pt x="0" y="0"/>
                </a:lnTo>
                <a:lnTo>
                  <a:pt x="2223" y="0"/>
                </a:lnTo>
                <a:lnTo>
                  <a:pt x="2223" y="190"/>
                </a:lnTo>
                <a:lnTo>
                  <a:pt x="0" y="190"/>
                </a:lnTo>
                <a:close/>
                <a:moveTo>
                  <a:pt x="0" y="711"/>
                </a:moveTo>
                <a:lnTo>
                  <a:pt x="0" y="521"/>
                </a:lnTo>
                <a:lnTo>
                  <a:pt x="2223" y="521"/>
                </a:lnTo>
                <a:lnTo>
                  <a:pt x="2223" y="711"/>
                </a:lnTo>
                <a:lnTo>
                  <a:pt x="0" y="711"/>
                </a:lnTo>
                <a:close/>
                <a:moveTo>
                  <a:pt x="331" y="1233"/>
                </a:moveTo>
                <a:lnTo>
                  <a:pt x="331" y="1043"/>
                </a:lnTo>
                <a:lnTo>
                  <a:pt x="2556" y="1043"/>
                </a:lnTo>
                <a:lnTo>
                  <a:pt x="2556" y="1233"/>
                </a:lnTo>
                <a:lnTo>
                  <a:pt x="331" y="1233"/>
                </a:lnTo>
                <a:close/>
                <a:moveTo>
                  <a:pt x="0" y="1756"/>
                </a:moveTo>
                <a:lnTo>
                  <a:pt x="0" y="1566"/>
                </a:lnTo>
                <a:lnTo>
                  <a:pt x="2223" y="1566"/>
                </a:lnTo>
                <a:lnTo>
                  <a:pt x="2223" y="1756"/>
                </a:lnTo>
                <a:lnTo>
                  <a:pt x="0" y="1756"/>
                </a:lnTo>
                <a:close/>
              </a:path>
            </a:pathLst>
          </a:custGeom>
          <a:solidFill>
            <a:srgbClr val="047CDA"/>
          </a:solidFill>
          <a:ln>
            <a:noFill/>
          </a:ln>
        </p:spPr>
        <p:txBody>
          <a:bodyPr vert="horz" wrap="square" lIns="93260" tIns="46630" rIns="93260" bIns="46630" numCol="1" anchor="t" anchorCtr="0" compatLnSpc="1">
            <a:prstTxWarp prst="textNoShape">
              <a:avLst/>
            </a:prstTxWarp>
          </a:bodyPr>
          <a:lstStyle/>
          <a:p>
            <a:endParaRPr lang="en-US" sz="1836"/>
          </a:p>
        </p:txBody>
      </p:sp>
      <p:grpSp>
        <p:nvGrpSpPr>
          <p:cNvPr id="74" name="Group 23">
            <a:extLst>
              <a:ext uri="{FF2B5EF4-FFF2-40B4-BE49-F238E27FC236}">
                <a16:creationId xmlns:a16="http://schemas.microsoft.com/office/drawing/2014/main" id="{ED7DCE96-71FA-4F97-8A07-A9E6703D8008}"/>
              </a:ext>
            </a:extLst>
          </p:cNvPr>
          <p:cNvGrpSpPr>
            <a:grpSpLocks noChangeAspect="1"/>
          </p:cNvGrpSpPr>
          <p:nvPr/>
        </p:nvGrpSpPr>
        <p:grpSpPr bwMode="auto">
          <a:xfrm>
            <a:off x="9459724" y="4385397"/>
            <a:ext cx="616707" cy="618275"/>
            <a:chOff x="0" y="2"/>
            <a:chExt cx="2361" cy="2367"/>
          </a:xfrm>
          <a:solidFill>
            <a:srgbClr val="047CDA"/>
          </a:solidFill>
        </p:grpSpPr>
        <p:sp>
          <p:nvSpPr>
            <p:cNvPr id="75" name="Freeform 24">
              <a:extLst>
                <a:ext uri="{FF2B5EF4-FFF2-40B4-BE49-F238E27FC236}">
                  <a16:creationId xmlns:a16="http://schemas.microsoft.com/office/drawing/2014/main" id="{2992062E-2243-486C-A42D-A2235403F9D5}"/>
                </a:ext>
              </a:extLst>
            </p:cNvPr>
            <p:cNvSpPr>
              <a:spLocks noEditPoints="1"/>
            </p:cNvSpPr>
            <p:nvPr/>
          </p:nvSpPr>
          <p:spPr bwMode="auto">
            <a:xfrm>
              <a:off x="10" y="1188"/>
              <a:ext cx="851" cy="1168"/>
            </a:xfrm>
            <a:custGeom>
              <a:avLst/>
              <a:gdLst>
                <a:gd name="T0" fmla="*/ 224 w 409"/>
                <a:gd name="T1" fmla="*/ 74 h 561"/>
                <a:gd name="T2" fmla="*/ 73 w 409"/>
                <a:gd name="T3" fmla="*/ 137 h 561"/>
                <a:gd name="T4" fmla="*/ 46 w 409"/>
                <a:gd name="T5" fmla="*/ 160 h 561"/>
                <a:gd name="T6" fmla="*/ 46 w 409"/>
                <a:gd name="T7" fmla="*/ 62 h 561"/>
                <a:gd name="T8" fmla="*/ 52 w 409"/>
                <a:gd name="T9" fmla="*/ 57 h 561"/>
                <a:gd name="T10" fmla="*/ 133 w 409"/>
                <a:gd name="T11" fmla="*/ 17 h 561"/>
                <a:gd name="T12" fmla="*/ 229 w 409"/>
                <a:gd name="T13" fmla="*/ 0 h 561"/>
                <a:gd name="T14" fmla="*/ 362 w 409"/>
                <a:gd name="T15" fmla="*/ 54 h 561"/>
                <a:gd name="T16" fmla="*/ 409 w 409"/>
                <a:gd name="T17" fmla="*/ 205 h 561"/>
                <a:gd name="T18" fmla="*/ 409 w 409"/>
                <a:gd name="T19" fmla="*/ 549 h 561"/>
                <a:gd name="T20" fmla="*/ 330 w 409"/>
                <a:gd name="T21" fmla="*/ 549 h 561"/>
                <a:gd name="T22" fmla="*/ 330 w 409"/>
                <a:gd name="T23" fmla="*/ 485 h 561"/>
                <a:gd name="T24" fmla="*/ 284 w 409"/>
                <a:gd name="T25" fmla="*/ 527 h 561"/>
                <a:gd name="T26" fmla="*/ 172 w 409"/>
                <a:gd name="T27" fmla="*/ 561 h 561"/>
                <a:gd name="T28" fmla="*/ 47 w 409"/>
                <a:gd name="T29" fmla="*/ 516 h 561"/>
                <a:gd name="T30" fmla="*/ 0 w 409"/>
                <a:gd name="T31" fmla="*/ 402 h 561"/>
                <a:gd name="T32" fmla="*/ 189 w 409"/>
                <a:gd name="T33" fmla="*/ 227 h 561"/>
                <a:gd name="T34" fmla="*/ 330 w 409"/>
                <a:gd name="T35" fmla="*/ 206 h 561"/>
                <a:gd name="T36" fmla="*/ 224 w 409"/>
                <a:gd name="T37" fmla="*/ 74 h 561"/>
                <a:gd name="T38" fmla="*/ 210 w 409"/>
                <a:gd name="T39" fmla="*/ 298 h 561"/>
                <a:gd name="T40" fmla="*/ 106 w 409"/>
                <a:gd name="T41" fmla="*/ 331 h 561"/>
                <a:gd name="T42" fmla="*/ 81 w 409"/>
                <a:gd name="T43" fmla="*/ 400 h 561"/>
                <a:gd name="T44" fmla="*/ 106 w 409"/>
                <a:gd name="T45" fmla="*/ 462 h 561"/>
                <a:gd name="T46" fmla="*/ 177 w 409"/>
                <a:gd name="T47" fmla="*/ 487 h 561"/>
                <a:gd name="T48" fmla="*/ 286 w 409"/>
                <a:gd name="T49" fmla="*/ 438 h 561"/>
                <a:gd name="T50" fmla="*/ 330 w 409"/>
                <a:gd name="T51" fmla="*/ 310 h 561"/>
                <a:gd name="T52" fmla="*/ 330 w 409"/>
                <a:gd name="T53" fmla="*/ 280 h 561"/>
                <a:gd name="T54" fmla="*/ 210 w 409"/>
                <a:gd name="T55" fmla="*/ 29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561">
                  <a:moveTo>
                    <a:pt x="224" y="74"/>
                  </a:moveTo>
                  <a:cubicBezTo>
                    <a:pt x="173" y="74"/>
                    <a:pt x="123" y="95"/>
                    <a:pt x="73" y="137"/>
                  </a:cubicBezTo>
                  <a:cubicBezTo>
                    <a:pt x="46" y="160"/>
                    <a:pt x="46" y="160"/>
                    <a:pt x="46" y="160"/>
                  </a:cubicBezTo>
                  <a:cubicBezTo>
                    <a:pt x="46" y="62"/>
                    <a:pt x="46" y="62"/>
                    <a:pt x="46" y="62"/>
                  </a:cubicBezTo>
                  <a:cubicBezTo>
                    <a:pt x="52" y="57"/>
                    <a:pt x="52" y="57"/>
                    <a:pt x="52" y="57"/>
                  </a:cubicBezTo>
                  <a:cubicBezTo>
                    <a:pt x="72" y="41"/>
                    <a:pt x="100" y="28"/>
                    <a:pt x="133" y="17"/>
                  </a:cubicBezTo>
                  <a:cubicBezTo>
                    <a:pt x="167" y="6"/>
                    <a:pt x="199" y="0"/>
                    <a:pt x="229" y="0"/>
                  </a:cubicBezTo>
                  <a:cubicBezTo>
                    <a:pt x="285" y="0"/>
                    <a:pt x="330" y="18"/>
                    <a:pt x="362" y="54"/>
                  </a:cubicBezTo>
                  <a:cubicBezTo>
                    <a:pt x="393" y="89"/>
                    <a:pt x="409" y="140"/>
                    <a:pt x="409" y="205"/>
                  </a:cubicBezTo>
                  <a:cubicBezTo>
                    <a:pt x="409" y="549"/>
                    <a:pt x="409" y="549"/>
                    <a:pt x="409" y="549"/>
                  </a:cubicBezTo>
                  <a:cubicBezTo>
                    <a:pt x="330" y="549"/>
                    <a:pt x="330" y="549"/>
                    <a:pt x="330" y="549"/>
                  </a:cubicBezTo>
                  <a:cubicBezTo>
                    <a:pt x="330" y="485"/>
                    <a:pt x="330" y="485"/>
                    <a:pt x="330" y="485"/>
                  </a:cubicBezTo>
                  <a:cubicBezTo>
                    <a:pt x="317" y="502"/>
                    <a:pt x="301" y="516"/>
                    <a:pt x="284" y="527"/>
                  </a:cubicBezTo>
                  <a:cubicBezTo>
                    <a:pt x="250" y="550"/>
                    <a:pt x="213" y="561"/>
                    <a:pt x="172" y="561"/>
                  </a:cubicBezTo>
                  <a:cubicBezTo>
                    <a:pt x="120" y="561"/>
                    <a:pt x="78" y="546"/>
                    <a:pt x="47" y="516"/>
                  </a:cubicBezTo>
                  <a:cubicBezTo>
                    <a:pt x="16" y="486"/>
                    <a:pt x="0" y="448"/>
                    <a:pt x="0" y="402"/>
                  </a:cubicBezTo>
                  <a:cubicBezTo>
                    <a:pt x="0" y="305"/>
                    <a:pt x="65" y="246"/>
                    <a:pt x="189" y="227"/>
                  </a:cubicBezTo>
                  <a:cubicBezTo>
                    <a:pt x="330" y="206"/>
                    <a:pt x="330" y="206"/>
                    <a:pt x="330" y="206"/>
                  </a:cubicBezTo>
                  <a:cubicBezTo>
                    <a:pt x="327" y="116"/>
                    <a:pt x="292" y="74"/>
                    <a:pt x="224" y="74"/>
                  </a:cubicBezTo>
                  <a:close/>
                  <a:moveTo>
                    <a:pt x="210" y="298"/>
                  </a:moveTo>
                  <a:cubicBezTo>
                    <a:pt x="160" y="305"/>
                    <a:pt x="125" y="316"/>
                    <a:pt x="106" y="331"/>
                  </a:cubicBezTo>
                  <a:cubicBezTo>
                    <a:pt x="90" y="344"/>
                    <a:pt x="81" y="367"/>
                    <a:pt x="81" y="400"/>
                  </a:cubicBezTo>
                  <a:cubicBezTo>
                    <a:pt x="81" y="426"/>
                    <a:pt x="89" y="446"/>
                    <a:pt x="106" y="462"/>
                  </a:cubicBezTo>
                  <a:cubicBezTo>
                    <a:pt x="122" y="478"/>
                    <a:pt x="146" y="487"/>
                    <a:pt x="177" y="487"/>
                  </a:cubicBezTo>
                  <a:cubicBezTo>
                    <a:pt x="221" y="487"/>
                    <a:pt x="257" y="471"/>
                    <a:pt x="286" y="438"/>
                  </a:cubicBezTo>
                  <a:cubicBezTo>
                    <a:pt x="316" y="406"/>
                    <a:pt x="330" y="363"/>
                    <a:pt x="330" y="310"/>
                  </a:cubicBezTo>
                  <a:cubicBezTo>
                    <a:pt x="330" y="280"/>
                    <a:pt x="330" y="280"/>
                    <a:pt x="330" y="280"/>
                  </a:cubicBezTo>
                  <a:lnTo>
                    <a:pt x="210" y="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6" name="Freeform 25">
              <a:extLst>
                <a:ext uri="{FF2B5EF4-FFF2-40B4-BE49-F238E27FC236}">
                  <a16:creationId xmlns:a16="http://schemas.microsoft.com/office/drawing/2014/main" id="{E2436930-98A7-4476-9C03-0A429D02E82E}"/>
                </a:ext>
              </a:extLst>
            </p:cNvPr>
            <p:cNvSpPr>
              <a:spLocks/>
            </p:cNvSpPr>
            <p:nvPr/>
          </p:nvSpPr>
          <p:spPr bwMode="auto">
            <a:xfrm>
              <a:off x="1265" y="1665"/>
              <a:ext cx="1048" cy="704"/>
            </a:xfrm>
            <a:custGeom>
              <a:avLst/>
              <a:gdLst>
                <a:gd name="T0" fmla="*/ 251 w 504"/>
                <a:gd name="T1" fmla="*/ 153 h 338"/>
                <a:gd name="T2" fmla="*/ 270 w 504"/>
                <a:gd name="T3" fmla="*/ 129 h 338"/>
                <a:gd name="T4" fmla="*/ 145 w 504"/>
                <a:gd name="T5" fmla="*/ 17 h 338"/>
                <a:gd name="T6" fmla="*/ 462 w 504"/>
                <a:gd name="T7" fmla="*/ 0 h 338"/>
                <a:gd name="T8" fmla="*/ 487 w 504"/>
                <a:gd name="T9" fmla="*/ 23 h 338"/>
                <a:gd name="T10" fmla="*/ 504 w 504"/>
                <a:gd name="T11" fmla="*/ 338 h 338"/>
                <a:gd name="T12" fmla="*/ 386 w 504"/>
                <a:gd name="T13" fmla="*/ 233 h 338"/>
                <a:gd name="T14" fmla="*/ 14 w 504"/>
                <a:gd name="T15" fmla="*/ 230 h 338"/>
                <a:gd name="T16" fmla="*/ 0 w 504"/>
                <a:gd name="T17" fmla="*/ 217 h 338"/>
                <a:gd name="T18" fmla="*/ 251 w 504"/>
                <a:gd name="T19" fmla="*/ 15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1" y="153"/>
                  </a:moveTo>
                  <a:cubicBezTo>
                    <a:pt x="258" y="145"/>
                    <a:pt x="264" y="137"/>
                    <a:pt x="270" y="129"/>
                  </a:cubicBezTo>
                  <a:cubicBezTo>
                    <a:pt x="145" y="17"/>
                    <a:pt x="145" y="17"/>
                    <a:pt x="145" y="17"/>
                  </a:cubicBezTo>
                  <a:cubicBezTo>
                    <a:pt x="462" y="0"/>
                    <a:pt x="462" y="0"/>
                    <a:pt x="462" y="0"/>
                  </a:cubicBezTo>
                  <a:cubicBezTo>
                    <a:pt x="475" y="0"/>
                    <a:pt x="487" y="10"/>
                    <a:pt x="487" y="23"/>
                  </a:cubicBezTo>
                  <a:cubicBezTo>
                    <a:pt x="504" y="338"/>
                    <a:pt x="504" y="338"/>
                    <a:pt x="504" y="338"/>
                  </a:cubicBezTo>
                  <a:cubicBezTo>
                    <a:pt x="386" y="233"/>
                    <a:pt x="386" y="233"/>
                    <a:pt x="386" y="233"/>
                  </a:cubicBezTo>
                  <a:cubicBezTo>
                    <a:pt x="281" y="324"/>
                    <a:pt x="121" y="326"/>
                    <a:pt x="14" y="230"/>
                  </a:cubicBezTo>
                  <a:cubicBezTo>
                    <a:pt x="10" y="226"/>
                    <a:pt x="4" y="221"/>
                    <a:pt x="0" y="217"/>
                  </a:cubicBezTo>
                  <a:cubicBezTo>
                    <a:pt x="86" y="246"/>
                    <a:pt x="186" y="225"/>
                    <a:pt x="25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7" name="Freeform 26">
              <a:extLst>
                <a:ext uri="{FF2B5EF4-FFF2-40B4-BE49-F238E27FC236}">
                  <a16:creationId xmlns:a16="http://schemas.microsoft.com/office/drawing/2014/main" id="{3AAD90D3-6D54-49BA-BB20-2A01EFCBF769}"/>
                </a:ext>
              </a:extLst>
            </p:cNvPr>
            <p:cNvSpPr>
              <a:spLocks/>
            </p:cNvSpPr>
            <p:nvPr/>
          </p:nvSpPr>
          <p:spPr bwMode="auto">
            <a:xfrm>
              <a:off x="0" y="129"/>
              <a:ext cx="1048" cy="704"/>
            </a:xfrm>
            <a:custGeom>
              <a:avLst/>
              <a:gdLst>
                <a:gd name="T0" fmla="*/ 253 w 504"/>
                <a:gd name="T1" fmla="*/ 184 h 338"/>
                <a:gd name="T2" fmla="*/ 234 w 504"/>
                <a:gd name="T3" fmla="*/ 209 h 338"/>
                <a:gd name="T4" fmla="*/ 359 w 504"/>
                <a:gd name="T5" fmla="*/ 321 h 338"/>
                <a:gd name="T6" fmla="*/ 42 w 504"/>
                <a:gd name="T7" fmla="*/ 338 h 338"/>
                <a:gd name="T8" fmla="*/ 17 w 504"/>
                <a:gd name="T9" fmla="*/ 314 h 338"/>
                <a:gd name="T10" fmla="*/ 0 w 504"/>
                <a:gd name="T11" fmla="*/ 0 h 338"/>
                <a:gd name="T12" fmla="*/ 118 w 504"/>
                <a:gd name="T13" fmla="*/ 105 h 338"/>
                <a:gd name="T14" fmla="*/ 489 w 504"/>
                <a:gd name="T15" fmla="*/ 107 h 338"/>
                <a:gd name="T16" fmla="*/ 504 w 504"/>
                <a:gd name="T17" fmla="*/ 121 h 338"/>
                <a:gd name="T18" fmla="*/ 253 w 504"/>
                <a:gd name="T19" fmla="*/ 18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3" y="184"/>
                  </a:moveTo>
                  <a:cubicBezTo>
                    <a:pt x="245" y="192"/>
                    <a:pt x="239" y="201"/>
                    <a:pt x="234" y="209"/>
                  </a:cubicBezTo>
                  <a:cubicBezTo>
                    <a:pt x="359" y="321"/>
                    <a:pt x="359" y="321"/>
                    <a:pt x="359" y="321"/>
                  </a:cubicBezTo>
                  <a:cubicBezTo>
                    <a:pt x="42" y="338"/>
                    <a:pt x="42" y="338"/>
                    <a:pt x="42" y="338"/>
                  </a:cubicBezTo>
                  <a:cubicBezTo>
                    <a:pt x="28" y="338"/>
                    <a:pt x="17" y="328"/>
                    <a:pt x="17" y="314"/>
                  </a:cubicBezTo>
                  <a:cubicBezTo>
                    <a:pt x="0" y="0"/>
                    <a:pt x="0" y="0"/>
                    <a:pt x="0" y="0"/>
                  </a:cubicBezTo>
                  <a:cubicBezTo>
                    <a:pt x="118" y="105"/>
                    <a:pt x="118" y="105"/>
                    <a:pt x="118" y="105"/>
                  </a:cubicBezTo>
                  <a:cubicBezTo>
                    <a:pt x="223" y="13"/>
                    <a:pt x="382" y="11"/>
                    <a:pt x="489" y="107"/>
                  </a:cubicBezTo>
                  <a:cubicBezTo>
                    <a:pt x="494" y="112"/>
                    <a:pt x="499" y="116"/>
                    <a:pt x="504" y="121"/>
                  </a:cubicBezTo>
                  <a:cubicBezTo>
                    <a:pt x="417" y="91"/>
                    <a:pt x="317" y="113"/>
                    <a:pt x="253"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8" name="Freeform 27">
              <a:extLst>
                <a:ext uri="{FF2B5EF4-FFF2-40B4-BE49-F238E27FC236}">
                  <a16:creationId xmlns:a16="http://schemas.microsoft.com/office/drawing/2014/main" id="{536DFA1E-E559-41E2-83B3-157D9A0037F6}"/>
                </a:ext>
              </a:extLst>
            </p:cNvPr>
            <p:cNvSpPr>
              <a:spLocks noEditPoints="1"/>
            </p:cNvSpPr>
            <p:nvPr/>
          </p:nvSpPr>
          <p:spPr bwMode="auto">
            <a:xfrm>
              <a:off x="1194" y="2"/>
              <a:ext cx="1167" cy="1271"/>
            </a:xfrm>
            <a:custGeom>
              <a:avLst/>
              <a:gdLst>
                <a:gd name="T0" fmla="*/ 527 w 561"/>
                <a:gd name="T1" fmla="*/ 78 h 610"/>
                <a:gd name="T2" fmla="*/ 544 w 561"/>
                <a:gd name="T3" fmla="*/ 77 h 610"/>
                <a:gd name="T4" fmla="*/ 548 w 561"/>
                <a:gd name="T5" fmla="*/ 142 h 610"/>
                <a:gd name="T6" fmla="*/ 531 w 561"/>
                <a:gd name="T7" fmla="*/ 143 h 610"/>
                <a:gd name="T8" fmla="*/ 248 w 561"/>
                <a:gd name="T9" fmla="*/ 153 h 610"/>
                <a:gd name="T10" fmla="*/ 244 w 561"/>
                <a:gd name="T11" fmla="*/ 215 h 610"/>
                <a:gd name="T12" fmla="*/ 332 w 561"/>
                <a:gd name="T13" fmla="*/ 207 h 610"/>
                <a:gd name="T14" fmla="*/ 358 w 561"/>
                <a:gd name="T15" fmla="*/ 208 h 610"/>
                <a:gd name="T16" fmla="*/ 369 w 561"/>
                <a:gd name="T17" fmla="*/ 167 h 610"/>
                <a:gd name="T18" fmla="*/ 434 w 561"/>
                <a:gd name="T19" fmla="*/ 182 h 610"/>
                <a:gd name="T20" fmla="*/ 430 w 561"/>
                <a:gd name="T21" fmla="*/ 198 h 610"/>
                <a:gd name="T22" fmla="*/ 424 w 561"/>
                <a:gd name="T23" fmla="*/ 221 h 610"/>
                <a:gd name="T24" fmla="*/ 485 w 561"/>
                <a:gd name="T25" fmla="*/ 252 h 610"/>
                <a:gd name="T26" fmla="*/ 561 w 561"/>
                <a:gd name="T27" fmla="*/ 396 h 610"/>
                <a:gd name="T28" fmla="*/ 498 w 561"/>
                <a:gd name="T29" fmla="*/ 544 h 610"/>
                <a:gd name="T30" fmla="*/ 332 w 561"/>
                <a:gd name="T31" fmla="*/ 608 h 610"/>
                <a:gd name="T32" fmla="*/ 319 w 561"/>
                <a:gd name="T33" fmla="*/ 610 h 610"/>
                <a:gd name="T34" fmla="*/ 294 w 561"/>
                <a:gd name="T35" fmla="*/ 548 h 610"/>
                <a:gd name="T36" fmla="*/ 315 w 561"/>
                <a:gd name="T37" fmla="*/ 545 h 610"/>
                <a:gd name="T38" fmla="*/ 448 w 561"/>
                <a:gd name="T39" fmla="*/ 495 h 610"/>
                <a:gd name="T40" fmla="*/ 493 w 561"/>
                <a:gd name="T41" fmla="*/ 396 h 610"/>
                <a:gd name="T42" fmla="*/ 442 w 561"/>
                <a:gd name="T43" fmla="*/ 303 h 610"/>
                <a:gd name="T44" fmla="*/ 406 w 561"/>
                <a:gd name="T45" fmla="*/ 285 h 610"/>
                <a:gd name="T46" fmla="*/ 335 w 561"/>
                <a:gd name="T47" fmla="*/ 438 h 610"/>
                <a:gd name="T48" fmla="*/ 114 w 561"/>
                <a:gd name="T49" fmla="*/ 580 h 610"/>
                <a:gd name="T50" fmla="*/ 29 w 561"/>
                <a:gd name="T51" fmla="*/ 546 h 610"/>
                <a:gd name="T52" fmla="*/ 0 w 561"/>
                <a:gd name="T53" fmla="*/ 457 h 610"/>
                <a:gd name="T54" fmla="*/ 93 w 561"/>
                <a:gd name="T55" fmla="*/ 284 h 610"/>
                <a:gd name="T56" fmla="*/ 175 w 561"/>
                <a:gd name="T57" fmla="*/ 236 h 610"/>
                <a:gd name="T58" fmla="*/ 179 w 561"/>
                <a:gd name="T59" fmla="*/ 154 h 610"/>
                <a:gd name="T60" fmla="*/ 115 w 561"/>
                <a:gd name="T61" fmla="*/ 155 h 610"/>
                <a:gd name="T62" fmla="*/ 27 w 561"/>
                <a:gd name="T63" fmla="*/ 155 h 610"/>
                <a:gd name="T64" fmla="*/ 10 w 561"/>
                <a:gd name="T65" fmla="*/ 155 h 610"/>
                <a:gd name="T66" fmla="*/ 10 w 561"/>
                <a:gd name="T67" fmla="*/ 89 h 610"/>
                <a:gd name="T68" fmla="*/ 27 w 561"/>
                <a:gd name="T69" fmla="*/ 89 h 610"/>
                <a:gd name="T70" fmla="*/ 117 w 561"/>
                <a:gd name="T71" fmla="*/ 89 h 610"/>
                <a:gd name="T72" fmla="*/ 186 w 561"/>
                <a:gd name="T73" fmla="*/ 88 h 610"/>
                <a:gd name="T74" fmla="*/ 198 w 561"/>
                <a:gd name="T75" fmla="*/ 17 h 610"/>
                <a:gd name="T76" fmla="*/ 201 w 561"/>
                <a:gd name="T77" fmla="*/ 0 h 610"/>
                <a:gd name="T78" fmla="*/ 268 w 561"/>
                <a:gd name="T79" fmla="*/ 16 h 610"/>
                <a:gd name="T80" fmla="*/ 265 w 561"/>
                <a:gd name="T81" fmla="*/ 31 h 610"/>
                <a:gd name="T82" fmla="*/ 255 w 561"/>
                <a:gd name="T83" fmla="*/ 87 h 610"/>
                <a:gd name="T84" fmla="*/ 527 w 561"/>
                <a:gd name="T85" fmla="*/ 78 h 610"/>
                <a:gd name="T86" fmla="*/ 332 w 561"/>
                <a:gd name="T87" fmla="*/ 273 h 610"/>
                <a:gd name="T88" fmla="*/ 242 w 561"/>
                <a:gd name="T89" fmla="*/ 283 h 610"/>
                <a:gd name="T90" fmla="*/ 242 w 561"/>
                <a:gd name="T91" fmla="*/ 285 h 610"/>
                <a:gd name="T92" fmla="*/ 252 w 561"/>
                <a:gd name="T93" fmla="*/ 438 h 610"/>
                <a:gd name="T94" fmla="*/ 277 w 561"/>
                <a:gd name="T95" fmla="*/ 403 h 610"/>
                <a:gd name="T96" fmla="*/ 339 w 561"/>
                <a:gd name="T97" fmla="*/ 273 h 610"/>
                <a:gd name="T98" fmla="*/ 332 w 561"/>
                <a:gd name="T99" fmla="*/ 273 h 610"/>
                <a:gd name="T100" fmla="*/ 137 w 561"/>
                <a:gd name="T101" fmla="*/ 335 h 610"/>
                <a:gd name="T102" fmla="*/ 68 w 561"/>
                <a:gd name="T103" fmla="*/ 457 h 610"/>
                <a:gd name="T104" fmla="*/ 114 w 561"/>
                <a:gd name="T105" fmla="*/ 514 h 610"/>
                <a:gd name="T106" fmla="*/ 192 w 561"/>
                <a:gd name="T107" fmla="*/ 493 h 610"/>
                <a:gd name="T108" fmla="*/ 174 w 561"/>
                <a:gd name="T109" fmla="*/ 311 h 610"/>
                <a:gd name="T110" fmla="*/ 137 w 561"/>
                <a:gd name="T111" fmla="*/ 3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1" h="610">
                  <a:moveTo>
                    <a:pt x="527" y="78"/>
                  </a:moveTo>
                  <a:cubicBezTo>
                    <a:pt x="544" y="77"/>
                    <a:pt x="544" y="77"/>
                    <a:pt x="544" y="77"/>
                  </a:cubicBezTo>
                  <a:cubicBezTo>
                    <a:pt x="548" y="142"/>
                    <a:pt x="548" y="142"/>
                    <a:pt x="548" y="142"/>
                  </a:cubicBezTo>
                  <a:cubicBezTo>
                    <a:pt x="531" y="143"/>
                    <a:pt x="531" y="143"/>
                    <a:pt x="531" y="143"/>
                  </a:cubicBezTo>
                  <a:cubicBezTo>
                    <a:pt x="457" y="148"/>
                    <a:pt x="364" y="151"/>
                    <a:pt x="248" y="153"/>
                  </a:cubicBezTo>
                  <a:cubicBezTo>
                    <a:pt x="246" y="173"/>
                    <a:pt x="245" y="193"/>
                    <a:pt x="244" y="215"/>
                  </a:cubicBezTo>
                  <a:cubicBezTo>
                    <a:pt x="271" y="210"/>
                    <a:pt x="300" y="207"/>
                    <a:pt x="332" y="207"/>
                  </a:cubicBezTo>
                  <a:cubicBezTo>
                    <a:pt x="341" y="207"/>
                    <a:pt x="350" y="208"/>
                    <a:pt x="358" y="208"/>
                  </a:cubicBezTo>
                  <a:cubicBezTo>
                    <a:pt x="369" y="167"/>
                    <a:pt x="369" y="167"/>
                    <a:pt x="369" y="167"/>
                  </a:cubicBezTo>
                  <a:cubicBezTo>
                    <a:pt x="434" y="182"/>
                    <a:pt x="434" y="182"/>
                    <a:pt x="434" y="182"/>
                  </a:cubicBezTo>
                  <a:cubicBezTo>
                    <a:pt x="430" y="198"/>
                    <a:pt x="430" y="198"/>
                    <a:pt x="430" y="198"/>
                  </a:cubicBezTo>
                  <a:cubicBezTo>
                    <a:pt x="428" y="206"/>
                    <a:pt x="427" y="212"/>
                    <a:pt x="424" y="221"/>
                  </a:cubicBezTo>
                  <a:cubicBezTo>
                    <a:pt x="446" y="228"/>
                    <a:pt x="467" y="239"/>
                    <a:pt x="485" y="252"/>
                  </a:cubicBezTo>
                  <a:cubicBezTo>
                    <a:pt x="536" y="287"/>
                    <a:pt x="561" y="335"/>
                    <a:pt x="561" y="396"/>
                  </a:cubicBezTo>
                  <a:cubicBezTo>
                    <a:pt x="561" y="458"/>
                    <a:pt x="540" y="508"/>
                    <a:pt x="498" y="544"/>
                  </a:cubicBezTo>
                  <a:cubicBezTo>
                    <a:pt x="459" y="577"/>
                    <a:pt x="403" y="599"/>
                    <a:pt x="332" y="608"/>
                  </a:cubicBezTo>
                  <a:cubicBezTo>
                    <a:pt x="319" y="610"/>
                    <a:pt x="319" y="610"/>
                    <a:pt x="319" y="610"/>
                  </a:cubicBezTo>
                  <a:cubicBezTo>
                    <a:pt x="294" y="548"/>
                    <a:pt x="294" y="548"/>
                    <a:pt x="294" y="548"/>
                  </a:cubicBezTo>
                  <a:cubicBezTo>
                    <a:pt x="315" y="545"/>
                    <a:pt x="315" y="545"/>
                    <a:pt x="315" y="545"/>
                  </a:cubicBezTo>
                  <a:cubicBezTo>
                    <a:pt x="374" y="537"/>
                    <a:pt x="418" y="521"/>
                    <a:pt x="448" y="495"/>
                  </a:cubicBezTo>
                  <a:cubicBezTo>
                    <a:pt x="478" y="469"/>
                    <a:pt x="493" y="437"/>
                    <a:pt x="493" y="396"/>
                  </a:cubicBezTo>
                  <a:cubicBezTo>
                    <a:pt x="493" y="356"/>
                    <a:pt x="476" y="325"/>
                    <a:pt x="442" y="303"/>
                  </a:cubicBezTo>
                  <a:cubicBezTo>
                    <a:pt x="430" y="295"/>
                    <a:pt x="419" y="289"/>
                    <a:pt x="406" y="285"/>
                  </a:cubicBezTo>
                  <a:cubicBezTo>
                    <a:pt x="386" y="343"/>
                    <a:pt x="363" y="394"/>
                    <a:pt x="335" y="438"/>
                  </a:cubicBezTo>
                  <a:cubicBezTo>
                    <a:pt x="275" y="532"/>
                    <a:pt x="201" y="580"/>
                    <a:pt x="114" y="580"/>
                  </a:cubicBezTo>
                  <a:cubicBezTo>
                    <a:pt x="78" y="580"/>
                    <a:pt x="49" y="568"/>
                    <a:pt x="29" y="546"/>
                  </a:cubicBezTo>
                  <a:cubicBezTo>
                    <a:pt x="9" y="525"/>
                    <a:pt x="0" y="494"/>
                    <a:pt x="0" y="457"/>
                  </a:cubicBezTo>
                  <a:cubicBezTo>
                    <a:pt x="0" y="390"/>
                    <a:pt x="31" y="333"/>
                    <a:pt x="93" y="284"/>
                  </a:cubicBezTo>
                  <a:cubicBezTo>
                    <a:pt x="118" y="264"/>
                    <a:pt x="145" y="248"/>
                    <a:pt x="175" y="236"/>
                  </a:cubicBezTo>
                  <a:cubicBezTo>
                    <a:pt x="175" y="208"/>
                    <a:pt x="177" y="180"/>
                    <a:pt x="179" y="154"/>
                  </a:cubicBezTo>
                  <a:cubicBezTo>
                    <a:pt x="164" y="154"/>
                    <a:pt x="147" y="154"/>
                    <a:pt x="115" y="155"/>
                  </a:cubicBezTo>
                  <a:cubicBezTo>
                    <a:pt x="74" y="155"/>
                    <a:pt x="52" y="155"/>
                    <a:pt x="27" y="155"/>
                  </a:cubicBezTo>
                  <a:cubicBezTo>
                    <a:pt x="10" y="155"/>
                    <a:pt x="10" y="155"/>
                    <a:pt x="10" y="155"/>
                  </a:cubicBezTo>
                  <a:cubicBezTo>
                    <a:pt x="10" y="89"/>
                    <a:pt x="10" y="89"/>
                    <a:pt x="10" y="89"/>
                  </a:cubicBezTo>
                  <a:cubicBezTo>
                    <a:pt x="27" y="89"/>
                    <a:pt x="27" y="89"/>
                    <a:pt x="27" y="89"/>
                  </a:cubicBezTo>
                  <a:cubicBezTo>
                    <a:pt x="53" y="89"/>
                    <a:pt x="75" y="89"/>
                    <a:pt x="117" y="89"/>
                  </a:cubicBezTo>
                  <a:cubicBezTo>
                    <a:pt x="152" y="88"/>
                    <a:pt x="170" y="88"/>
                    <a:pt x="186" y="88"/>
                  </a:cubicBezTo>
                  <a:cubicBezTo>
                    <a:pt x="189" y="66"/>
                    <a:pt x="193" y="43"/>
                    <a:pt x="198" y="17"/>
                  </a:cubicBezTo>
                  <a:cubicBezTo>
                    <a:pt x="201" y="0"/>
                    <a:pt x="201" y="0"/>
                    <a:pt x="201" y="0"/>
                  </a:cubicBezTo>
                  <a:cubicBezTo>
                    <a:pt x="268" y="16"/>
                    <a:pt x="268" y="16"/>
                    <a:pt x="268" y="16"/>
                  </a:cubicBezTo>
                  <a:cubicBezTo>
                    <a:pt x="265" y="31"/>
                    <a:pt x="265" y="31"/>
                    <a:pt x="265" y="31"/>
                  </a:cubicBezTo>
                  <a:cubicBezTo>
                    <a:pt x="261" y="50"/>
                    <a:pt x="258" y="68"/>
                    <a:pt x="255" y="87"/>
                  </a:cubicBezTo>
                  <a:cubicBezTo>
                    <a:pt x="366" y="85"/>
                    <a:pt x="457" y="82"/>
                    <a:pt x="527" y="78"/>
                  </a:cubicBezTo>
                  <a:moveTo>
                    <a:pt x="332" y="273"/>
                  </a:moveTo>
                  <a:cubicBezTo>
                    <a:pt x="299" y="273"/>
                    <a:pt x="269" y="276"/>
                    <a:pt x="242" y="283"/>
                  </a:cubicBezTo>
                  <a:cubicBezTo>
                    <a:pt x="242" y="285"/>
                    <a:pt x="242" y="285"/>
                    <a:pt x="242" y="285"/>
                  </a:cubicBezTo>
                  <a:cubicBezTo>
                    <a:pt x="242" y="342"/>
                    <a:pt x="245" y="393"/>
                    <a:pt x="252" y="438"/>
                  </a:cubicBezTo>
                  <a:cubicBezTo>
                    <a:pt x="260" y="428"/>
                    <a:pt x="269" y="416"/>
                    <a:pt x="277" y="403"/>
                  </a:cubicBezTo>
                  <a:cubicBezTo>
                    <a:pt x="302" y="365"/>
                    <a:pt x="322" y="321"/>
                    <a:pt x="339" y="273"/>
                  </a:cubicBezTo>
                  <a:cubicBezTo>
                    <a:pt x="337" y="273"/>
                    <a:pt x="335" y="273"/>
                    <a:pt x="332" y="273"/>
                  </a:cubicBezTo>
                  <a:moveTo>
                    <a:pt x="137" y="335"/>
                  </a:moveTo>
                  <a:cubicBezTo>
                    <a:pt x="91" y="372"/>
                    <a:pt x="68" y="413"/>
                    <a:pt x="68" y="457"/>
                  </a:cubicBezTo>
                  <a:cubicBezTo>
                    <a:pt x="68" y="498"/>
                    <a:pt x="82" y="514"/>
                    <a:pt x="114" y="514"/>
                  </a:cubicBezTo>
                  <a:cubicBezTo>
                    <a:pt x="140" y="514"/>
                    <a:pt x="166" y="507"/>
                    <a:pt x="192" y="493"/>
                  </a:cubicBezTo>
                  <a:cubicBezTo>
                    <a:pt x="181" y="440"/>
                    <a:pt x="175" y="379"/>
                    <a:pt x="174" y="311"/>
                  </a:cubicBezTo>
                  <a:cubicBezTo>
                    <a:pt x="161" y="318"/>
                    <a:pt x="149" y="326"/>
                    <a:pt x="137" y="3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79" name="Freeform 31">
            <a:extLst>
              <a:ext uri="{FF2B5EF4-FFF2-40B4-BE49-F238E27FC236}">
                <a16:creationId xmlns:a16="http://schemas.microsoft.com/office/drawing/2014/main" id="{C49D6B46-FE96-4DE2-80B3-F80851384701}"/>
              </a:ext>
            </a:extLst>
          </p:cNvPr>
          <p:cNvSpPr>
            <a:spLocks noEditPoints="1"/>
          </p:cNvSpPr>
          <p:nvPr/>
        </p:nvSpPr>
        <p:spPr bwMode="auto">
          <a:xfrm>
            <a:off x="5892731" y="2182253"/>
            <a:ext cx="800500" cy="329482"/>
          </a:xfrm>
          <a:custGeom>
            <a:avLst/>
            <a:gdLst>
              <a:gd name="T0" fmla="*/ 1135 w 3122"/>
              <a:gd name="T1" fmla="*/ 0 h 1285"/>
              <a:gd name="T2" fmla="*/ 1135 w 3122"/>
              <a:gd name="T3" fmla="*/ 245 h 1285"/>
              <a:gd name="T4" fmla="*/ 305 w 3122"/>
              <a:gd name="T5" fmla="*/ 660 h 1285"/>
              <a:gd name="T6" fmla="*/ 305 w 3122"/>
              <a:gd name="T7" fmla="*/ 665 h 1285"/>
              <a:gd name="T8" fmla="*/ 1135 w 3122"/>
              <a:gd name="T9" fmla="*/ 1043 h 1285"/>
              <a:gd name="T10" fmla="*/ 1135 w 3122"/>
              <a:gd name="T11" fmla="*/ 1285 h 1285"/>
              <a:gd name="T12" fmla="*/ 0 w 3122"/>
              <a:gd name="T13" fmla="*/ 734 h 1285"/>
              <a:gd name="T14" fmla="*/ 0 w 3122"/>
              <a:gd name="T15" fmla="*/ 598 h 1285"/>
              <a:gd name="T16" fmla="*/ 1135 w 3122"/>
              <a:gd name="T17" fmla="*/ 0 h 1285"/>
              <a:gd name="T18" fmla="*/ 1987 w 3122"/>
              <a:gd name="T19" fmla="*/ 0 h 1285"/>
              <a:gd name="T20" fmla="*/ 3122 w 3122"/>
              <a:gd name="T21" fmla="*/ 598 h 1285"/>
              <a:gd name="T22" fmla="*/ 3122 w 3122"/>
              <a:gd name="T23" fmla="*/ 734 h 1285"/>
              <a:gd name="T24" fmla="*/ 1987 w 3122"/>
              <a:gd name="T25" fmla="*/ 1285 h 1285"/>
              <a:gd name="T26" fmla="*/ 1987 w 3122"/>
              <a:gd name="T27" fmla="*/ 1041 h 1285"/>
              <a:gd name="T28" fmla="*/ 2818 w 3122"/>
              <a:gd name="T29" fmla="*/ 669 h 1285"/>
              <a:gd name="T30" fmla="*/ 2818 w 3122"/>
              <a:gd name="T31" fmla="*/ 660 h 1285"/>
              <a:gd name="T32" fmla="*/ 1987 w 3122"/>
              <a:gd name="T33" fmla="*/ 245 h 1285"/>
              <a:gd name="T34" fmla="*/ 1987 w 3122"/>
              <a:gd name="T35" fmla="*/ 0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2" h="1285">
                <a:moveTo>
                  <a:pt x="1135" y="0"/>
                </a:moveTo>
                <a:lnTo>
                  <a:pt x="1135" y="245"/>
                </a:lnTo>
                <a:lnTo>
                  <a:pt x="305" y="660"/>
                </a:lnTo>
                <a:lnTo>
                  <a:pt x="305" y="665"/>
                </a:lnTo>
                <a:lnTo>
                  <a:pt x="1135" y="1043"/>
                </a:lnTo>
                <a:lnTo>
                  <a:pt x="1135" y="1285"/>
                </a:lnTo>
                <a:lnTo>
                  <a:pt x="0" y="734"/>
                </a:lnTo>
                <a:lnTo>
                  <a:pt x="0" y="598"/>
                </a:lnTo>
                <a:lnTo>
                  <a:pt x="1135" y="0"/>
                </a:lnTo>
                <a:close/>
                <a:moveTo>
                  <a:pt x="1987" y="0"/>
                </a:moveTo>
                <a:lnTo>
                  <a:pt x="3122" y="598"/>
                </a:lnTo>
                <a:lnTo>
                  <a:pt x="3122" y="734"/>
                </a:lnTo>
                <a:lnTo>
                  <a:pt x="1987" y="1285"/>
                </a:lnTo>
                <a:lnTo>
                  <a:pt x="1987" y="1041"/>
                </a:lnTo>
                <a:lnTo>
                  <a:pt x="2818" y="669"/>
                </a:lnTo>
                <a:lnTo>
                  <a:pt x="2818" y="660"/>
                </a:lnTo>
                <a:lnTo>
                  <a:pt x="1987" y="245"/>
                </a:lnTo>
                <a:lnTo>
                  <a:pt x="1987" y="0"/>
                </a:lnTo>
                <a:close/>
              </a:path>
            </a:pathLst>
          </a:custGeom>
          <a:solidFill>
            <a:srgbClr val="047CDA"/>
          </a:solidFill>
          <a:ln>
            <a:noFill/>
          </a:ln>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75375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p:cTn id="21" dur="500" fill="hold"/>
                                        <p:tgtEl>
                                          <p:spTgt spid="79"/>
                                        </p:tgtEl>
                                        <p:attrNameLst>
                                          <p:attrName>ppt_w</p:attrName>
                                        </p:attrNameLst>
                                      </p:cBhvr>
                                      <p:tavLst>
                                        <p:tav tm="0">
                                          <p:val>
                                            <p:fltVal val="0"/>
                                          </p:val>
                                        </p:tav>
                                        <p:tav tm="100000">
                                          <p:val>
                                            <p:strVal val="#ppt_w"/>
                                          </p:val>
                                        </p:tav>
                                      </p:tavLst>
                                    </p:anim>
                                    <p:anim calcmode="lin" valueType="num">
                                      <p:cBhvr>
                                        <p:cTn id="22" dur="500" fill="hold"/>
                                        <p:tgtEl>
                                          <p:spTgt spid="79"/>
                                        </p:tgtEl>
                                        <p:attrNameLst>
                                          <p:attrName>ppt_h</p:attrName>
                                        </p:attrNameLst>
                                      </p:cBhvr>
                                      <p:tavLst>
                                        <p:tav tm="0">
                                          <p:val>
                                            <p:fltVal val="0"/>
                                          </p:val>
                                        </p:tav>
                                        <p:tav tm="100000">
                                          <p:val>
                                            <p:strVal val="#ppt_h"/>
                                          </p:val>
                                        </p:tav>
                                      </p:tavLst>
                                    </p:anim>
                                    <p:animEffect transition="in" filter="fade">
                                      <p:cBhvr>
                                        <p:cTn id="23" dur="500"/>
                                        <p:tgtEl>
                                          <p:spTgt spid="79"/>
                                        </p:tgtEl>
                                      </p:cBhvr>
                                    </p:animEffect>
                                  </p:childTnLst>
                                </p:cTn>
                              </p:par>
                              <p:par>
                                <p:cTn id="24" presetID="53" presetClass="entr" presetSubtype="16" fill="hold" nodeType="withEffect">
                                  <p:stCondLst>
                                    <p:cond delay="0"/>
                                  </p:stCondLst>
                                  <p:childTnLst>
                                    <p:set>
                                      <p:cBhvr>
                                        <p:cTn id="25" dur="1" fill="hold">
                                          <p:stCondLst>
                                            <p:cond delay="0"/>
                                          </p:stCondLst>
                                        </p:cTn>
                                        <p:tgtEl>
                                          <p:spTgt spid="66"/>
                                        </p:tgtEl>
                                        <p:attrNameLst>
                                          <p:attrName>style.visibility</p:attrName>
                                        </p:attrNameLst>
                                      </p:cBhvr>
                                      <p:to>
                                        <p:strVal val="visible"/>
                                      </p:to>
                                    </p:set>
                                    <p:anim calcmode="lin" valueType="num">
                                      <p:cBhvr>
                                        <p:cTn id="26" dur="500" fill="hold"/>
                                        <p:tgtEl>
                                          <p:spTgt spid="66"/>
                                        </p:tgtEl>
                                        <p:attrNameLst>
                                          <p:attrName>ppt_w</p:attrName>
                                        </p:attrNameLst>
                                      </p:cBhvr>
                                      <p:tavLst>
                                        <p:tav tm="0">
                                          <p:val>
                                            <p:fltVal val="0"/>
                                          </p:val>
                                        </p:tav>
                                        <p:tav tm="100000">
                                          <p:val>
                                            <p:strVal val="#ppt_w"/>
                                          </p:val>
                                        </p:tav>
                                      </p:tavLst>
                                    </p:anim>
                                    <p:anim calcmode="lin" valueType="num">
                                      <p:cBhvr>
                                        <p:cTn id="27" dur="500" fill="hold"/>
                                        <p:tgtEl>
                                          <p:spTgt spid="66"/>
                                        </p:tgtEl>
                                        <p:attrNameLst>
                                          <p:attrName>ppt_h</p:attrName>
                                        </p:attrNameLst>
                                      </p:cBhvr>
                                      <p:tavLst>
                                        <p:tav tm="0">
                                          <p:val>
                                            <p:fltVal val="0"/>
                                          </p:val>
                                        </p:tav>
                                        <p:tav tm="100000">
                                          <p:val>
                                            <p:strVal val="#ppt_h"/>
                                          </p:val>
                                        </p:tav>
                                      </p:tavLst>
                                    </p:anim>
                                    <p:animEffect transition="in" filter="fade">
                                      <p:cBhvr>
                                        <p:cTn id="28" dur="500"/>
                                        <p:tgtEl>
                                          <p:spTgt spid="66"/>
                                        </p:tgtEl>
                                      </p:cBhvr>
                                    </p:animEffect>
                                  </p:childTnLst>
                                </p:cTn>
                              </p:par>
                              <p:par>
                                <p:cTn id="29" presetID="53" presetClass="entr" presetSubtype="16"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ppt_w</p:attrName>
                                        </p:attrNameLst>
                                      </p:cBhvr>
                                      <p:tavLst>
                                        <p:tav tm="0">
                                          <p:val>
                                            <p:fltVal val="0"/>
                                          </p:val>
                                        </p:tav>
                                        <p:tav tm="100000">
                                          <p:val>
                                            <p:strVal val="#ppt_w"/>
                                          </p:val>
                                        </p:tav>
                                      </p:tavLst>
                                    </p:anim>
                                    <p:anim calcmode="lin" valueType="num">
                                      <p:cBhvr>
                                        <p:cTn id="32" dur="500" fill="hold"/>
                                        <p:tgtEl>
                                          <p:spTgt spid="74"/>
                                        </p:tgtEl>
                                        <p:attrNameLst>
                                          <p:attrName>ppt_h</p:attrName>
                                        </p:attrNameLst>
                                      </p:cBhvr>
                                      <p:tavLst>
                                        <p:tav tm="0">
                                          <p:val>
                                            <p:fltVal val="0"/>
                                          </p:val>
                                        </p:tav>
                                        <p:tav tm="100000">
                                          <p:val>
                                            <p:strVal val="#ppt_h"/>
                                          </p:val>
                                        </p:tav>
                                      </p:tavLst>
                                    </p:anim>
                                    <p:animEffect transition="in" filter="fade">
                                      <p:cBhvr>
                                        <p:cTn id="33" dur="500"/>
                                        <p:tgtEl>
                                          <p:spTgt spid="7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anim calcmode="lin" valueType="num">
                                      <p:cBhvr>
                                        <p:cTn id="36" dur="500" fill="hold"/>
                                        <p:tgtEl>
                                          <p:spTgt spid="73"/>
                                        </p:tgtEl>
                                        <p:attrNameLst>
                                          <p:attrName>ppt_w</p:attrName>
                                        </p:attrNameLst>
                                      </p:cBhvr>
                                      <p:tavLst>
                                        <p:tav tm="0">
                                          <p:val>
                                            <p:fltVal val="0"/>
                                          </p:val>
                                        </p:tav>
                                        <p:tav tm="100000">
                                          <p:val>
                                            <p:strVal val="#ppt_w"/>
                                          </p:val>
                                        </p:tav>
                                      </p:tavLst>
                                    </p:anim>
                                    <p:anim calcmode="lin" valueType="num">
                                      <p:cBhvr>
                                        <p:cTn id="37" dur="500" fill="hold"/>
                                        <p:tgtEl>
                                          <p:spTgt spid="73"/>
                                        </p:tgtEl>
                                        <p:attrNameLst>
                                          <p:attrName>ppt_h</p:attrName>
                                        </p:attrNameLst>
                                      </p:cBhvr>
                                      <p:tavLst>
                                        <p:tav tm="0">
                                          <p:val>
                                            <p:fltVal val="0"/>
                                          </p:val>
                                        </p:tav>
                                        <p:tav tm="100000">
                                          <p:val>
                                            <p:strVal val="#ppt_h"/>
                                          </p:val>
                                        </p:tav>
                                      </p:tavLst>
                                    </p:anim>
                                    <p:animEffect transition="in" filter="fade">
                                      <p:cBhvr>
                                        <p:cTn id="38" dur="500"/>
                                        <p:tgtEl>
                                          <p:spTgt spid="73"/>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anim calcmode="lin" valueType="num">
                                      <p:cBhvr>
                                        <p:cTn id="41" dur="500" fill="hold"/>
                                        <p:tgtEl>
                                          <p:spTgt spid="72"/>
                                        </p:tgtEl>
                                        <p:attrNameLst>
                                          <p:attrName>ppt_w</p:attrName>
                                        </p:attrNameLst>
                                      </p:cBhvr>
                                      <p:tavLst>
                                        <p:tav tm="0">
                                          <p:val>
                                            <p:fltVal val="0"/>
                                          </p:val>
                                        </p:tav>
                                        <p:tav tm="100000">
                                          <p:val>
                                            <p:strVal val="#ppt_w"/>
                                          </p:val>
                                        </p:tav>
                                      </p:tavLst>
                                    </p:anim>
                                    <p:anim calcmode="lin" valueType="num">
                                      <p:cBhvr>
                                        <p:cTn id="42" dur="500" fill="hold"/>
                                        <p:tgtEl>
                                          <p:spTgt spid="72"/>
                                        </p:tgtEl>
                                        <p:attrNameLst>
                                          <p:attrName>ppt_h</p:attrName>
                                        </p:attrNameLst>
                                      </p:cBhvr>
                                      <p:tavLst>
                                        <p:tav tm="0">
                                          <p:val>
                                            <p:fltVal val="0"/>
                                          </p:val>
                                        </p:tav>
                                        <p:tav tm="100000">
                                          <p:val>
                                            <p:strVal val="#ppt_h"/>
                                          </p:val>
                                        </p:tav>
                                      </p:tavLst>
                                    </p:anim>
                                    <p:animEffect transition="in" filter="fade">
                                      <p:cBhvr>
                                        <p:cTn id="43" dur="500"/>
                                        <p:tgtEl>
                                          <p:spTgt spid="72"/>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1"/>
                                        </p:tgtEl>
                                        <p:attrNameLst>
                                          <p:attrName>style.visibility</p:attrName>
                                        </p:attrNameLst>
                                      </p:cBhvr>
                                      <p:to>
                                        <p:strVal val="visible"/>
                                      </p:to>
                                    </p:set>
                                    <p:animEffect transition="in" filter="fade">
                                      <p:cBhvr>
                                        <p:cTn id="50" dur="500"/>
                                        <p:tgtEl>
                                          <p:spTgt spid="14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2"/>
                                        </p:tgtEl>
                                        <p:attrNameLst>
                                          <p:attrName>style.visibility</p:attrName>
                                        </p:attrNameLst>
                                      </p:cBhvr>
                                      <p:to>
                                        <p:strVal val="visible"/>
                                      </p:to>
                                    </p:set>
                                    <p:animEffect transition="in" filter="fade">
                                      <p:cBhvr>
                                        <p:cTn id="53" dur="500"/>
                                        <p:tgtEl>
                                          <p:spTgt spid="1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fade">
                                      <p:cBhvr>
                                        <p:cTn id="56" dur="500"/>
                                        <p:tgtEl>
                                          <p:spTgt spid="7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6"/>
                                        </p:tgtEl>
                                        <p:attrNameLst>
                                          <p:attrName>style.visibility</p:attrName>
                                        </p:attrNameLst>
                                      </p:cBhvr>
                                      <p:to>
                                        <p:strVal val="visible"/>
                                      </p:to>
                                    </p:set>
                                    <p:animEffect transition="in" filter="fade">
                                      <p:cBhvr>
                                        <p:cTn id="59" dur="500"/>
                                        <p:tgtEl>
                                          <p:spTgt spid="15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fade">
                                      <p:cBhvr>
                                        <p:cTn id="62" dur="500"/>
                                        <p:tgtEl>
                                          <p:spTgt spid="10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3"/>
                                        </p:tgtEl>
                                        <p:attrNameLst>
                                          <p:attrName>style.visibility</p:attrName>
                                        </p:attrNameLst>
                                      </p:cBhvr>
                                      <p:to>
                                        <p:strVal val="visible"/>
                                      </p:to>
                                    </p:set>
                                    <p:animEffect transition="in" filter="fade">
                                      <p:cBhvr>
                                        <p:cTn id="68" dur="500"/>
                                        <p:tgtEl>
                                          <p:spTgt spid="15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52"/>
                                        </p:tgtEl>
                                        <p:attrNameLst>
                                          <p:attrName>style.visibility</p:attrName>
                                        </p:attrNameLst>
                                      </p:cBhvr>
                                      <p:to>
                                        <p:strVal val="visible"/>
                                      </p:to>
                                    </p:set>
                                    <p:animEffect transition="in" filter="fade">
                                      <p:cBhvr>
                                        <p:cTn id="71" dur="500"/>
                                        <p:tgtEl>
                                          <p:spTgt spid="1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0"/>
                                        </p:tgtEl>
                                        <p:attrNameLst>
                                          <p:attrName>style.visibility</p:attrName>
                                        </p:attrNameLst>
                                      </p:cBhvr>
                                      <p:to>
                                        <p:strVal val="visible"/>
                                      </p:to>
                                    </p:set>
                                    <p:animEffect transition="in" filter="fade">
                                      <p:cBhvr>
                                        <p:cTn id="74" dur="500"/>
                                        <p:tgtEl>
                                          <p:spTgt spid="1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1"/>
                                        </p:tgtEl>
                                        <p:attrNameLst>
                                          <p:attrName>style.visibility</p:attrName>
                                        </p:attrNameLst>
                                      </p:cBhvr>
                                      <p:to>
                                        <p:strVal val="visible"/>
                                      </p:to>
                                    </p:set>
                                    <p:animEffect transition="in" filter="fade">
                                      <p:cBhvr>
                                        <p:cTn id="77" dur="500"/>
                                        <p:tgtEl>
                                          <p:spTgt spid="13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19"/>
                                        </p:tgtEl>
                                        <p:attrNameLst>
                                          <p:attrName>style.visibility</p:attrName>
                                        </p:attrNameLst>
                                      </p:cBhvr>
                                      <p:to>
                                        <p:strVal val="visible"/>
                                      </p:to>
                                    </p:set>
                                    <p:animEffect transition="in" filter="fade">
                                      <p:cBhvr>
                                        <p:cTn id="80"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02" grpId="0"/>
      <p:bldP spid="103" grpId="0"/>
      <p:bldP spid="119" grpId="0"/>
      <p:bldP spid="120" grpId="0"/>
      <p:bldP spid="130" grpId="0"/>
      <p:bldP spid="131" grpId="0"/>
      <p:bldP spid="141" grpId="0"/>
      <p:bldP spid="142" grpId="0"/>
      <p:bldP spid="152" grpId="0"/>
      <p:bldP spid="153" grpId="0"/>
      <p:bldP spid="156" grpId="0"/>
      <p:bldP spid="70" grpId="0"/>
      <p:bldP spid="65" grpId="0" animBg="1"/>
      <p:bldP spid="72" grpId="0" animBg="1"/>
      <p:bldP spid="73" grpId="0" animBg="1"/>
      <p:bldP spid="79"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769C447-49A6-4B3B-8FB7-15E89F24517C}"/>
              </a:ext>
            </a:extLst>
          </p:cNvPr>
          <p:cNvSpPr/>
          <p:nvPr/>
        </p:nvSpPr>
        <p:spPr bwMode="auto">
          <a:xfrm>
            <a:off x="881" y="-9472"/>
            <a:ext cx="5751054" cy="7003998"/>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latin typeface="Segoe UI"/>
            </a:endParaRPr>
          </a:p>
        </p:txBody>
      </p:sp>
      <p:pic>
        <p:nvPicPr>
          <p:cNvPr id="3" name="Picture 2">
            <a:extLst>
              <a:ext uri="{FF2B5EF4-FFF2-40B4-BE49-F238E27FC236}">
                <a16:creationId xmlns:a16="http://schemas.microsoft.com/office/drawing/2014/main" id="{DA6050DD-597C-4FDA-8DB6-427A914C477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6652"/>
          <a:stretch/>
        </p:blipFill>
        <p:spPr>
          <a:xfrm>
            <a:off x="5751936" y="-9473"/>
            <a:ext cx="6686023" cy="7003998"/>
          </a:xfrm>
          <a:prstGeom prst="rect">
            <a:avLst/>
          </a:prstGeom>
        </p:spPr>
      </p:pic>
      <p:sp>
        <p:nvSpPr>
          <p:cNvPr id="4" name="Title 3">
            <a:extLst>
              <a:ext uri="{FF2B5EF4-FFF2-40B4-BE49-F238E27FC236}">
                <a16:creationId xmlns:a16="http://schemas.microsoft.com/office/drawing/2014/main" id="{894F8B44-F9C4-40A5-B044-05DE081B95B6}"/>
              </a:ext>
            </a:extLst>
          </p:cNvPr>
          <p:cNvSpPr>
            <a:spLocks noGrp="1"/>
          </p:cNvSpPr>
          <p:nvPr>
            <p:ph type="title"/>
          </p:nvPr>
        </p:nvSpPr>
        <p:spPr/>
        <p:txBody>
          <a:bodyPr/>
          <a:lstStyle/>
          <a:p>
            <a:r>
              <a:rPr lang="en-US" sz="4700">
                <a:gradFill>
                  <a:gsLst>
                    <a:gs pos="93333">
                      <a:schemeClr val="bg1"/>
                    </a:gs>
                    <a:gs pos="78667">
                      <a:schemeClr val="bg1"/>
                    </a:gs>
                  </a:gsLst>
                  <a:lin ang="5400000" scaled="0"/>
                </a:gradFill>
              </a:rPr>
              <a:t>Bing spell check </a:t>
            </a:r>
            <a:br>
              <a:rPr lang="en-US" sz="4700">
                <a:gradFill>
                  <a:gsLst>
                    <a:gs pos="93333">
                      <a:schemeClr val="bg1"/>
                    </a:gs>
                    <a:gs pos="78667">
                      <a:schemeClr val="bg1"/>
                    </a:gs>
                  </a:gsLst>
                  <a:lin ang="5400000" scaled="0"/>
                </a:gradFill>
              </a:rPr>
            </a:br>
            <a:r>
              <a:rPr lang="en-US" sz="4700">
                <a:gradFill>
                  <a:gsLst>
                    <a:gs pos="93333">
                      <a:schemeClr val="bg1"/>
                    </a:gs>
                    <a:gs pos="78667">
                      <a:schemeClr val="bg1"/>
                    </a:gs>
                  </a:gsLst>
                  <a:lin ang="5400000" scaled="0"/>
                </a:gradFill>
              </a:rPr>
              <a:t>API</a:t>
            </a:r>
          </a:p>
        </p:txBody>
      </p:sp>
      <p:sp>
        <p:nvSpPr>
          <p:cNvPr id="13" name="Rectangle 12">
            <a:extLst>
              <a:ext uri="{FF2B5EF4-FFF2-40B4-BE49-F238E27FC236}">
                <a16:creationId xmlns:a16="http://schemas.microsoft.com/office/drawing/2014/main" id="{79896822-D217-4225-BF94-89DFEFF3A04D}"/>
              </a:ext>
            </a:extLst>
          </p:cNvPr>
          <p:cNvSpPr/>
          <p:nvPr/>
        </p:nvSpPr>
        <p:spPr>
          <a:xfrm>
            <a:off x="272892" y="1997631"/>
            <a:ext cx="5168177" cy="3797776"/>
          </a:xfrm>
          <a:prstGeom prst="rect">
            <a:avLst/>
          </a:prstGeom>
        </p:spPr>
        <p:txBody>
          <a:bodyPr wrap="square" lIns="186521" tIns="149217" rIns="186521" bIns="149217">
            <a:spAutoFit/>
          </a:bodyPr>
          <a:lstStyle/>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State-of-the-art cloud-based spelling algorithms</a:t>
            </a:r>
            <a:b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1836" kern="0">
                <a:gradFill>
                  <a:gsLst>
                    <a:gs pos="1250">
                      <a:srgbClr val="FFFFFF"/>
                    </a:gs>
                    <a:gs pos="100000">
                      <a:srgbClr val="FFFFFF"/>
                    </a:gs>
                  </a:gsLst>
                  <a:lin ang="5400000" scaled="0"/>
                </a:gradFill>
                <a:latin typeface="Segoe UI"/>
              </a:rPr>
              <a:t>Recognizes a wide variety of spelling errors</a:t>
            </a:r>
          </a:p>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Recognize name errors and homonyms in context</a:t>
            </a:r>
            <a:b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1836" kern="0">
                <a:gradFill>
                  <a:gsLst>
                    <a:gs pos="1250">
                      <a:srgbClr val="FFFFFF"/>
                    </a:gs>
                    <a:gs pos="100000">
                      <a:srgbClr val="FFFFFF"/>
                    </a:gs>
                  </a:gsLst>
                  <a:lin ang="5400000" scaled="0"/>
                </a:gradFill>
                <a:latin typeface="Segoe UI"/>
              </a:rPr>
              <a:t>Difficult to spot errors that use the context </a:t>
            </a:r>
            <a:br>
              <a:rPr lang="en-US" altLang="zh-CN" sz="1836" kern="0">
                <a:gradFill>
                  <a:gsLst>
                    <a:gs pos="1250">
                      <a:srgbClr val="FFFFFF"/>
                    </a:gs>
                    <a:gs pos="100000">
                      <a:srgbClr val="FFFFFF"/>
                    </a:gs>
                  </a:gsLst>
                  <a:lin ang="5400000" scaled="0"/>
                </a:gradFill>
                <a:latin typeface="Segoe UI"/>
              </a:rPr>
            </a:br>
            <a:r>
              <a:rPr lang="en-US" altLang="zh-CN" sz="1836" kern="0">
                <a:gradFill>
                  <a:gsLst>
                    <a:gs pos="1250">
                      <a:srgbClr val="FFFFFF"/>
                    </a:gs>
                    <a:gs pos="100000">
                      <a:srgbClr val="FFFFFF"/>
                    </a:gs>
                  </a:gsLst>
                  <a:lin ang="5400000" scaled="0"/>
                </a:gradFill>
                <a:latin typeface="Segoe UI"/>
              </a:rPr>
              <a:t>of the words around them</a:t>
            </a:r>
          </a:p>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Updates over time</a:t>
            </a:r>
            <a:b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1836" kern="0">
                <a:gradFill>
                  <a:gsLst>
                    <a:gs pos="1250">
                      <a:srgbClr val="FFFFFF"/>
                    </a:gs>
                    <a:gs pos="100000">
                      <a:srgbClr val="FFFFFF"/>
                    </a:gs>
                  </a:gsLst>
                  <a:lin ang="5400000" scaled="0"/>
                </a:gradFill>
                <a:latin typeface="Segoe UI"/>
              </a:rPr>
              <a:t>Support for new brands and coined expressions as they emerge</a:t>
            </a:r>
          </a:p>
        </p:txBody>
      </p:sp>
      <p:grpSp>
        <p:nvGrpSpPr>
          <p:cNvPr id="5" name="Group 4">
            <a:extLst>
              <a:ext uri="{FF2B5EF4-FFF2-40B4-BE49-F238E27FC236}">
                <a16:creationId xmlns:a16="http://schemas.microsoft.com/office/drawing/2014/main" id="{AF093A28-DD31-4B53-9D29-8F1AEAD856CF}"/>
              </a:ext>
            </a:extLst>
          </p:cNvPr>
          <p:cNvGrpSpPr/>
          <p:nvPr/>
        </p:nvGrpSpPr>
        <p:grpSpPr>
          <a:xfrm>
            <a:off x="11228726" y="271212"/>
            <a:ext cx="922376" cy="922376"/>
            <a:chOff x="11008690" y="265919"/>
            <a:chExt cx="904372" cy="904372"/>
          </a:xfrm>
        </p:grpSpPr>
        <p:sp>
          <p:nvSpPr>
            <p:cNvPr id="15" name="Oval 14">
              <a:extLst>
                <a:ext uri="{FF2B5EF4-FFF2-40B4-BE49-F238E27FC236}">
                  <a16:creationId xmlns:a16="http://schemas.microsoft.com/office/drawing/2014/main" id="{4B38AF09-2E1F-4E34-A5B7-2BD446E5BAF9}"/>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6694CB-D17C-4219-BEA0-18D3F4BD5FFC}"/>
                </a:ext>
              </a:extLst>
            </p:cNvPr>
            <p:cNvPicPr>
              <a:picLocks noChangeAspect="1"/>
            </p:cNvPicPr>
            <p:nvPr/>
          </p:nvPicPr>
          <p:blipFill rotWithShape="1">
            <a:blip r:embed="rId4">
              <a:biLevel thresh="25000"/>
              <a:extLst>
                <a:ext uri="{28A0092B-C50C-407E-A947-70E740481C1C}">
                  <a14:useLocalDpi xmlns:a14="http://schemas.microsoft.com/office/drawing/2010/main" val="0"/>
                </a:ext>
              </a:extLst>
            </a:blip>
            <a:srcRect l="16884" t="20787" r="15519" b="21869"/>
            <a:stretch/>
          </p:blipFill>
          <p:spPr>
            <a:xfrm>
              <a:off x="11186952" y="460604"/>
              <a:ext cx="547848" cy="450564"/>
            </a:xfrm>
            <a:prstGeom prst="rect">
              <a:avLst/>
            </a:prstGeom>
          </p:spPr>
        </p:pic>
      </p:grpSp>
    </p:spTree>
    <p:extLst>
      <p:ext uri="{BB962C8B-B14F-4D97-AF65-F5344CB8AC3E}">
        <p14:creationId xmlns:p14="http://schemas.microsoft.com/office/powerpoint/2010/main" val="374133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81F8ACF-5A20-4A15-BEA7-8F1A39580FB1}"/>
              </a:ext>
            </a:extLst>
          </p:cNvPr>
          <p:cNvSpPr/>
          <p:nvPr/>
        </p:nvSpPr>
        <p:spPr bwMode="auto">
          <a:xfrm>
            <a:off x="881" y="-1"/>
            <a:ext cx="5751054" cy="6994525"/>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latin typeface="Segoe UI"/>
            </a:endParaRPr>
          </a:p>
        </p:txBody>
      </p:sp>
      <p:sp>
        <p:nvSpPr>
          <p:cNvPr id="33" name="Rectangle 32"/>
          <p:cNvSpPr/>
          <p:nvPr/>
        </p:nvSpPr>
        <p:spPr bwMode="auto">
          <a:xfrm>
            <a:off x="5751935" y="-1"/>
            <a:ext cx="6683657"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9" rIns="182738" bIns="146189" numCol="1" spcCol="0" rtlCol="0" fromWordArt="0" anchor="t" anchorCtr="0" forceAA="0" compatLnSpc="1">
            <a:prstTxWarp prst="textNoShape">
              <a:avLst/>
            </a:prstTxWarp>
            <a:noAutofit/>
          </a:bodyPr>
          <a:lstStyle/>
          <a:p>
            <a:pPr algn="ctr" defTabSz="931723" fontAlgn="base">
              <a:lnSpc>
                <a:spcPct val="90000"/>
              </a:lnSpc>
              <a:spcBef>
                <a:spcPct val="0"/>
              </a:spcBef>
              <a:spcAft>
                <a:spcPct val="0"/>
              </a:spcAft>
              <a:defRPr/>
            </a:pPr>
            <a:endParaRPr lang="en-US" sz="239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1" name="Group 50"/>
          <p:cNvGrpSpPr/>
          <p:nvPr/>
        </p:nvGrpSpPr>
        <p:grpSpPr>
          <a:xfrm>
            <a:off x="6669736" y="1488864"/>
            <a:ext cx="4806448" cy="5079217"/>
            <a:chOff x="-763556" y="2420956"/>
            <a:chExt cx="3993302" cy="4219925"/>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56" y="2420956"/>
              <a:ext cx="3993302" cy="112311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56" y="3969359"/>
              <a:ext cx="3993302" cy="112311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556" y="5517764"/>
              <a:ext cx="3993302" cy="1123117"/>
            </a:xfrm>
            <a:prstGeom prst="rect">
              <a:avLst/>
            </a:prstGeom>
          </p:spPr>
        </p:pic>
      </p:grpSp>
      <p:sp>
        <p:nvSpPr>
          <p:cNvPr id="4" name="Title 3"/>
          <p:cNvSpPr>
            <a:spLocks noGrp="1"/>
          </p:cNvSpPr>
          <p:nvPr>
            <p:ph type="title"/>
          </p:nvPr>
        </p:nvSpPr>
        <p:spPr/>
        <p:txBody>
          <a:bodyPr/>
          <a:lstStyle/>
          <a:p>
            <a:r>
              <a:rPr lang="en-US" sz="4700"/>
              <a:t>Bing spell check </a:t>
            </a:r>
            <a:br>
              <a:rPr lang="en-US" sz="4700"/>
            </a:br>
            <a:r>
              <a:rPr lang="en-US" sz="4700"/>
              <a:t>API</a:t>
            </a:r>
          </a:p>
        </p:txBody>
      </p:sp>
      <p:sp>
        <p:nvSpPr>
          <p:cNvPr id="35" name="TextBox 34"/>
          <p:cNvSpPr txBox="1"/>
          <p:nvPr/>
        </p:nvSpPr>
        <p:spPr>
          <a:xfrm>
            <a:off x="272893" y="2993892"/>
            <a:ext cx="4748097" cy="898143"/>
          </a:xfrm>
          <a:prstGeom prst="rect">
            <a:avLst/>
          </a:prstGeom>
          <a:noFill/>
        </p:spPr>
        <p:txBody>
          <a:bodyPr wrap="none" lIns="186348" tIns="149080" rIns="186348" bIns="149080" rtlCol="0">
            <a:spAutoFit/>
          </a:bodyPr>
          <a:lstStyle/>
          <a:p>
            <a:pPr defTabSz="931668">
              <a:lnSpc>
                <a:spcPct val="90000"/>
              </a:lnSpc>
              <a:spcBef>
                <a:spcPts val="612"/>
              </a:spcBef>
              <a:defRPr/>
            </a:pPr>
            <a:r>
              <a:rPr lang="en-US" sz="1836" kern="0">
                <a:gradFill>
                  <a:gsLst>
                    <a:gs pos="5778">
                      <a:prstClr val="white"/>
                    </a:gs>
                    <a:gs pos="50000">
                      <a:prstClr val="white"/>
                    </a:gs>
                  </a:gsLst>
                  <a:lin ang="5400000" scaled="0"/>
                </a:gradFill>
                <a:latin typeface="Segoe UI"/>
              </a:rPr>
              <a:t>“Our engineers developed this </a:t>
            </a:r>
            <a:r>
              <a:rPr lang="en-US" sz="1836" b="1" kern="0">
                <a:gradFill>
                  <a:gsLst>
                    <a:gs pos="5778">
                      <a:prstClr val="white"/>
                    </a:gs>
                    <a:gs pos="50000">
                      <a:prstClr val="white"/>
                    </a:gs>
                  </a:gsLst>
                  <a:lin ang="5400000" scaled="0"/>
                </a:gradFill>
                <a:latin typeface="Segoe UI"/>
              </a:rPr>
              <a:t>four</a:t>
            </a:r>
            <a:r>
              <a:rPr lang="en-US" sz="1836" kern="0">
                <a:gradFill>
                  <a:gsLst>
                    <a:gs pos="5778">
                      <a:prstClr val="white"/>
                    </a:gs>
                    <a:gs pos="50000">
                      <a:prstClr val="white"/>
                    </a:gs>
                  </a:gsLst>
                  <a:lin ang="5400000" scaled="0"/>
                </a:gradFill>
                <a:latin typeface="Segoe UI"/>
              </a:rPr>
              <a:t> you!”</a:t>
            </a:r>
          </a:p>
          <a:p>
            <a:pPr defTabSz="931668">
              <a:lnSpc>
                <a:spcPct val="90000"/>
              </a:lnSpc>
              <a:spcBef>
                <a:spcPts val="612"/>
              </a:spcBef>
              <a:defRPr/>
            </a:pPr>
            <a:r>
              <a:rPr lang="en-US" sz="1836" kern="0">
                <a:gradFill>
                  <a:gsLst>
                    <a:gs pos="5778">
                      <a:prstClr val="white"/>
                    </a:gs>
                    <a:gs pos="50000">
                      <a:prstClr val="white"/>
                    </a:gs>
                  </a:gsLst>
                  <a:lin ang="5400000" scaled="0"/>
                </a:gradFill>
                <a:latin typeface="Segoe UI"/>
              </a:rPr>
              <a:t> Corrected Text: “four” </a:t>
            </a:r>
            <a:r>
              <a:rPr lang="en-US" sz="1836" kern="0">
                <a:gradFill>
                  <a:gsLst>
                    <a:gs pos="5778">
                      <a:prstClr val="white"/>
                    </a:gs>
                    <a:gs pos="50000">
                      <a:prstClr val="white"/>
                    </a:gs>
                  </a:gsLst>
                  <a:lin ang="5400000" scaled="0"/>
                </a:gradFill>
                <a:latin typeface="wf_segoe-ui_normal"/>
                <a:sym typeface="Wingdings" panose="05000000000000000000" pitchFamily="2" charset="2"/>
              </a:rPr>
              <a:t></a:t>
            </a:r>
            <a:r>
              <a:rPr lang="en-US" sz="1836" kern="0">
                <a:gradFill>
                  <a:gsLst>
                    <a:gs pos="5778">
                      <a:prstClr val="white"/>
                    </a:gs>
                    <a:gs pos="50000">
                      <a:prstClr val="white"/>
                    </a:gs>
                  </a:gsLst>
                  <a:lin ang="5400000" scaled="0"/>
                </a:gradFill>
                <a:latin typeface="Segoe UI"/>
              </a:rPr>
              <a:t> “for” </a:t>
            </a:r>
          </a:p>
        </p:txBody>
      </p:sp>
      <p:sp>
        <p:nvSpPr>
          <p:cNvPr id="36" name="Rectangle 35"/>
          <p:cNvSpPr/>
          <p:nvPr/>
        </p:nvSpPr>
        <p:spPr>
          <a:xfrm>
            <a:off x="272892" y="2266508"/>
            <a:ext cx="7439203" cy="599696"/>
          </a:xfrm>
          <a:prstGeom prst="rect">
            <a:avLst/>
          </a:prstGeom>
        </p:spPr>
        <p:txBody>
          <a:bodyPr wrap="square" lIns="146189" rIns="0">
            <a:noAutofit/>
          </a:bodyPr>
          <a:lstStyle/>
          <a:p>
            <a:pPr defTabSz="913665">
              <a:lnSpc>
                <a:spcPct val="90000"/>
              </a:lnSpc>
              <a:spcBef>
                <a:spcPts val="1836"/>
              </a:spcBef>
              <a:defRPr/>
            </a:pPr>
            <a:r>
              <a:rPr lang="en-US"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Check a single word or a </a:t>
            </a:r>
            <a:br>
              <a:rPr lang="en-US"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whole sentence</a:t>
            </a:r>
          </a:p>
        </p:txBody>
      </p:sp>
      <p:grpSp>
        <p:nvGrpSpPr>
          <p:cNvPr id="47" name="Group 46"/>
          <p:cNvGrpSpPr/>
          <p:nvPr/>
        </p:nvGrpSpPr>
        <p:grpSpPr>
          <a:xfrm>
            <a:off x="-190048" y="3989483"/>
            <a:ext cx="7902143" cy="2679397"/>
            <a:chOff x="5666315" y="1479477"/>
            <a:chExt cx="6517754" cy="2681487"/>
          </a:xfrm>
        </p:grpSpPr>
        <p:sp>
          <p:nvSpPr>
            <p:cNvPr id="48" name="TextBox 47"/>
            <p:cNvSpPr txBox="1"/>
            <p:nvPr/>
          </p:nvSpPr>
          <p:spPr>
            <a:xfrm>
              <a:off x="5666315" y="1810363"/>
              <a:ext cx="3931913" cy="2350601"/>
            </a:xfrm>
            <a:prstGeom prst="rect">
              <a:avLst/>
            </a:prstGeom>
            <a:noFill/>
          </p:spPr>
          <p:txBody>
            <a:bodyPr wrap="none" lIns="186348" tIns="149080" rIns="186348" bIns="149080" rtlCol="0">
              <a:spAutoFit/>
            </a:bodyPr>
            <a:lstStyle/>
            <a:p>
              <a:pPr marL="465923" lvl="2" defTabSz="931847" eaLnBrk="0" fontAlgn="base" hangingPunct="0">
                <a:spcBef>
                  <a:spcPct val="0"/>
                </a:spcBef>
                <a:spcAft>
                  <a:spcPct val="0"/>
                </a:spcAft>
                <a:defRPr/>
              </a:pPr>
              <a:r>
                <a:rPr lang="en-US" sz="1631" kern="0">
                  <a:gradFill>
                    <a:gsLst>
                      <a:gs pos="5778">
                        <a:prstClr val="white"/>
                      </a:gs>
                      <a:gs pos="50000">
                        <a:prstClr val="white"/>
                      </a:gs>
                    </a:gsLst>
                    <a:lin ang="5400000" scaled="0"/>
                  </a:gradFill>
                  <a:latin typeface="Consolas" panose="020B0609020204030204" pitchFamily="49" charset="0"/>
                </a:rPr>
                <a:t>"</a:t>
              </a:r>
              <a:r>
                <a:rPr lang="en-US" sz="1631" kern="0" err="1">
                  <a:gradFill>
                    <a:gsLst>
                      <a:gs pos="5778">
                        <a:prstClr val="white"/>
                      </a:gs>
                      <a:gs pos="50000">
                        <a:prstClr val="white"/>
                      </a:gs>
                    </a:gsLst>
                    <a:lin ang="5400000" scaled="0"/>
                  </a:gradFill>
                  <a:latin typeface="Consolas" panose="020B0609020204030204" pitchFamily="49" charset="0"/>
                </a:rPr>
                <a:t>spellingErrors</a:t>
              </a:r>
              <a:r>
                <a:rPr lang="en-US" sz="1631" kern="0">
                  <a:gradFill>
                    <a:gsLst>
                      <a:gs pos="5778">
                        <a:prstClr val="white"/>
                      </a:gs>
                      <a:gs pos="50000">
                        <a:prstClr val="white"/>
                      </a:gs>
                    </a:gsLst>
                    <a:lin ang="5400000" scaled="0"/>
                  </a:gradFill>
                  <a:latin typeface="Consolas" panose="020B0609020204030204" pitchFamily="49" charset="0"/>
                </a:rPr>
                <a:t>": [ </a:t>
              </a:r>
            </a:p>
            <a:p>
              <a:pPr marL="465923" lvl="2" defTabSz="931847" eaLnBrk="0" fontAlgn="base" hangingPunct="0">
                <a:spcBef>
                  <a:spcPct val="0"/>
                </a:spcBef>
                <a:spcAft>
                  <a:spcPct val="0"/>
                </a:spcAft>
                <a:defRPr/>
              </a:pPr>
              <a:r>
                <a:rPr lang="en-US" sz="1631" kern="0">
                  <a:gradFill>
                    <a:gsLst>
                      <a:gs pos="5778">
                        <a:prstClr val="white"/>
                      </a:gs>
                      <a:gs pos="50000">
                        <a:prstClr val="white"/>
                      </a:gs>
                    </a:gsLst>
                    <a:lin ang="5400000" scaled="0"/>
                  </a:gradFill>
                  <a:latin typeface="Consolas" panose="020B0609020204030204" pitchFamily="49" charset="0"/>
                </a:rPr>
                <a:t>	{ </a:t>
              </a:r>
            </a:p>
            <a:p>
              <a:pPr marL="465923" lvl="2" defTabSz="931847" eaLnBrk="0" fontAlgn="base" hangingPunct="0">
                <a:spcBef>
                  <a:spcPct val="0"/>
                </a:spcBef>
                <a:spcAft>
                  <a:spcPct val="0"/>
                </a:spcAft>
                <a:defRPr/>
              </a:pPr>
              <a:r>
                <a:rPr lang="en-US" sz="1631" kern="0">
                  <a:gradFill>
                    <a:gsLst>
                      <a:gs pos="5778">
                        <a:prstClr val="white"/>
                      </a:gs>
                      <a:gs pos="50000">
                        <a:prstClr val="white"/>
                      </a:gs>
                    </a:gsLst>
                    <a:lin ang="5400000" scaled="0"/>
                  </a:gradFill>
                  <a:latin typeface="Consolas" panose="020B0609020204030204" pitchFamily="49" charset="0"/>
                </a:rPr>
                <a:t>	   "offset": 5, </a:t>
              </a:r>
            </a:p>
            <a:p>
              <a:pPr marL="465923" lvl="2" defTabSz="931847" eaLnBrk="0" fontAlgn="base" hangingPunct="0">
                <a:spcBef>
                  <a:spcPct val="0"/>
                </a:spcBef>
                <a:spcAft>
                  <a:spcPct val="0"/>
                </a:spcAft>
                <a:defRPr/>
              </a:pPr>
              <a:r>
                <a:rPr lang="en-US" sz="1631" kern="0">
                  <a:gradFill>
                    <a:gsLst>
                      <a:gs pos="5778">
                        <a:prstClr val="white"/>
                      </a:gs>
                      <a:gs pos="50000">
                        <a:prstClr val="white"/>
                      </a:gs>
                    </a:gsLst>
                    <a:lin ang="5400000" scaled="0"/>
                  </a:gradFill>
                  <a:latin typeface="Consolas" panose="020B0609020204030204" pitchFamily="49" charset="0"/>
                </a:rPr>
                <a:t>	   "token": "</a:t>
              </a:r>
              <a:r>
                <a:rPr lang="en-US" sz="1631" kern="0" err="1">
                  <a:gradFill>
                    <a:gsLst>
                      <a:gs pos="5778">
                        <a:prstClr val="white"/>
                      </a:gs>
                      <a:gs pos="50000">
                        <a:prstClr val="white"/>
                      </a:gs>
                    </a:gsLst>
                    <a:lin ang="5400000" scaled="0"/>
                  </a:gradFill>
                  <a:latin typeface="Consolas" panose="020B0609020204030204" pitchFamily="49" charset="0"/>
                </a:rPr>
                <a:t>gona</a:t>
              </a:r>
              <a:r>
                <a:rPr lang="en-US" sz="1631" kern="0">
                  <a:gradFill>
                    <a:gsLst>
                      <a:gs pos="5778">
                        <a:prstClr val="white"/>
                      </a:gs>
                      <a:gs pos="50000">
                        <a:prstClr val="white"/>
                      </a:gs>
                    </a:gsLst>
                    <a:lin ang="5400000" scaled="0"/>
                  </a:gradFill>
                  <a:latin typeface="Consolas" panose="020B0609020204030204" pitchFamily="49" charset="0"/>
                </a:rPr>
                <a:t>", </a:t>
              </a:r>
            </a:p>
            <a:p>
              <a:pPr marL="465923" lvl="2" defTabSz="931847" eaLnBrk="0" fontAlgn="base" hangingPunct="0">
                <a:spcBef>
                  <a:spcPct val="0"/>
                </a:spcBef>
                <a:spcAft>
                  <a:spcPct val="0"/>
                </a:spcAft>
                <a:defRPr/>
              </a:pPr>
              <a:r>
                <a:rPr lang="en-US" sz="1631" kern="0">
                  <a:gradFill>
                    <a:gsLst>
                      <a:gs pos="5778">
                        <a:prstClr val="white"/>
                      </a:gs>
                      <a:gs pos="50000">
                        <a:prstClr val="white"/>
                      </a:gs>
                    </a:gsLst>
                    <a:lin ang="5400000" scaled="0"/>
                  </a:gradFill>
                  <a:latin typeface="Consolas" panose="020B0609020204030204" pitchFamily="49" charset="0"/>
                </a:rPr>
                <a:t>	   "type": "</a:t>
              </a:r>
              <a:r>
                <a:rPr lang="en-US" sz="1631" kern="0" err="1">
                  <a:gradFill>
                    <a:gsLst>
                      <a:gs pos="5778">
                        <a:prstClr val="white"/>
                      </a:gs>
                      <a:gs pos="50000">
                        <a:prstClr val="white"/>
                      </a:gs>
                    </a:gsLst>
                    <a:lin ang="5400000" scaled="0"/>
                  </a:gradFill>
                  <a:latin typeface="Consolas" panose="020B0609020204030204" pitchFamily="49" charset="0"/>
                </a:rPr>
                <a:t>UnknownToken</a:t>
              </a:r>
              <a:r>
                <a:rPr lang="en-US" sz="1631" kern="0">
                  <a:gradFill>
                    <a:gsLst>
                      <a:gs pos="5778">
                        <a:prstClr val="white"/>
                      </a:gs>
                      <a:gs pos="50000">
                        <a:prstClr val="white"/>
                      </a:gs>
                    </a:gsLst>
                    <a:lin ang="5400000" scaled="0"/>
                  </a:gradFill>
                  <a:latin typeface="Consolas" panose="020B0609020204030204" pitchFamily="49" charset="0"/>
                </a:rPr>
                <a:t>", </a:t>
              </a:r>
            </a:p>
            <a:p>
              <a:pPr marL="465923" lvl="2" defTabSz="931847" eaLnBrk="0" fontAlgn="base" hangingPunct="0">
                <a:spcBef>
                  <a:spcPct val="0"/>
                </a:spcBef>
                <a:spcAft>
                  <a:spcPct val="0"/>
                </a:spcAft>
                <a:defRPr/>
              </a:pPr>
              <a:r>
                <a:rPr lang="en-US" sz="1631" kern="0">
                  <a:gradFill>
                    <a:gsLst>
                      <a:gs pos="5778">
                        <a:prstClr val="white"/>
                      </a:gs>
                      <a:gs pos="50000">
                        <a:prstClr val="white"/>
                      </a:gs>
                    </a:gsLst>
                    <a:lin ang="5400000" scaled="0"/>
                  </a:gradFill>
                  <a:latin typeface="Consolas" panose="020B0609020204030204" pitchFamily="49" charset="0"/>
                </a:rPr>
                <a:t>	   "suggestions": [ </a:t>
              </a:r>
            </a:p>
            <a:p>
              <a:pPr marL="465923" lvl="2" defTabSz="931847" eaLnBrk="0" fontAlgn="base" hangingPunct="0">
                <a:spcBef>
                  <a:spcPct val="0"/>
                </a:spcBef>
                <a:spcAft>
                  <a:spcPct val="0"/>
                </a:spcAft>
                <a:defRPr/>
              </a:pPr>
              <a:r>
                <a:rPr lang="en-US" sz="1631" kern="0">
                  <a:gradFill>
                    <a:gsLst>
                      <a:gs pos="5778">
                        <a:prstClr val="white"/>
                      </a:gs>
                      <a:gs pos="50000">
                        <a:prstClr val="white"/>
                      </a:gs>
                    </a:gsLst>
                    <a:lin ang="5400000" scaled="0"/>
                  </a:gradFill>
                  <a:latin typeface="Consolas" panose="020B0609020204030204" pitchFamily="49" charset="0"/>
                </a:rPr>
                <a:t>		{ "token": "</a:t>
              </a:r>
              <a:r>
                <a:rPr lang="en-US" sz="1631" kern="0" err="1">
                  <a:gradFill>
                    <a:gsLst>
                      <a:gs pos="5778">
                        <a:prstClr val="white"/>
                      </a:gs>
                      <a:gs pos="50000">
                        <a:prstClr val="white"/>
                      </a:gs>
                    </a:gsLst>
                    <a:lin ang="5400000" scaled="0"/>
                  </a:gradFill>
                  <a:latin typeface="Consolas" panose="020B0609020204030204" pitchFamily="49" charset="0"/>
                </a:rPr>
                <a:t>gonna</a:t>
              </a:r>
              <a:r>
                <a:rPr lang="en-US" sz="1631" kern="0">
                  <a:gradFill>
                    <a:gsLst>
                      <a:gs pos="5778">
                        <a:prstClr val="white"/>
                      </a:gs>
                      <a:gs pos="50000">
                        <a:prstClr val="white"/>
                      </a:gs>
                    </a:gsLst>
                    <a:lin ang="5400000" scaled="0"/>
                  </a:gradFill>
                  <a:latin typeface="Consolas" panose="020B0609020204030204" pitchFamily="49" charset="0"/>
                </a:rPr>
                <a:t>" } </a:t>
              </a:r>
            </a:p>
            <a:p>
              <a:pPr marL="465923" lvl="2" defTabSz="931847" eaLnBrk="0" fontAlgn="base" hangingPunct="0">
                <a:spcBef>
                  <a:spcPct val="0"/>
                </a:spcBef>
                <a:spcAft>
                  <a:spcPct val="0"/>
                </a:spcAft>
                <a:defRPr/>
              </a:pPr>
              <a:r>
                <a:rPr lang="en-US" sz="1631" kern="0">
                  <a:gradFill>
                    <a:gsLst>
                      <a:gs pos="5778">
                        <a:prstClr val="white"/>
                      </a:gs>
                      <a:gs pos="50000">
                        <a:prstClr val="white"/>
                      </a:gs>
                    </a:gsLst>
                    <a:lin ang="5400000" scaled="0"/>
                  </a:gradFill>
                  <a:latin typeface="Consolas" panose="020B0609020204030204" pitchFamily="49" charset="0"/>
                </a:rPr>
                <a:t>	] } </a:t>
              </a:r>
              <a:endParaRPr lang="en-US" altLang="en-US" sz="1631" kern="0">
                <a:gradFill>
                  <a:gsLst>
                    <a:gs pos="5778">
                      <a:prstClr val="white"/>
                    </a:gs>
                    <a:gs pos="50000">
                      <a:prstClr val="white"/>
                    </a:gs>
                  </a:gsLst>
                  <a:lin ang="5400000" scaled="0"/>
                </a:gradFill>
                <a:latin typeface="Consolas" panose="020B0609020204030204" pitchFamily="49" charset="0"/>
                <a:cs typeface="Segoe UI" panose="020B0502040204020203" pitchFamily="34" charset="0"/>
              </a:endParaRPr>
            </a:p>
          </p:txBody>
        </p:sp>
        <p:sp>
          <p:nvSpPr>
            <p:cNvPr id="49" name="Rectangle 48"/>
            <p:cNvSpPr/>
            <p:nvPr/>
          </p:nvSpPr>
          <p:spPr>
            <a:xfrm>
              <a:off x="6048152" y="1479477"/>
              <a:ext cx="6135917" cy="600164"/>
            </a:xfrm>
            <a:prstGeom prst="rect">
              <a:avLst/>
            </a:prstGeom>
          </p:spPr>
          <p:txBody>
            <a:bodyPr wrap="square" lIns="146189" rIns="0">
              <a:noAutofit/>
            </a:bodyPr>
            <a:lstStyle/>
            <a:p>
              <a:pPr defTabSz="913665">
                <a:lnSpc>
                  <a:spcPct val="90000"/>
                </a:lnSpc>
                <a:spcBef>
                  <a:spcPts val="1836"/>
                </a:spcBef>
                <a:defRPr/>
              </a:pPr>
              <a:r>
                <a:rPr lang="en-US"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Identify errors &amp; get suggestions</a:t>
              </a:r>
            </a:p>
          </p:txBody>
        </p:sp>
      </p:grpSp>
      <p:grpSp>
        <p:nvGrpSpPr>
          <p:cNvPr id="23" name="Group 22">
            <a:extLst>
              <a:ext uri="{FF2B5EF4-FFF2-40B4-BE49-F238E27FC236}">
                <a16:creationId xmlns:a16="http://schemas.microsoft.com/office/drawing/2014/main" id="{B3F10DBB-94D0-41AE-85B9-68FB9CA6B715}"/>
              </a:ext>
            </a:extLst>
          </p:cNvPr>
          <p:cNvGrpSpPr/>
          <p:nvPr/>
        </p:nvGrpSpPr>
        <p:grpSpPr>
          <a:xfrm>
            <a:off x="11228726" y="271212"/>
            <a:ext cx="922376" cy="922376"/>
            <a:chOff x="11008690" y="265919"/>
            <a:chExt cx="904372" cy="904372"/>
          </a:xfrm>
        </p:grpSpPr>
        <p:sp>
          <p:nvSpPr>
            <p:cNvPr id="24" name="Oval 23">
              <a:extLst>
                <a:ext uri="{FF2B5EF4-FFF2-40B4-BE49-F238E27FC236}">
                  <a16:creationId xmlns:a16="http://schemas.microsoft.com/office/drawing/2014/main" id="{9FF93704-6388-4021-BC45-A81F68A49C6E}"/>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0EDF3FF5-5D1C-485D-A5B0-FF82BFFAD5BA}"/>
                </a:ext>
              </a:extLst>
            </p:cNvPr>
            <p:cNvPicPr>
              <a:picLocks noChangeAspect="1"/>
            </p:cNvPicPr>
            <p:nvPr/>
          </p:nvPicPr>
          <p:blipFill rotWithShape="1">
            <a:blip r:embed="rId6">
              <a:biLevel thresh="25000"/>
              <a:extLst>
                <a:ext uri="{28A0092B-C50C-407E-A947-70E740481C1C}">
                  <a14:useLocalDpi xmlns:a14="http://schemas.microsoft.com/office/drawing/2010/main" val="0"/>
                </a:ext>
              </a:extLst>
            </a:blip>
            <a:srcRect l="16884" t="20787" r="15519" b="21869"/>
            <a:stretch/>
          </p:blipFill>
          <p:spPr>
            <a:xfrm>
              <a:off x="11186952" y="460604"/>
              <a:ext cx="547848" cy="450564"/>
            </a:xfrm>
            <a:prstGeom prst="rect">
              <a:avLst/>
            </a:prstGeom>
          </p:spPr>
        </p:pic>
      </p:grpSp>
    </p:spTree>
    <p:extLst>
      <p:ext uri="{BB962C8B-B14F-4D97-AF65-F5344CB8AC3E}">
        <p14:creationId xmlns:p14="http://schemas.microsoft.com/office/powerpoint/2010/main" val="212261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6" name="Picture 2" descr="https://microsoft.sharepoint.com/teams/BrandCentral/BundleImages/3404WIN14_Carlotta_Nokia_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131" t="830" r="905" b="1"/>
          <a:stretch/>
        </p:blipFill>
        <p:spPr bwMode="auto">
          <a:xfrm flipH="1">
            <a:off x="5751935" y="0"/>
            <a:ext cx="6678810" cy="701354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9" name="Rectangle 8">
            <a:extLst>
              <a:ext uri="{FF2B5EF4-FFF2-40B4-BE49-F238E27FC236}">
                <a16:creationId xmlns:a16="http://schemas.microsoft.com/office/drawing/2014/main" id="{92EF02DF-16E4-4794-8C18-14095A8357E3}"/>
              </a:ext>
            </a:extLst>
          </p:cNvPr>
          <p:cNvSpPr/>
          <p:nvPr/>
        </p:nvSpPr>
        <p:spPr bwMode="auto">
          <a:xfrm>
            <a:off x="881" y="0"/>
            <a:ext cx="5751054" cy="6994528"/>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A6EF0667-AC9B-4C3E-AA42-95A0F8D889CF}"/>
              </a:ext>
            </a:extLst>
          </p:cNvPr>
          <p:cNvSpPr>
            <a:spLocks noGrp="1"/>
          </p:cNvSpPr>
          <p:nvPr>
            <p:ph type="title"/>
          </p:nvPr>
        </p:nvSpPr>
        <p:spPr/>
        <p:txBody>
          <a:bodyPr/>
          <a:lstStyle/>
          <a:p>
            <a:r>
              <a:rPr lang="en-US" sz="4700"/>
              <a:t>Language </a:t>
            </a:r>
            <a:br>
              <a:rPr lang="en-US" sz="4700"/>
            </a:br>
            <a:r>
              <a:rPr lang="en-US" sz="4700"/>
              <a:t>Understanding </a:t>
            </a:r>
            <a:br>
              <a:rPr lang="en-US" sz="4700"/>
            </a:br>
            <a:r>
              <a:rPr lang="en-US" sz="4700"/>
              <a:t>Intelligent Service</a:t>
            </a:r>
          </a:p>
        </p:txBody>
      </p:sp>
      <p:sp>
        <p:nvSpPr>
          <p:cNvPr id="13" name="Oval 12">
            <a:extLst>
              <a:ext uri="{FF2B5EF4-FFF2-40B4-BE49-F238E27FC236}">
                <a16:creationId xmlns:a16="http://schemas.microsoft.com/office/drawing/2014/main" id="{55BBC647-9BB3-4CC0-AE31-268ACE631278}"/>
              </a:ext>
            </a:extLst>
          </p:cNvPr>
          <p:cNvSpPr/>
          <p:nvPr/>
        </p:nvSpPr>
        <p:spPr bwMode="auto">
          <a:xfrm>
            <a:off x="11228726" y="271212"/>
            <a:ext cx="922376" cy="922376"/>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F0E585B-F1C8-4AB4-BA46-7BEF6F991F17}"/>
              </a:ext>
            </a:extLst>
          </p:cNvPr>
          <p:cNvSpPr/>
          <p:nvPr/>
        </p:nvSpPr>
        <p:spPr>
          <a:xfrm>
            <a:off x="272892" y="3830400"/>
            <a:ext cx="5168177" cy="1590053"/>
          </a:xfrm>
          <a:prstGeom prst="rect">
            <a:avLst/>
          </a:prstGeom>
        </p:spPr>
        <p:txBody>
          <a:bodyPr wrap="square" lIns="186521" tIns="149217" rIns="186521" bIns="149217">
            <a:spAutoFit/>
          </a:bodyPr>
          <a:lstStyle/>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Understand what </a:t>
            </a:r>
            <a:b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your users are saying</a:t>
            </a:r>
          </a:p>
          <a:p>
            <a:pPr defTabSz="913665">
              <a:lnSpc>
                <a:spcPct val="90000"/>
              </a:lnSpc>
              <a:spcBef>
                <a:spcPts val="612"/>
              </a:spcBef>
              <a:defRPr/>
            </a:pPr>
            <a:r>
              <a:rPr lang="en-US" altLang="zh-CN" sz="1836" kern="0">
                <a:gradFill>
                  <a:gsLst>
                    <a:gs pos="1250">
                      <a:srgbClr val="FFFFFF"/>
                    </a:gs>
                    <a:gs pos="100000">
                      <a:srgbClr val="FFFFFF"/>
                    </a:gs>
                  </a:gsLst>
                  <a:lin ang="5400000" scaled="0"/>
                </a:gradFill>
                <a:latin typeface="Segoe UI"/>
              </a:rPr>
              <a:t>Use pre-built Bing and Cortana </a:t>
            </a:r>
            <a:br>
              <a:rPr lang="en-US" altLang="zh-CN" sz="1836" kern="0">
                <a:gradFill>
                  <a:gsLst>
                    <a:gs pos="1250">
                      <a:srgbClr val="FFFFFF"/>
                    </a:gs>
                    <a:gs pos="100000">
                      <a:srgbClr val="FFFFFF"/>
                    </a:gs>
                  </a:gsLst>
                  <a:lin ang="5400000" scaled="0"/>
                </a:gradFill>
                <a:latin typeface="Segoe UI"/>
              </a:rPr>
            </a:br>
            <a:r>
              <a:rPr lang="en-US" altLang="zh-CN" sz="1836" kern="0">
                <a:gradFill>
                  <a:gsLst>
                    <a:gs pos="1250">
                      <a:srgbClr val="FFFFFF"/>
                    </a:gs>
                    <a:gs pos="100000">
                      <a:srgbClr val="FFFFFF"/>
                    </a:gs>
                  </a:gsLst>
                  <a:lin ang="5400000" scaled="0"/>
                </a:gradFill>
                <a:latin typeface="Segoe UI"/>
              </a:rPr>
              <a:t>models or create your own</a:t>
            </a:r>
          </a:p>
        </p:txBody>
      </p:sp>
      <p:pic>
        <p:nvPicPr>
          <p:cNvPr id="10" name="Picture 9">
            <a:extLst>
              <a:ext uri="{FF2B5EF4-FFF2-40B4-BE49-F238E27FC236}">
                <a16:creationId xmlns:a16="http://schemas.microsoft.com/office/drawing/2014/main" id="{9077B1F3-E40A-455C-9CBC-0615823782D8}"/>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274532" y="317018"/>
            <a:ext cx="830764" cy="830764"/>
          </a:xfrm>
          <a:prstGeom prst="rect">
            <a:avLst/>
          </a:prstGeom>
        </p:spPr>
      </p:pic>
    </p:spTree>
    <p:extLst>
      <p:ext uri="{BB962C8B-B14F-4D97-AF65-F5344CB8AC3E}">
        <p14:creationId xmlns:p14="http://schemas.microsoft.com/office/powerpoint/2010/main" val="406009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p:cNvSpPr/>
          <p:nvPr/>
        </p:nvSpPr>
        <p:spPr bwMode="auto">
          <a:xfrm>
            <a:off x="1763" y="1213177"/>
            <a:ext cx="9718340"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1" name="Rectangle 170"/>
          <p:cNvSpPr/>
          <p:nvPr/>
        </p:nvSpPr>
        <p:spPr bwMode="auto">
          <a:xfrm>
            <a:off x="1765" y="1213177"/>
            <a:ext cx="7422353"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70" name="Rectangle 169"/>
          <p:cNvSpPr/>
          <p:nvPr/>
        </p:nvSpPr>
        <p:spPr bwMode="auto">
          <a:xfrm>
            <a:off x="1764" y="1213177"/>
            <a:ext cx="5107396" cy="5214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aphicFrame>
        <p:nvGraphicFramePr>
          <p:cNvPr id="3" name="Object 2"/>
          <p:cNvGraphicFramePr>
            <a:graphicFrameLocks noChangeAspect="1"/>
          </p:cNvGraphicFramePr>
          <p:nvPr>
            <p:custDataLst>
              <p:tags r:id="rId2"/>
            </p:custDataLst>
            <p:extLst/>
          </p:nvPr>
        </p:nvGraphicFramePr>
        <p:xfrm>
          <a:off x="3354" y="2581"/>
          <a:ext cx="1587" cy="1587"/>
        </p:xfrm>
        <a:graphic>
          <a:graphicData uri="http://schemas.openxmlformats.org/presentationml/2006/ole">
            <mc:AlternateContent xmlns:mc="http://schemas.openxmlformats.org/markup-compatibility/2006">
              <mc:Choice xmlns:v="urn:schemas-microsoft-com:vml" Requires="v">
                <p:oleObj spid="_x0000_s1027"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3354" y="2581"/>
                        <a:ext cx="1587" cy="1587"/>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sz="4700"/>
              <a:t>A variety of real-world applications</a:t>
            </a:r>
          </a:p>
        </p:txBody>
      </p:sp>
      <p:graphicFrame>
        <p:nvGraphicFramePr>
          <p:cNvPr id="75" name="Table 20"/>
          <p:cNvGraphicFramePr>
            <a:graphicFrameLocks noGrp="1"/>
          </p:cNvGraphicFramePr>
          <p:nvPr>
            <p:extLst/>
          </p:nvPr>
        </p:nvGraphicFramePr>
        <p:xfrm>
          <a:off x="504708" y="5298031"/>
          <a:ext cx="2181982" cy="1078503"/>
        </p:xfrm>
        <a:graphic>
          <a:graphicData uri="http://schemas.openxmlformats.org/drawingml/2006/table">
            <a:tbl>
              <a:tblPr firstRow="1" bandRow="1"/>
              <a:tblGrid>
                <a:gridCol w="1133518">
                  <a:extLst>
                    <a:ext uri="{9D8B030D-6E8A-4147-A177-3AD203B41FA5}">
                      <a16:colId xmlns:a16="http://schemas.microsoft.com/office/drawing/2014/main" val="20000"/>
                    </a:ext>
                  </a:extLst>
                </a:gridCol>
                <a:gridCol w="1048464">
                  <a:extLst>
                    <a:ext uri="{9D8B030D-6E8A-4147-A177-3AD203B41FA5}">
                      <a16:colId xmlns:a16="http://schemas.microsoft.com/office/drawing/2014/main" val="20001"/>
                    </a:ext>
                  </a:extLst>
                </a:gridCol>
              </a:tblGrid>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85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664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6623" marR="46623" marT="18649" marB="18649"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28" name="Group 27">
            <a:extLst>
              <a:ext uri="{FF2B5EF4-FFF2-40B4-BE49-F238E27FC236}">
                <a16:creationId xmlns:a16="http://schemas.microsoft.com/office/drawing/2014/main" id="{E813D4AA-2BC1-470E-B476-E0BA1692B088}"/>
              </a:ext>
            </a:extLst>
          </p:cNvPr>
          <p:cNvGrpSpPr/>
          <p:nvPr/>
        </p:nvGrpSpPr>
        <p:grpSpPr>
          <a:xfrm>
            <a:off x="1698489" y="5831617"/>
            <a:ext cx="449087" cy="250994"/>
            <a:chOff x="1664472" y="5717791"/>
            <a:chExt cx="440321" cy="246095"/>
          </a:xfrm>
        </p:grpSpPr>
        <p:sp>
          <p:nvSpPr>
            <p:cNvPr id="17" name="Rectangle 16"/>
            <p:cNvSpPr/>
            <p:nvPr/>
          </p:nvSpPr>
          <p:spPr bwMode="auto">
            <a:xfrm>
              <a:off x="1664472" y="571779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81" name="Rectangle 80"/>
            <p:cNvSpPr/>
            <p:nvPr/>
          </p:nvSpPr>
          <p:spPr bwMode="auto">
            <a:xfrm>
              <a:off x="1830226" y="571779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91" name="Rectangle 90"/>
            <p:cNvSpPr/>
            <p:nvPr/>
          </p:nvSpPr>
          <p:spPr bwMode="auto">
            <a:xfrm>
              <a:off x="1995978" y="571779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104" name="Rectangle 103"/>
            <p:cNvSpPr/>
            <p:nvPr/>
          </p:nvSpPr>
          <p:spPr bwMode="auto">
            <a:xfrm>
              <a:off x="1664472" y="585802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70" name="Rectangle 69"/>
          <p:cNvSpPr/>
          <p:nvPr/>
        </p:nvSpPr>
        <p:spPr bwMode="auto">
          <a:xfrm>
            <a:off x="464302" y="1273721"/>
            <a:ext cx="2262796" cy="5105953"/>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a:srcRect t="7654"/>
          <a:stretch/>
        </p:blipFill>
        <p:spPr>
          <a:xfrm>
            <a:off x="513519" y="3931937"/>
            <a:ext cx="2164363" cy="1264631"/>
          </a:xfrm>
          <a:prstGeom prst="rect">
            <a:avLst/>
          </a:prstGeom>
        </p:spPr>
      </p:pic>
      <p:grpSp>
        <p:nvGrpSpPr>
          <p:cNvPr id="8" name="Group 7">
            <a:extLst>
              <a:ext uri="{FF2B5EF4-FFF2-40B4-BE49-F238E27FC236}">
                <a16:creationId xmlns:a16="http://schemas.microsoft.com/office/drawing/2014/main" id="{C3DB683A-B8D9-4244-845C-1C46D88DF3A6}"/>
              </a:ext>
            </a:extLst>
          </p:cNvPr>
          <p:cNvGrpSpPr/>
          <p:nvPr/>
        </p:nvGrpSpPr>
        <p:grpSpPr>
          <a:xfrm>
            <a:off x="464302" y="1321557"/>
            <a:ext cx="2262796" cy="2557228"/>
            <a:chOff x="454375" y="1295762"/>
            <a:chExt cx="2218629" cy="2507314"/>
          </a:xfrm>
        </p:grpSpPr>
        <p:grpSp>
          <p:nvGrpSpPr>
            <p:cNvPr id="27" name="Group 26">
              <a:extLst>
                <a:ext uri="{FF2B5EF4-FFF2-40B4-BE49-F238E27FC236}">
                  <a16:creationId xmlns:a16="http://schemas.microsoft.com/office/drawing/2014/main" id="{06D175FB-DAA9-418F-8678-627B7D775CDD}"/>
                </a:ext>
              </a:extLst>
            </p:cNvPr>
            <p:cNvGrpSpPr/>
            <p:nvPr/>
          </p:nvGrpSpPr>
          <p:grpSpPr>
            <a:xfrm>
              <a:off x="454375" y="1295762"/>
              <a:ext cx="2218629" cy="2507314"/>
              <a:chOff x="454375" y="1295762"/>
              <a:chExt cx="2218629" cy="2507314"/>
            </a:xfrm>
          </p:grpSpPr>
          <p:sp>
            <p:nvSpPr>
              <p:cNvPr id="88" name="Freeform 78"/>
              <p:cNvSpPr/>
              <p:nvPr/>
            </p:nvSpPr>
            <p:spPr bwMode="auto">
              <a:xfrm>
                <a:off x="454375"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Vision</a:t>
                </a:r>
              </a:p>
            </p:txBody>
          </p:sp>
          <p:sp>
            <p:nvSpPr>
              <p:cNvPr id="79" name="Oval Callout 6"/>
              <p:cNvSpPr/>
              <p:nvPr/>
            </p:nvSpPr>
            <p:spPr bwMode="auto">
              <a:xfrm>
                <a:off x="1281283" y="1915078"/>
                <a:ext cx="1195365" cy="761180"/>
              </a:xfrm>
              <a:prstGeom prst="wedgeRectCallout">
                <a:avLst>
                  <a:gd name="adj1" fmla="val -60408"/>
                  <a:gd name="adj2" fmla="val -8409"/>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What is in the image?</a:t>
                </a:r>
              </a:p>
            </p:txBody>
          </p:sp>
          <p:sp>
            <p:nvSpPr>
              <p:cNvPr id="80" name="Pentagon 79"/>
              <p:cNvSpPr/>
              <p:nvPr/>
            </p:nvSpPr>
            <p:spPr bwMode="auto">
              <a:xfrm rot="5400000">
                <a:off x="1287563" y="2417635"/>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Computer Vision</a:t>
                </a:r>
              </a:p>
            </p:txBody>
          </p:sp>
          <p:grpSp>
            <p:nvGrpSpPr>
              <p:cNvPr id="16" name="Group 15">
                <a:extLst>
                  <a:ext uri="{FF2B5EF4-FFF2-40B4-BE49-F238E27FC236}">
                    <a16:creationId xmlns:a16="http://schemas.microsoft.com/office/drawing/2014/main" id="{68AD1D11-6D02-4952-9FE8-05BA1F2F16A7}"/>
                  </a:ext>
                </a:extLst>
              </p:cNvPr>
              <p:cNvGrpSpPr/>
              <p:nvPr/>
            </p:nvGrpSpPr>
            <p:grpSpPr>
              <a:xfrm>
                <a:off x="622107" y="2111940"/>
                <a:ext cx="348356" cy="973067"/>
                <a:chOff x="622107" y="2111940"/>
                <a:chExt cx="348356" cy="973067"/>
              </a:xfrm>
            </p:grpSpPr>
            <p:sp>
              <p:nvSpPr>
                <p:cNvPr id="93" name="Freeform 745">
                  <a:extLst>
                    <a:ext uri="{FF2B5EF4-FFF2-40B4-BE49-F238E27FC236}">
                      <a16:creationId xmlns:a16="http://schemas.microsoft.com/office/drawing/2014/main" id="{9C2C50F5-0055-4274-9560-0F0702D483BF}"/>
                    </a:ext>
                  </a:extLst>
                </p:cNvPr>
                <p:cNvSpPr>
                  <a:spLocks/>
                </p:cNvSpPr>
                <p:nvPr/>
              </p:nvSpPr>
              <p:spPr bwMode="auto">
                <a:xfrm>
                  <a:off x="622107" y="2376614"/>
                  <a:ext cx="348356" cy="708393"/>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96" name="Oval 746">
                  <a:extLst>
                    <a:ext uri="{FF2B5EF4-FFF2-40B4-BE49-F238E27FC236}">
                      <a16:creationId xmlns:a16="http://schemas.microsoft.com/office/drawing/2014/main" id="{3629AE0A-A79B-490B-A7F1-CF62832C3543}"/>
                    </a:ext>
                  </a:extLst>
                </p:cNvPr>
                <p:cNvSpPr>
                  <a:spLocks noChangeArrowheads="1"/>
                </p:cNvSpPr>
                <p:nvPr/>
              </p:nvSpPr>
              <p:spPr bwMode="auto">
                <a:xfrm>
                  <a:off x="690222" y="2111940"/>
                  <a:ext cx="212127" cy="21018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t="13765"/>
            <a:stretch/>
          </p:blipFill>
          <p:spPr>
            <a:xfrm>
              <a:off x="2123297" y="1316928"/>
              <a:ext cx="530014" cy="457062"/>
            </a:xfrm>
            <a:prstGeom prst="rect">
              <a:avLst/>
            </a:prstGeom>
          </p:spPr>
        </p:pic>
      </p:grpSp>
      <p:grpSp>
        <p:nvGrpSpPr>
          <p:cNvPr id="15" name="Group 14">
            <a:extLst>
              <a:ext uri="{FF2B5EF4-FFF2-40B4-BE49-F238E27FC236}">
                <a16:creationId xmlns:a16="http://schemas.microsoft.com/office/drawing/2014/main" id="{6FDFEA70-DB2C-4D64-BDD9-2142E9438860}"/>
              </a:ext>
            </a:extLst>
          </p:cNvPr>
          <p:cNvGrpSpPr/>
          <p:nvPr/>
        </p:nvGrpSpPr>
        <p:grpSpPr>
          <a:xfrm>
            <a:off x="2803691" y="1273721"/>
            <a:ext cx="2262796" cy="5153789"/>
            <a:chOff x="2748101" y="1248859"/>
            <a:chExt cx="2218629" cy="5053193"/>
          </a:xfrm>
        </p:grpSpPr>
        <p:grpSp>
          <p:nvGrpSpPr>
            <p:cNvPr id="23" name="Group 22">
              <a:extLst>
                <a:ext uri="{FF2B5EF4-FFF2-40B4-BE49-F238E27FC236}">
                  <a16:creationId xmlns:a16="http://schemas.microsoft.com/office/drawing/2014/main" id="{16A98EAE-3DBD-46FA-B4A1-BFC3AE78B06E}"/>
                </a:ext>
              </a:extLst>
            </p:cNvPr>
            <p:cNvGrpSpPr/>
            <p:nvPr/>
          </p:nvGrpSpPr>
          <p:grpSpPr>
            <a:xfrm>
              <a:off x="2748101" y="1295761"/>
              <a:ext cx="2218629" cy="5006291"/>
              <a:chOff x="2748101" y="1295761"/>
              <a:chExt cx="2218629" cy="5006291"/>
            </a:xfrm>
          </p:grpSpPr>
          <p:grpSp>
            <p:nvGrpSpPr>
              <p:cNvPr id="33" name="Group 32"/>
              <p:cNvGrpSpPr/>
              <p:nvPr/>
            </p:nvGrpSpPr>
            <p:grpSpPr>
              <a:xfrm>
                <a:off x="2748101" y="1295761"/>
                <a:ext cx="2218629" cy="5006291"/>
                <a:chOff x="2034745" y="971593"/>
                <a:chExt cx="1664208" cy="3755251"/>
              </a:xfrm>
            </p:grpSpPr>
            <p:sp>
              <p:nvSpPr>
                <p:cNvPr id="92" name="Rectangle 91"/>
                <p:cNvSpPr/>
                <p:nvPr/>
              </p:nvSpPr>
              <p:spPr bwMode="auto">
                <a:xfrm>
                  <a:off x="2034745"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1" name="Freeform 83"/>
                <p:cNvSpPr/>
                <p:nvPr/>
              </p:nvSpPr>
              <p:spPr bwMode="auto">
                <a:xfrm>
                  <a:off x="2034745"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Speech</a:t>
                  </a:r>
                </a:p>
              </p:txBody>
            </p:sp>
          </p:grpSp>
          <p:sp>
            <p:nvSpPr>
              <p:cNvPr id="97" name="Oval Callout 6"/>
              <p:cNvSpPr/>
              <p:nvPr/>
            </p:nvSpPr>
            <p:spPr bwMode="auto">
              <a:xfrm>
                <a:off x="3550900" y="1915078"/>
                <a:ext cx="1289293" cy="761180"/>
              </a:xfrm>
              <a:prstGeom prst="wedgeRectCallout">
                <a:avLst>
                  <a:gd name="adj1" fmla="val -5888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Give me directions to the nearest local branch.</a:t>
                </a:r>
              </a:p>
            </p:txBody>
          </p:sp>
          <p:grpSp>
            <p:nvGrpSpPr>
              <p:cNvPr id="14" name="Group 13">
                <a:extLst>
                  <a:ext uri="{FF2B5EF4-FFF2-40B4-BE49-F238E27FC236}">
                    <a16:creationId xmlns:a16="http://schemas.microsoft.com/office/drawing/2014/main" id="{5F986A16-8A9C-4A5D-87EA-EB250524FE67}"/>
                  </a:ext>
                </a:extLst>
              </p:cNvPr>
              <p:cNvGrpSpPr/>
              <p:nvPr/>
            </p:nvGrpSpPr>
            <p:grpSpPr>
              <a:xfrm>
                <a:off x="2748101" y="3250824"/>
                <a:ext cx="2218629" cy="2952379"/>
                <a:chOff x="2748101" y="3250824"/>
                <a:chExt cx="2218629" cy="2952379"/>
              </a:xfrm>
            </p:grpSpPr>
            <p:sp>
              <p:nvSpPr>
                <p:cNvPr id="100" name="Pentagon 99"/>
                <p:cNvSpPr/>
                <p:nvPr/>
              </p:nvSpPr>
              <p:spPr bwMode="auto">
                <a:xfrm rot="5400000">
                  <a:off x="3581290" y="2417635"/>
                  <a:ext cx="552251"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Bing Speech</a:t>
                  </a:r>
                </a:p>
              </p:txBody>
            </p:sp>
            <p:grpSp>
              <p:nvGrpSpPr>
                <p:cNvPr id="47" name="Group 46"/>
                <p:cNvGrpSpPr/>
                <p:nvPr/>
              </p:nvGrpSpPr>
              <p:grpSpPr>
                <a:xfrm>
                  <a:off x="2825290" y="4136415"/>
                  <a:ext cx="2064251" cy="2066788"/>
                  <a:chOff x="2067831" y="3102386"/>
                  <a:chExt cx="1548408" cy="1550311"/>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51304">
                        <a:spcAft>
                          <a:spcPts val="586"/>
                        </a:spcAft>
                        <a:defRPr/>
                      </a:pPr>
                      <a:r>
                        <a:rPr lang="en-US" sz="1122" i="0" kern="1200">
                          <a:gradFill>
                            <a:gsLst>
                              <a:gs pos="3111">
                                <a:srgbClr val="3F3F3F"/>
                              </a:gs>
                              <a:gs pos="35000">
                                <a:srgbClr val="3F3F3F"/>
                              </a:gs>
                            </a:gsLst>
                            <a:lin ang="5400000" scaled="1"/>
                          </a:gradFill>
                          <a:latin typeface="Segoe UI"/>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a:solidFill>
                        <a:srgbClr val="6E6E73">
                          <a:lumMod val="20000"/>
                          <a:lumOff val="80000"/>
                        </a:srgbClr>
                      </a:solidFill>
                    </a:ln>
                  </p:spPr>
                  <p:txBody>
                    <a:bodyPr wrap="square" lIns="46623" tIns="18649" rIns="46623" bIns="18649" rtlCol="0" anchor="ctr" anchorCtr="0">
                      <a:no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Extract intent of user</a:t>
                      </a:r>
                    </a:p>
                  </p:txBody>
                </p:sp>
              </p:grpSp>
              <p:sp>
                <p:nvSpPr>
                  <p:cNvPr id="76" name="Oval Callout 6"/>
                  <p:cNvSpPr/>
                  <p:nvPr/>
                </p:nvSpPr>
                <p:spPr bwMode="auto">
                  <a:xfrm>
                    <a:off x="2078366" y="3102386"/>
                    <a:ext cx="496513" cy="376980"/>
                  </a:xfrm>
                  <a:prstGeom prst="wedgeEllipseCallout">
                    <a:avLst>
                      <a:gd name="adj1" fmla="val 33451"/>
                      <a:gd name="adj2" fmla="val 69382"/>
                    </a:avLst>
                  </a:prstGeom>
                  <a:solidFill>
                    <a:schemeClr val="bg1">
                      <a:lumMod val="85000"/>
                    </a:schemeClr>
                  </a:solidFill>
                  <a:ln w="9525" cap="flat" cmpd="sng" algn="ctr">
                    <a:noFill/>
                    <a:prstDash val="solid"/>
                    <a:headEnd type="none" w="med" len="med"/>
                    <a:tailEnd type="none" w="med" len="med"/>
                  </a:ln>
                  <a:effectLst/>
                </p:spPr>
                <p:txBody>
                  <a:bodyPr lIns="0" tIns="0" rIns="0" bIns="0" rtlCol="0" anchor="ctr" anchorCtr="0"/>
                  <a:lstStyle/>
                  <a:p>
                    <a:pPr algn="ctr" defTabSz="913534">
                      <a:lnSpc>
                        <a:spcPts val="1469"/>
                      </a:lnSpc>
                      <a:defRPr/>
                    </a:pPr>
                    <a:endParaRPr lang="en-US" sz="1088" kern="0">
                      <a:solidFill>
                        <a:srgbClr val="505050"/>
                      </a:solidFill>
                      <a:latin typeface="Segoe UI"/>
                      <a:ea typeface="Segoe UI" pitchFamily="34" charset="0"/>
                      <a:cs typeface="Segoe UI" pitchFamily="34" charset="0"/>
                    </a:endParaRPr>
                  </a:p>
                </p:txBody>
              </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43254">
                        <a:defRPr/>
                      </a:pPr>
                      <a:endParaRPr lang="en-US" sz="2448">
                        <a:solidFill>
                          <a:srgbClr val="FFFFFF"/>
                        </a:solidFill>
                        <a:latin typeface="Segoe UI"/>
                      </a:endParaRPr>
                    </a:p>
                  </p:txBody>
                </p:sp>
              </p:grpSp>
              <p:sp>
                <p:nvSpPr>
                  <p:cNvPr id="6" name="Arrow: Left 5"/>
                  <p:cNvSpPr/>
                  <p:nvPr/>
                </p:nvSpPr>
                <p:spPr bwMode="auto">
                  <a:xfrm rot="10800000">
                    <a:off x="2630537" y="3299641"/>
                    <a:ext cx="223702" cy="14296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9" name="Flowchart: Connector 8"/>
                  <p:cNvSpPr/>
                  <p:nvPr/>
                </p:nvSpPr>
                <p:spPr bwMode="auto">
                  <a:xfrm>
                    <a:off x="213125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9" name="Flowchart: Connector 108"/>
                  <p:cNvSpPr/>
                  <p:nvPr/>
                </p:nvSpPr>
                <p:spPr bwMode="auto">
                  <a:xfrm>
                    <a:off x="220822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0" name="Flowchart: Connector 109"/>
                  <p:cNvSpPr/>
                  <p:nvPr/>
                </p:nvSpPr>
                <p:spPr bwMode="auto">
                  <a:xfrm>
                    <a:off x="228519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6" name="Flowchart: Connector 115"/>
                  <p:cNvSpPr/>
                  <p:nvPr/>
                </p:nvSpPr>
                <p:spPr bwMode="auto">
                  <a:xfrm>
                    <a:off x="236216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18" name="Flowchart: Connector 117"/>
                  <p:cNvSpPr/>
                  <p:nvPr/>
                </p:nvSpPr>
                <p:spPr bwMode="auto">
                  <a:xfrm>
                    <a:off x="243913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algn="ctr" defTabSz="1267825"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B3D9D10B-6841-4AF6-97AA-0C6339845163}"/>
                  </a:ext>
                </a:extLst>
              </p:cNvPr>
              <p:cNvGrpSpPr/>
              <p:nvPr/>
            </p:nvGrpSpPr>
            <p:grpSpPr>
              <a:xfrm>
                <a:off x="2905765" y="2111940"/>
                <a:ext cx="348356" cy="973067"/>
                <a:chOff x="8754592" y="700282"/>
                <a:chExt cx="151053" cy="421938"/>
              </a:xfrm>
              <a:solidFill>
                <a:schemeClr val="accent3"/>
              </a:solidFill>
            </p:grpSpPr>
            <p:sp>
              <p:nvSpPr>
                <p:cNvPr id="112" name="Freeform 745">
                  <a:extLst>
                    <a:ext uri="{FF2B5EF4-FFF2-40B4-BE49-F238E27FC236}">
                      <a16:creationId xmlns:a16="http://schemas.microsoft.com/office/drawing/2014/main" id="{72039810-E5C3-4646-B27C-4D505D347FB8}"/>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13" name="Oval 746">
                  <a:extLst>
                    <a:ext uri="{FF2B5EF4-FFF2-40B4-BE49-F238E27FC236}">
                      <a16:creationId xmlns:a16="http://schemas.microsoft.com/office/drawing/2014/main" id="{24C1896E-9891-48C5-9C73-1116B9F9ECD7}"/>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14962" y="1248859"/>
              <a:ext cx="519857" cy="519857"/>
            </a:xfrm>
            <a:prstGeom prst="rect">
              <a:avLst/>
            </a:prstGeom>
          </p:spPr>
        </p:pic>
      </p:grpSp>
      <p:grpSp>
        <p:nvGrpSpPr>
          <p:cNvPr id="18" name="Group 17">
            <a:extLst>
              <a:ext uri="{FF2B5EF4-FFF2-40B4-BE49-F238E27FC236}">
                <a16:creationId xmlns:a16="http://schemas.microsoft.com/office/drawing/2014/main" id="{03553559-A89E-4D07-A8E6-50B3B5595CF2}"/>
              </a:ext>
            </a:extLst>
          </p:cNvPr>
          <p:cNvGrpSpPr/>
          <p:nvPr/>
        </p:nvGrpSpPr>
        <p:grpSpPr>
          <a:xfrm>
            <a:off x="5109164" y="1249229"/>
            <a:ext cx="2391703" cy="5178280"/>
            <a:chOff x="5008575" y="1224846"/>
            <a:chExt cx="2345020" cy="5077206"/>
          </a:xfrm>
        </p:grpSpPr>
        <p:grpSp>
          <p:nvGrpSpPr>
            <p:cNvPr id="24" name="Group 23">
              <a:extLst>
                <a:ext uri="{FF2B5EF4-FFF2-40B4-BE49-F238E27FC236}">
                  <a16:creationId xmlns:a16="http://schemas.microsoft.com/office/drawing/2014/main" id="{B8FD9C31-AD0C-4D39-85B8-B7C5D469D801}"/>
                </a:ext>
              </a:extLst>
            </p:cNvPr>
            <p:cNvGrpSpPr/>
            <p:nvPr/>
          </p:nvGrpSpPr>
          <p:grpSpPr>
            <a:xfrm>
              <a:off x="5008575" y="1295761"/>
              <a:ext cx="2345020" cy="5006291"/>
              <a:chOff x="5008575" y="1295761"/>
              <a:chExt cx="2345020" cy="5006291"/>
            </a:xfrm>
          </p:grpSpPr>
          <p:grpSp>
            <p:nvGrpSpPr>
              <p:cNvPr id="32" name="Group 31"/>
              <p:cNvGrpSpPr/>
              <p:nvPr/>
            </p:nvGrpSpPr>
            <p:grpSpPr>
              <a:xfrm>
                <a:off x="5008575" y="1295761"/>
                <a:ext cx="2218629" cy="5006291"/>
                <a:chOff x="3703938" y="971593"/>
                <a:chExt cx="1664208" cy="3755251"/>
              </a:xfrm>
            </p:grpSpPr>
            <p:sp>
              <p:nvSpPr>
                <p:cNvPr id="51" name="Rectangle 50"/>
                <p:cNvSpPr/>
                <p:nvPr/>
              </p:nvSpPr>
              <p:spPr bwMode="auto">
                <a:xfrm>
                  <a:off x="3703938"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3" name="Freeform 118"/>
                <p:cNvSpPr/>
                <p:nvPr/>
              </p:nvSpPr>
              <p:spPr bwMode="auto">
                <a:xfrm>
                  <a:off x="3703938"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Language</a:t>
                  </a:r>
                </a:p>
              </p:txBody>
            </p:sp>
          </p:grpSp>
          <p:sp>
            <p:nvSpPr>
              <p:cNvPr id="57" name="Oval Callout 6"/>
              <p:cNvSpPr/>
              <p:nvPr/>
            </p:nvSpPr>
            <p:spPr bwMode="auto">
              <a:xfrm>
                <a:off x="5861775" y="1915078"/>
                <a:ext cx="1159719" cy="761180"/>
              </a:xfrm>
              <a:prstGeom prst="wedgeRectCallout">
                <a:avLst>
                  <a:gd name="adj1" fmla="val -61899"/>
                  <a:gd name="adj2" fmla="val -8201"/>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Play today’s customer call recording.</a:t>
                </a:r>
              </a:p>
            </p:txBody>
          </p:sp>
          <p:grpSp>
            <p:nvGrpSpPr>
              <p:cNvPr id="12" name="Group 11">
                <a:extLst>
                  <a:ext uri="{FF2B5EF4-FFF2-40B4-BE49-F238E27FC236}">
                    <a16:creationId xmlns:a16="http://schemas.microsoft.com/office/drawing/2014/main" id="{0209C1A5-AF58-43BF-A04B-D634DC4E7B8F}"/>
                  </a:ext>
                </a:extLst>
              </p:cNvPr>
              <p:cNvGrpSpPr/>
              <p:nvPr/>
            </p:nvGrpSpPr>
            <p:grpSpPr>
              <a:xfrm>
                <a:off x="5008575" y="3250824"/>
                <a:ext cx="2345020" cy="2906578"/>
                <a:chOff x="5008575" y="3250824"/>
                <a:chExt cx="2345020" cy="2906578"/>
              </a:xfrm>
            </p:grpSpPr>
            <p:sp>
              <p:nvSpPr>
                <p:cNvPr id="54" name="Pentagon 53"/>
                <p:cNvSpPr/>
                <p:nvPr/>
              </p:nvSpPr>
              <p:spPr bwMode="auto">
                <a:xfrm rot="5400000">
                  <a:off x="5841763"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Language Understanding</a:t>
                  </a:r>
                </a:p>
              </p:txBody>
            </p:sp>
            <p:grpSp>
              <p:nvGrpSpPr>
                <p:cNvPr id="48" name="Group 47"/>
                <p:cNvGrpSpPr/>
                <p:nvPr/>
              </p:nvGrpSpPr>
              <p:grpSpPr>
                <a:xfrm>
                  <a:off x="5338208" y="5227919"/>
                  <a:ext cx="1695978" cy="929483"/>
                  <a:chOff x="3964499" y="3921129"/>
                  <a:chExt cx="1272164" cy="697211"/>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736591" y="-618132"/>
                      <a:ext cx="446734" cy="385116"/>
                    </a:xfrm>
                    <a:prstGeom prst="triangl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69"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21" name="TextBox 20"/>
                  <p:cNvSpPr txBox="1"/>
                  <p:nvPr/>
                </p:nvSpPr>
                <p:spPr>
                  <a:xfrm>
                    <a:off x="4297966" y="4291110"/>
                    <a:ext cx="597605"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Now Playing</a:t>
                    </a:r>
                  </a:p>
                </p:txBody>
              </p:sp>
              <p:sp>
                <p:nvSpPr>
                  <p:cNvPr id="62" name="TextBox 61"/>
                  <p:cNvSpPr txBox="1"/>
                  <p:nvPr/>
                </p:nvSpPr>
                <p:spPr>
                  <a:xfrm>
                    <a:off x="3964499" y="4501753"/>
                    <a:ext cx="1272164" cy="116587"/>
                  </a:xfrm>
                  <a:prstGeom prst="rect">
                    <a:avLst/>
                  </a:prstGeom>
                  <a:noFill/>
                  <a:ln>
                    <a:noFill/>
                  </a:ln>
                </p:spPr>
                <p:txBody>
                  <a:bodyPr wrap="none" lIns="0" tIns="0" rIns="0" bIns="0" rtlCol="0">
                    <a:spAutoFit/>
                  </a:bodyPr>
                  <a:lstStyle/>
                  <a:p>
                    <a:pPr defTabSz="951304">
                      <a:lnSpc>
                        <a:spcPct val="90000"/>
                      </a:lnSpc>
                      <a:spcAft>
                        <a:spcPts val="586"/>
                      </a:spcAft>
                      <a:defRPr/>
                    </a:pPr>
                    <a:r>
                      <a:rPr lang="en-US" sz="1122">
                        <a:gradFill>
                          <a:gsLst>
                            <a:gs pos="3111">
                              <a:srgbClr val="3F3F3F"/>
                            </a:gs>
                            <a:gs pos="35000">
                              <a:srgbClr val="3F3F3F"/>
                            </a:gs>
                          </a:gsLst>
                          <a:lin ang="5400000" scaled="1"/>
                        </a:gradFill>
                        <a:latin typeface="Segoe UI"/>
                        <a:cs typeface="Segoe UI" panose="020B0502040204020203" pitchFamily="34" charset="0"/>
                      </a:rPr>
                      <a:t>11/29/2016 Customer Call </a:t>
                    </a:r>
                  </a:p>
                </p:txBody>
              </p:sp>
            </p:grpSp>
            <p:sp>
              <p:nvSpPr>
                <p:cNvPr id="114" name="Pentagon 53"/>
                <p:cNvSpPr/>
                <p:nvPr/>
              </p:nvSpPr>
              <p:spPr bwMode="auto">
                <a:xfrm>
                  <a:off x="5157665" y="3976129"/>
                  <a:ext cx="2195930" cy="150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defTabSz="913985" fontAlgn="base">
                    <a:lnSpc>
                      <a:spcPct val="90000"/>
                    </a:lnSpc>
                    <a:spcBef>
                      <a:spcPct val="0"/>
                    </a:spcBef>
                    <a:spcAft>
                      <a:spcPct val="0"/>
                    </a:spcAft>
                    <a:defRPr/>
                  </a:pPr>
                  <a:r>
                    <a:rPr lang="en-US" sz="1088" kern="0">
                      <a:solidFill>
                        <a:srgbClr val="505050"/>
                      </a:solidFill>
                      <a:latin typeface="Segoe UI"/>
                    </a:rPr>
                    <a:t>Natural Language Processing</a:t>
                  </a:r>
                </a:p>
              </p:txBody>
            </p:sp>
            <p:sp>
              <p:nvSpPr>
                <p:cNvPr id="115" name="TextBox 7"/>
                <p:cNvSpPr txBox="1"/>
                <p:nvPr/>
              </p:nvSpPr>
              <p:spPr>
                <a:xfrm>
                  <a:off x="5125341" y="4301895"/>
                  <a:ext cx="2022731" cy="826125"/>
                </a:xfrm>
                <a:prstGeom prst="rect">
                  <a:avLst/>
                </a:prstGeom>
                <a:noFill/>
                <a:ln w="25400">
                  <a:solidFill>
                    <a:srgbClr val="6E6E73">
                      <a:lumMod val="20000"/>
                      <a:lumOff val="80000"/>
                    </a:srgbClr>
                  </a:solidFill>
                </a:ln>
              </p:spPr>
              <p:txBody>
                <a:bodyPr wrap="square" lIns="179209" tIns="143367" rIns="179209" bIns="143367" rtlCol="0">
                  <a:spAutoFit/>
                </a:bodyPr>
                <a:lstStyle/>
                <a:p>
                  <a:pPr marL="0" lvl="1" defTabSz="913904">
                    <a:defRPr/>
                  </a:pPr>
                  <a:r>
                    <a:rPr lang="en-US" sz="1198" kern="0">
                      <a:solidFill>
                        <a:sysClr val="windowText" lastClr="000000"/>
                      </a:solidFill>
                      <a:latin typeface="Consolas" panose="020B0609020204030204" pitchFamily="49" charset="0"/>
                      <a:cs typeface="Consolas" panose="020B0609020204030204" pitchFamily="49" charset="0"/>
                    </a:rPr>
                    <a:t>Intent: </a:t>
                  </a:r>
                  <a:r>
                    <a:rPr lang="en-US" sz="1198" kern="0" err="1">
                      <a:solidFill>
                        <a:sysClr val="windowText" lastClr="000000"/>
                      </a:solidFill>
                      <a:latin typeface="Consolas" panose="020B0609020204030204" pitchFamily="49" charset="0"/>
                      <a:cs typeface="Consolas" panose="020B0609020204030204" pitchFamily="49" charset="0"/>
                    </a:rPr>
                    <a:t>PlayCall</a:t>
                  </a:r>
                  <a:endParaRPr lang="en-US" sz="1198" kern="0">
                    <a:solidFill>
                      <a:sysClr val="windowText" lastClr="000000"/>
                    </a:solidFill>
                    <a:latin typeface="Consolas" panose="020B0609020204030204" pitchFamily="49" charset="0"/>
                    <a:cs typeface="Consolas" panose="020B0609020204030204" pitchFamily="49" charset="0"/>
                  </a:endParaRPr>
                </a:p>
                <a:p>
                  <a:pPr marL="0" lvl="1" defTabSz="913904">
                    <a:defRPr/>
                  </a:pPr>
                  <a:r>
                    <a:rPr lang="en-US" sz="1198" b="1" kern="0">
                      <a:gradFill>
                        <a:gsLst>
                          <a:gs pos="83582">
                            <a:srgbClr val="0078D7"/>
                          </a:gs>
                          <a:gs pos="62000">
                            <a:srgbClr val="0078D7"/>
                          </a:gs>
                        </a:gsLst>
                        <a:lin ang="5400000" scaled="0"/>
                      </a:gradFill>
                      <a:latin typeface="Consolas" panose="020B0609020204030204" pitchFamily="49" charset="0"/>
                      <a:cs typeface="Consolas" panose="020B0609020204030204" pitchFamily="49" charset="0"/>
                    </a:rPr>
                    <a:t>Content: Customer#</a:t>
                  </a:r>
                </a:p>
                <a:p>
                  <a:pPr marL="0" lvl="1" defTabSz="913904">
                    <a:defRPr/>
                  </a:pPr>
                  <a:r>
                    <a:rPr lang="en-US" sz="1198" b="1" kern="0" err="1">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DateTime.date</a:t>
                  </a:r>
                  <a:r>
                    <a:rPr lang="en-US" sz="1198" b="1" kern="0">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 today</a:t>
                  </a:r>
                </a:p>
              </p:txBody>
            </p:sp>
          </p:grpSp>
          <p:grpSp>
            <p:nvGrpSpPr>
              <p:cNvPr id="124" name="Group 123">
                <a:extLst>
                  <a:ext uri="{FF2B5EF4-FFF2-40B4-BE49-F238E27FC236}">
                    <a16:creationId xmlns:a16="http://schemas.microsoft.com/office/drawing/2014/main" id="{B4C8770B-619B-478E-9A39-8CE904E3DFDB}"/>
                  </a:ext>
                </a:extLst>
              </p:cNvPr>
              <p:cNvGrpSpPr/>
              <p:nvPr/>
            </p:nvGrpSpPr>
            <p:grpSpPr>
              <a:xfrm>
                <a:off x="5177559" y="2111940"/>
                <a:ext cx="348356" cy="973067"/>
                <a:chOff x="8754592" y="700282"/>
                <a:chExt cx="151053" cy="421938"/>
              </a:xfrm>
              <a:solidFill>
                <a:schemeClr val="accent3"/>
              </a:solidFill>
            </p:grpSpPr>
            <p:sp>
              <p:nvSpPr>
                <p:cNvPr id="125" name="Freeform 745">
                  <a:extLst>
                    <a:ext uri="{FF2B5EF4-FFF2-40B4-BE49-F238E27FC236}">
                      <a16:creationId xmlns:a16="http://schemas.microsoft.com/office/drawing/2014/main" id="{B452F556-6BBB-4EE7-BBA4-EDB454E0130B}"/>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6" name="Oval 746">
                  <a:extLst>
                    <a:ext uri="{FF2B5EF4-FFF2-40B4-BE49-F238E27FC236}">
                      <a16:creationId xmlns:a16="http://schemas.microsoft.com/office/drawing/2014/main" id="{BF68AA4D-FA52-4B4F-952D-F8D75C067A3B}"/>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650507" y="1224846"/>
              <a:ext cx="573859" cy="567881"/>
            </a:xfrm>
            <a:prstGeom prst="rect">
              <a:avLst/>
            </a:prstGeom>
          </p:spPr>
        </p:pic>
      </p:grpSp>
      <p:grpSp>
        <p:nvGrpSpPr>
          <p:cNvPr id="29" name="Group 28">
            <a:extLst>
              <a:ext uri="{FF2B5EF4-FFF2-40B4-BE49-F238E27FC236}">
                <a16:creationId xmlns:a16="http://schemas.microsoft.com/office/drawing/2014/main" id="{034927FD-1972-4C08-9FCB-B6FA57508D41}"/>
              </a:ext>
            </a:extLst>
          </p:cNvPr>
          <p:cNvGrpSpPr/>
          <p:nvPr/>
        </p:nvGrpSpPr>
        <p:grpSpPr>
          <a:xfrm>
            <a:off x="7414636" y="1298393"/>
            <a:ext cx="2262796" cy="5129116"/>
            <a:chOff x="7269046" y="1273050"/>
            <a:chExt cx="2218629" cy="5029002"/>
          </a:xfrm>
        </p:grpSpPr>
        <p:grpSp>
          <p:nvGrpSpPr>
            <p:cNvPr id="25" name="Group 24">
              <a:extLst>
                <a:ext uri="{FF2B5EF4-FFF2-40B4-BE49-F238E27FC236}">
                  <a16:creationId xmlns:a16="http://schemas.microsoft.com/office/drawing/2014/main" id="{7B6BA74C-3395-4F77-865D-0C3B6B8E9E84}"/>
                </a:ext>
              </a:extLst>
            </p:cNvPr>
            <p:cNvGrpSpPr/>
            <p:nvPr/>
          </p:nvGrpSpPr>
          <p:grpSpPr>
            <a:xfrm>
              <a:off x="7269046" y="1295761"/>
              <a:ext cx="2218629" cy="5006291"/>
              <a:chOff x="7269046" y="1295761"/>
              <a:chExt cx="2218629" cy="5006291"/>
            </a:xfrm>
          </p:grpSpPr>
          <p:grpSp>
            <p:nvGrpSpPr>
              <p:cNvPr id="31" name="Group 30"/>
              <p:cNvGrpSpPr/>
              <p:nvPr/>
            </p:nvGrpSpPr>
            <p:grpSpPr>
              <a:xfrm>
                <a:off x="7269046" y="1295761"/>
                <a:ext cx="2218629" cy="5006291"/>
                <a:chOff x="5373514" y="971593"/>
                <a:chExt cx="1664208" cy="3755251"/>
              </a:xfrm>
            </p:grpSpPr>
            <p:sp>
              <p:nvSpPr>
                <p:cNvPr id="82" name="Rectangle 81"/>
                <p:cNvSpPr/>
                <p:nvPr/>
              </p:nvSpPr>
              <p:spPr bwMode="auto">
                <a:xfrm>
                  <a:off x="5373514"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7" name="Freeform 117"/>
                <p:cNvSpPr/>
                <p:nvPr/>
              </p:nvSpPr>
              <p:spPr bwMode="auto">
                <a:xfrm>
                  <a:off x="5373514"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Knowledge</a:t>
                  </a:r>
                </a:p>
              </p:txBody>
            </p:sp>
          </p:grpSp>
          <p:sp>
            <p:nvSpPr>
              <p:cNvPr id="86" name="Oval Callout 6"/>
              <p:cNvSpPr/>
              <p:nvPr/>
            </p:nvSpPr>
            <p:spPr bwMode="auto">
              <a:xfrm>
                <a:off x="8092221" y="1915078"/>
                <a:ext cx="1345945" cy="761180"/>
              </a:xfrm>
              <a:prstGeom prst="wedgeRectCallout">
                <a:avLst>
                  <a:gd name="adj1" fmla="val -5834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wrap="none"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Top publications </a:t>
                </a:r>
                <a:br>
                  <a:rPr lang="en-US" sz="1122" kern="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in customer </a:t>
                </a:r>
                <a:br>
                  <a:rPr lang="en-US" sz="1122" kern="0">
                    <a:gradFill>
                      <a:gsLst>
                        <a:gs pos="84000">
                          <a:srgbClr val="3F3F3F"/>
                        </a:gs>
                        <a:gs pos="43000">
                          <a:srgbClr val="3F3F3F"/>
                        </a:gs>
                      </a:gsLst>
                      <a:lin ang="10800000" scaled="0"/>
                    </a:gradFill>
                    <a:latin typeface="Segoe UI"/>
                    <a:ea typeface="Segoe UI" pitchFamily="34" charset="0"/>
                    <a:cs typeface="Segoe UI" pitchFamily="34" charset="0"/>
                  </a:rPr>
                </a:b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lifecycle trends?</a:t>
                </a:r>
              </a:p>
            </p:txBody>
          </p:sp>
          <p:grpSp>
            <p:nvGrpSpPr>
              <p:cNvPr id="11" name="Group 10">
                <a:extLst>
                  <a:ext uri="{FF2B5EF4-FFF2-40B4-BE49-F238E27FC236}">
                    <a16:creationId xmlns:a16="http://schemas.microsoft.com/office/drawing/2014/main" id="{1191C108-7039-4FFB-A509-C44EA3D3D461}"/>
                  </a:ext>
                </a:extLst>
              </p:cNvPr>
              <p:cNvGrpSpPr/>
              <p:nvPr/>
            </p:nvGrpSpPr>
            <p:grpSpPr>
              <a:xfrm>
                <a:off x="7269046" y="3250824"/>
                <a:ext cx="2218629" cy="2982071"/>
                <a:chOff x="7269046" y="3250824"/>
                <a:chExt cx="2218629" cy="2982071"/>
              </a:xfrm>
            </p:grpSpPr>
            <p:sp>
              <p:nvSpPr>
                <p:cNvPr id="87" name="Pentagon 86"/>
                <p:cNvSpPr/>
                <p:nvPr/>
              </p:nvSpPr>
              <p:spPr bwMode="auto">
                <a:xfrm rot="5400000">
                  <a:off x="8102235" y="2417635"/>
                  <a:ext cx="552252"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Knowledge Exploration</a:t>
                  </a:r>
                </a:p>
              </p:txBody>
            </p:sp>
            <p:grpSp>
              <p:nvGrpSpPr>
                <p:cNvPr id="41" name="Group 40"/>
                <p:cNvGrpSpPr/>
                <p:nvPr/>
              </p:nvGrpSpPr>
              <p:grpSpPr>
                <a:xfrm>
                  <a:off x="7363470" y="3961241"/>
                  <a:ext cx="2029781" cy="2271654"/>
                  <a:chOff x="5408489" y="2970987"/>
                  <a:chExt cx="1522552" cy="1703982"/>
                </a:xfrm>
              </p:grpSpPr>
              <p:sp>
                <p:nvSpPr>
                  <p:cNvPr id="89" name="TextBox 7"/>
                  <p:cNvSpPr txBox="1"/>
                  <p:nvPr/>
                </p:nvSpPr>
                <p:spPr>
                  <a:xfrm>
                    <a:off x="5408489" y="2970987"/>
                    <a:ext cx="1109837" cy="125581"/>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are the top results:</a:t>
                    </a:r>
                  </a:p>
                </p:txBody>
              </p:sp>
              <p:sp>
                <p:nvSpPr>
                  <p:cNvPr id="13" name="Rectangle 12"/>
                  <p:cNvSpPr/>
                  <p:nvPr/>
                </p:nvSpPr>
                <p:spPr bwMode="auto">
                  <a:xfrm>
                    <a:off x="5408489" y="4419834"/>
                    <a:ext cx="1522552" cy="25513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Language Around Customer Lifecycles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 the Banking Industry</a:t>
                    </a:r>
                  </a:p>
                </p:txBody>
              </p:sp>
              <p:sp>
                <p:nvSpPr>
                  <p:cNvPr id="133" name="Rectangle 132"/>
                  <p:cNvSpPr/>
                  <p:nvPr/>
                </p:nvSpPr>
                <p:spPr bwMode="auto">
                  <a:xfrm>
                    <a:off x="6575477" y="4591390"/>
                    <a:ext cx="285861" cy="58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243254">
                      <a:lnSpc>
                        <a:spcPct val="90000"/>
                      </a:lnSpc>
                      <a:spcAft>
                        <a:spcPts val="272"/>
                      </a:spcAft>
                      <a:defRPr/>
                    </a:pPr>
                    <a:r>
                      <a:rPr lang="en-US" sz="612">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View PDF</a:t>
                    </a:r>
                  </a:p>
                </p:txBody>
              </p:sp>
              <p:sp>
                <p:nvSpPr>
                  <p:cNvPr id="134" name="Rectangle 133"/>
                  <p:cNvSpPr/>
                  <p:nvPr/>
                </p:nvSpPr>
                <p:spPr bwMode="auto">
                  <a:xfrm>
                    <a:off x="5408489" y="3585262"/>
                    <a:ext cx="1522552" cy="4329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Predictive Customer Lifecycle</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Management (CLM)</a:t>
                    </a:r>
                  </a:p>
                  <a:p>
                    <a:pPr defTabSz="1243254">
                      <a:spcAft>
                        <a:spcPts val="272"/>
                      </a:spcAft>
                      <a:defRPr/>
                    </a:pPr>
                    <a:r>
                      <a:rPr lang="en-US" sz="612">
                        <a:solidFill>
                          <a:srgbClr val="505050"/>
                        </a:solidFill>
                        <a:latin typeface="Segoe UI"/>
                        <a:ea typeface="Segoe UI" pitchFamily="34" charset="0"/>
                        <a:cs typeface="Segoe UI Semibold" panose="020B0702040204020203" pitchFamily="34" charset="0"/>
                      </a:rPr>
                      <a:t>The purpose of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 is to maximize both customer retention and .... Predictive trend analysis provides business visibility.</a:t>
                    </a:r>
                    <a:endParaRPr lang="en-US" sz="612">
                      <a:solidFill>
                        <a:srgbClr val="505050"/>
                      </a:solidFill>
                      <a:latin typeface="Segoe UI"/>
                      <a:cs typeface="Segoe UI Semibold" panose="020B0702040204020203" pitchFamily="34" charset="0"/>
                    </a:endParaRPr>
                  </a:p>
                </p:txBody>
              </p:sp>
              <p:sp>
                <p:nvSpPr>
                  <p:cNvPr id="138" name="Rectangle 137"/>
                  <p:cNvSpPr/>
                  <p:nvPr/>
                </p:nvSpPr>
                <p:spPr bwMode="auto">
                  <a:xfrm>
                    <a:off x="5408489" y="3139639"/>
                    <a:ext cx="1522552" cy="41767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Relationship Management –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5 Key Trends for 2014 CRM</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Oct 28, 2015 – </a:t>
                    </a:r>
                    <a:r>
                      <a:rPr lang="en-US" sz="612">
                        <a:solidFill>
                          <a:srgbClr val="505050"/>
                        </a:solidFill>
                        <a:latin typeface="Segoe UI"/>
                        <a:ea typeface="Segoe UI" pitchFamily="34" charset="0"/>
                        <a:cs typeface="Segoe UI Semibold" panose="020B0702040204020203" pitchFamily="34" charset="0"/>
                      </a:rPr>
                      <a:t>Here are FIVE key </a:t>
                    </a:r>
                    <a:r>
                      <a:rPr lang="en-US" sz="612" b="1">
                        <a:solidFill>
                          <a:srgbClr val="505050"/>
                        </a:solidFill>
                        <a:latin typeface="Segoe UI"/>
                        <a:ea typeface="Segoe UI" pitchFamily="34" charset="0"/>
                        <a:cs typeface="Segoe UI Semibold" panose="020B0702040204020203" pitchFamily="34" charset="0"/>
                      </a:rPr>
                      <a:t>trends </a:t>
                    </a:r>
                    <a:r>
                      <a:rPr lang="en-US" sz="612">
                        <a:solidFill>
                          <a:srgbClr val="505050"/>
                        </a:solidFill>
                        <a:latin typeface="Segoe UI"/>
                        <a:ea typeface="Segoe UI" pitchFamily="34" charset="0"/>
                        <a:cs typeface="Segoe UI Semibold" panose="020B0702040204020203" pitchFamily="34" charset="0"/>
                      </a:rPr>
                      <a:t>in 2014 that would help marketers in rolling ... Of late, marketers are looking at </a:t>
                    </a:r>
                    <a:r>
                      <a:rPr lang="en-US" sz="612" b="1">
                        <a:solidFill>
                          <a:srgbClr val="505050"/>
                        </a:solidFill>
                        <a:latin typeface="Segoe UI"/>
                        <a:ea typeface="Segoe UI" pitchFamily="34" charset="0"/>
                        <a:cs typeface="Segoe UI Semibold" panose="020B0702040204020203" pitchFamily="34" charset="0"/>
                      </a:rPr>
                      <a:t>customer lifecycle </a:t>
                    </a:r>
                    <a:r>
                      <a:rPr lang="en-US" sz="612">
                        <a:solidFill>
                          <a:srgbClr val="505050"/>
                        </a:solidFill>
                        <a:latin typeface="Segoe UI"/>
                        <a:ea typeface="Segoe UI" pitchFamily="34" charset="0"/>
                        <a:cs typeface="Segoe UI Semibold" panose="020B0702040204020203" pitchFamily="34" charset="0"/>
                      </a:rPr>
                      <a:t>management (CLM)</a:t>
                    </a:r>
                    <a:endParaRPr lang="en-US" sz="612">
                      <a:solidFill>
                        <a:srgbClr val="505050"/>
                      </a:solidFill>
                      <a:latin typeface="Segoe UI"/>
                      <a:cs typeface="Segoe UI Semibold" panose="020B0702040204020203" pitchFamily="34" charset="0"/>
                    </a:endParaRPr>
                  </a:p>
                </p:txBody>
              </p:sp>
              <p:sp>
                <p:nvSpPr>
                  <p:cNvPr id="140" name="Rectangle 139"/>
                  <p:cNvSpPr/>
                  <p:nvPr/>
                </p:nvSpPr>
                <p:spPr bwMode="auto">
                  <a:xfrm>
                    <a:off x="5408489" y="4046203"/>
                    <a:ext cx="1522552" cy="3456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Trends 2016: The Future of </a:t>
                    </a:r>
                    <a:b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b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Customer Service</a:t>
                    </a:r>
                  </a:p>
                  <a:p>
                    <a:pPr defTabSz="1243254">
                      <a:lnSpc>
                        <a:spcPct val="90000"/>
                      </a:lnSpc>
                      <a:spcAft>
                        <a:spcPts val="272"/>
                      </a:spcAft>
                      <a:defRPr/>
                    </a:pPr>
                    <a:r>
                      <a:rPr lang="en-US" sz="612" b="1">
                        <a:solidFill>
                          <a:srgbClr val="505050"/>
                        </a:solidFill>
                        <a:latin typeface="Segoe UI"/>
                        <a:ea typeface="Segoe UI" pitchFamily="34" charset="0"/>
                        <a:cs typeface="Segoe UI Semibold" panose="020B0702040204020203" pitchFamily="34" charset="0"/>
                      </a:rPr>
                      <a:t>Jan 5, 2016 </a:t>
                    </a:r>
                    <a:r>
                      <a:rPr lang="en-US" sz="612">
                        <a:solidFill>
                          <a:srgbClr val="505050"/>
                        </a:solidFill>
                        <a:latin typeface="Segoe UI"/>
                        <a:ea typeface="Segoe UI" pitchFamily="34" charset="0"/>
                        <a:cs typeface="Segoe UI Semibold" panose="020B0702040204020203" pitchFamily="34" charset="0"/>
                      </a:rPr>
                      <a:t>– The top 10 </a:t>
                    </a:r>
                    <a:r>
                      <a:rPr lang="en-US" sz="612" b="1">
                        <a:solidFill>
                          <a:srgbClr val="505050"/>
                        </a:solidFill>
                        <a:latin typeface="Segoe UI"/>
                        <a:ea typeface="Segoe UI" pitchFamily="34" charset="0"/>
                        <a:cs typeface="Segoe UI Semibold" panose="020B0702040204020203" pitchFamily="34" charset="0"/>
                      </a:rPr>
                      <a:t>customer </a:t>
                    </a:r>
                    <a:r>
                      <a:rPr lang="en-US" sz="612">
                        <a:solidFill>
                          <a:srgbClr val="505050"/>
                        </a:solidFill>
                        <a:latin typeface="Segoe UI"/>
                        <a:ea typeface="Segoe UI" pitchFamily="34" charset="0"/>
                        <a:cs typeface="Segoe UI Semibold" panose="020B0702040204020203" pitchFamily="34" charset="0"/>
                      </a:rPr>
                      <a:t>service </a:t>
                    </a:r>
                    <a:r>
                      <a:rPr lang="en-US" sz="612" b="1">
                        <a:solidFill>
                          <a:srgbClr val="505050"/>
                        </a:solidFill>
                        <a:latin typeface="Segoe UI"/>
                        <a:ea typeface="Segoe UI" pitchFamily="34" charset="0"/>
                        <a:cs typeface="Segoe UI Semibold" panose="020B0702040204020203" pitchFamily="34" charset="0"/>
                      </a:rPr>
                      <a:t>trends</a:t>
                    </a:r>
                    <a:r>
                      <a:rPr lang="en-US" sz="612">
                        <a:solidFill>
                          <a:srgbClr val="505050"/>
                        </a:solidFill>
                        <a:latin typeface="Segoe UI"/>
                        <a:ea typeface="Segoe UI" pitchFamily="34" charset="0"/>
                        <a:cs typeface="Segoe UI Semibold" panose="020B0702040204020203" pitchFamily="34" charset="0"/>
                      </a:rPr>
                      <a:t> for 2016 that .... North American Consumer</a:t>
                    </a:r>
                    <a:endParaRPr lang="en-US" sz="612">
                      <a:solidFill>
                        <a:srgbClr val="505050"/>
                      </a:solidFill>
                      <a:latin typeface="Segoe UI"/>
                      <a:cs typeface="Segoe UI Semibold" panose="020B0702040204020203" pitchFamily="34" charset="0"/>
                    </a:endParaRPr>
                  </a:p>
                </p:txBody>
              </p:sp>
            </p:grpSp>
          </p:grpSp>
          <p:grpSp>
            <p:nvGrpSpPr>
              <p:cNvPr id="127" name="Group 126">
                <a:extLst>
                  <a:ext uri="{FF2B5EF4-FFF2-40B4-BE49-F238E27FC236}">
                    <a16:creationId xmlns:a16="http://schemas.microsoft.com/office/drawing/2014/main" id="{31700B75-9955-44E0-B5E0-1910C9AA0D97}"/>
                  </a:ext>
                </a:extLst>
              </p:cNvPr>
              <p:cNvGrpSpPr/>
              <p:nvPr/>
            </p:nvGrpSpPr>
            <p:grpSpPr>
              <a:xfrm>
                <a:off x="7427291" y="2111940"/>
                <a:ext cx="348356" cy="973067"/>
                <a:chOff x="8754592" y="700282"/>
                <a:chExt cx="151053" cy="421938"/>
              </a:xfrm>
              <a:solidFill>
                <a:schemeClr val="accent3"/>
              </a:solidFill>
            </p:grpSpPr>
            <p:sp>
              <p:nvSpPr>
                <p:cNvPr id="128" name="Freeform 745">
                  <a:extLst>
                    <a:ext uri="{FF2B5EF4-FFF2-40B4-BE49-F238E27FC236}">
                      <a16:creationId xmlns:a16="http://schemas.microsoft.com/office/drawing/2014/main" id="{A6D758E7-2B1E-431A-9A78-80C89CE3974F}"/>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29" name="Oval 746">
                  <a:extLst>
                    <a:ext uri="{FF2B5EF4-FFF2-40B4-BE49-F238E27FC236}">
                      <a16:creationId xmlns:a16="http://schemas.microsoft.com/office/drawing/2014/main" id="{7B8DE745-4694-4D56-971C-609BBF6B14F6}"/>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966730" y="1273050"/>
              <a:ext cx="520945" cy="518052"/>
            </a:xfrm>
            <a:prstGeom prst="rect">
              <a:avLst/>
            </a:prstGeom>
          </p:spPr>
        </p:pic>
      </p:grpSp>
      <p:grpSp>
        <p:nvGrpSpPr>
          <p:cNvPr id="34" name="Group 33">
            <a:extLst>
              <a:ext uri="{FF2B5EF4-FFF2-40B4-BE49-F238E27FC236}">
                <a16:creationId xmlns:a16="http://schemas.microsoft.com/office/drawing/2014/main" id="{015611C8-1869-4BBC-8A09-E965065EC8F3}"/>
              </a:ext>
            </a:extLst>
          </p:cNvPr>
          <p:cNvGrpSpPr/>
          <p:nvPr/>
        </p:nvGrpSpPr>
        <p:grpSpPr>
          <a:xfrm>
            <a:off x="9720107" y="1211264"/>
            <a:ext cx="2345884" cy="5216245"/>
            <a:chOff x="9529517" y="1187622"/>
            <a:chExt cx="2300095" cy="5114430"/>
          </a:xfrm>
        </p:grpSpPr>
        <p:grpSp>
          <p:nvGrpSpPr>
            <p:cNvPr id="26" name="Group 25">
              <a:extLst>
                <a:ext uri="{FF2B5EF4-FFF2-40B4-BE49-F238E27FC236}">
                  <a16:creationId xmlns:a16="http://schemas.microsoft.com/office/drawing/2014/main" id="{A0A11364-6BD8-4089-A618-10D16930777D}"/>
                </a:ext>
              </a:extLst>
            </p:cNvPr>
            <p:cNvGrpSpPr/>
            <p:nvPr/>
          </p:nvGrpSpPr>
          <p:grpSpPr>
            <a:xfrm>
              <a:off x="9529517" y="1295761"/>
              <a:ext cx="2218629" cy="5006291"/>
              <a:chOff x="9529517" y="1295761"/>
              <a:chExt cx="2218629" cy="5006291"/>
            </a:xfrm>
          </p:grpSpPr>
          <p:grpSp>
            <p:nvGrpSpPr>
              <p:cNvPr id="30" name="Group 29"/>
              <p:cNvGrpSpPr/>
              <p:nvPr/>
            </p:nvGrpSpPr>
            <p:grpSpPr>
              <a:xfrm>
                <a:off x="9529517" y="1295761"/>
                <a:ext cx="2218629" cy="5006291"/>
                <a:chOff x="7134477" y="971593"/>
                <a:chExt cx="1664208" cy="3755251"/>
              </a:xfrm>
            </p:grpSpPr>
            <p:sp>
              <p:nvSpPr>
                <p:cNvPr id="60" name="Rectangle 59"/>
                <p:cNvSpPr/>
                <p:nvPr/>
              </p:nvSpPr>
              <p:spPr bwMode="auto">
                <a:xfrm>
                  <a:off x="7134477"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3" name="Freeform 97"/>
                <p:cNvSpPr/>
                <p:nvPr/>
              </p:nvSpPr>
              <p:spPr bwMode="auto">
                <a:xfrm>
                  <a:off x="7134477"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196" tIns="93247" rIns="149196" bIns="93247" numCol="1" spcCol="0" rtlCol="0" fromWordArt="0" anchor="ctr" anchorCtr="0" forceAA="0" compatLnSpc="1">
                  <a:prstTxWarp prst="textNoShape">
                    <a:avLst/>
                  </a:prstTxWarp>
                  <a:noAutofit/>
                </a:bodyPr>
                <a:lstStyle/>
                <a:p>
                  <a:pPr defTabSz="969790" fontAlgn="base">
                    <a:spcBef>
                      <a:spcPct val="0"/>
                    </a:spcBef>
                    <a:spcAft>
                      <a:spcPct val="0"/>
                    </a:spcAft>
                    <a:defRPr/>
                  </a:pPr>
                  <a:r>
                    <a:rPr lang="en-US" sz="1903" kern="0">
                      <a:solidFill>
                        <a:srgbClr val="FFFFFF"/>
                      </a:solidFill>
                      <a:latin typeface="Segoe UI Semibold" panose="020B0702040204020203" pitchFamily="34" charset="0"/>
                      <a:cs typeface="Segoe UI Semibold" panose="020B0702040204020203" pitchFamily="34" charset="0"/>
                    </a:rPr>
                    <a:t>Search</a:t>
                  </a:r>
                </a:p>
              </p:txBody>
            </p:sp>
          </p:grpSp>
          <p:sp>
            <p:nvSpPr>
              <p:cNvPr id="64" name="Oval Callout 6"/>
              <p:cNvSpPr/>
              <p:nvPr/>
            </p:nvSpPr>
            <p:spPr bwMode="auto">
              <a:xfrm>
                <a:off x="10335285" y="1915078"/>
                <a:ext cx="1159718" cy="761180"/>
              </a:xfrm>
              <a:prstGeom prst="wedgeRectCallout">
                <a:avLst>
                  <a:gd name="adj1" fmla="val -61078"/>
                  <a:gd name="adj2" fmla="val -8827"/>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3260" tIns="93260" rIns="93260" bIns="93260" rtlCol="0" anchor="t" anchorCtr="0"/>
              <a:lstStyle/>
              <a:p>
                <a:pPr defTabSz="913534">
                  <a:lnSpc>
                    <a:spcPct val="90000"/>
                  </a:lnSpc>
                  <a:defRPr/>
                </a:pPr>
                <a:r>
                  <a:rPr lang="en-US" sz="1122" kern="0">
                    <a:gradFill>
                      <a:gsLst>
                        <a:gs pos="84000">
                          <a:srgbClr val="3F3F3F"/>
                        </a:gs>
                        <a:gs pos="43000">
                          <a:srgbClr val="3F3F3F"/>
                        </a:gs>
                      </a:gsLst>
                      <a:lin ang="10800000" scaled="0"/>
                    </a:gradFill>
                    <a:latin typeface="Segoe UI"/>
                    <a:ea typeface="Segoe UI" pitchFamily="34" charset="0"/>
                    <a:cs typeface="Segoe UI" pitchFamily="34" charset="0"/>
                  </a:rPr>
                  <a:t>Search for ‘fraud prevention’ </a:t>
                </a:r>
              </a:p>
            </p:txBody>
          </p:sp>
          <p:grpSp>
            <p:nvGrpSpPr>
              <p:cNvPr id="10" name="Group 9">
                <a:extLst>
                  <a:ext uri="{FF2B5EF4-FFF2-40B4-BE49-F238E27FC236}">
                    <a16:creationId xmlns:a16="http://schemas.microsoft.com/office/drawing/2014/main" id="{353FB77B-24EB-4166-8242-1FB48779FE39}"/>
                  </a:ext>
                </a:extLst>
              </p:cNvPr>
              <p:cNvGrpSpPr/>
              <p:nvPr/>
            </p:nvGrpSpPr>
            <p:grpSpPr>
              <a:xfrm>
                <a:off x="9529517" y="3250824"/>
                <a:ext cx="2218629" cy="2800226"/>
                <a:chOff x="9529517" y="3250824"/>
                <a:chExt cx="2218629" cy="2800226"/>
              </a:xfrm>
            </p:grpSpPr>
            <p:sp>
              <p:nvSpPr>
                <p:cNvPr id="65" name="Pentagon 64"/>
                <p:cNvSpPr/>
                <p:nvPr/>
              </p:nvSpPr>
              <p:spPr bwMode="auto">
                <a:xfrm rot="5400000">
                  <a:off x="10362705"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9234" tIns="143389" rIns="179234" bIns="143389" numCol="1" spcCol="0" rtlCol="0" fromWordArt="0" anchor="ctr" anchorCtr="0" forceAA="0" compatLnSpc="1">
                  <a:prstTxWarp prst="textNoShape">
                    <a:avLst/>
                  </a:prstTxWarp>
                  <a:noAutofit/>
                </a:bodyPr>
                <a:lstStyle/>
                <a:p>
                  <a:pPr defTabSz="913773" fontAlgn="base">
                    <a:spcBef>
                      <a:spcPct val="0"/>
                    </a:spcBef>
                    <a:spcAft>
                      <a:spcPct val="0"/>
                    </a:spcAft>
                    <a:defRPr/>
                  </a:pPr>
                  <a:r>
                    <a:rPr lang="en-US" sz="1428" kern="0">
                      <a:gradFill>
                        <a:gsLst>
                          <a:gs pos="1333">
                            <a:prstClr val="white"/>
                          </a:gs>
                          <a:gs pos="13000">
                            <a:prstClr val="white"/>
                          </a:gs>
                        </a:gsLst>
                        <a:lin ang="10800000" scaled="0"/>
                      </a:gradFill>
                      <a:latin typeface="Segoe UI"/>
                      <a:ea typeface="Segoe UI" pitchFamily="34" charset="0"/>
                      <a:cs typeface="Segoe UI" pitchFamily="34" charset="0"/>
                    </a:rPr>
                    <a:t>Bing News Search</a:t>
                  </a:r>
                </a:p>
              </p:txBody>
            </p:sp>
            <p:sp>
              <p:nvSpPr>
                <p:cNvPr id="107" name="TextBox 7"/>
                <p:cNvSpPr txBox="1"/>
                <p:nvPr/>
              </p:nvSpPr>
              <p:spPr>
                <a:xfrm>
                  <a:off x="9663679" y="3961241"/>
                  <a:ext cx="1308050" cy="167418"/>
                </a:xfrm>
                <a:prstGeom prst="rect">
                  <a:avLst/>
                </a:prstGeom>
                <a:noFill/>
                <a:ln>
                  <a:noFill/>
                </a:ln>
              </p:spPr>
              <p:txBody>
                <a:bodyPr wrap="none" lIns="0" tIns="0" rIns="0" bIns="0" rtlCol="0">
                  <a:spAutoFit/>
                </a:bodyPr>
                <a:lstStyle/>
                <a:p>
                  <a:pPr marL="0" lvl="1" defTabSz="913985">
                    <a:defRPr/>
                  </a:pPr>
                  <a:r>
                    <a:rPr lang="en-US" sz="1088" kern="0">
                      <a:solidFill>
                        <a:srgbClr val="505050"/>
                      </a:solidFill>
                      <a:latin typeface="Segoe UI"/>
                      <a:cs typeface="Consolas" panose="020B0609020204030204" pitchFamily="49" charset="0"/>
                    </a:rPr>
                    <a:t>Here is what I found: </a:t>
                  </a:r>
                </a:p>
              </p:txBody>
            </p:sp>
            <p:sp>
              <p:nvSpPr>
                <p:cNvPr id="117" name="Rectangle 116"/>
                <p:cNvSpPr/>
                <p:nvPr/>
              </p:nvSpPr>
              <p:spPr bwMode="auto">
                <a:xfrm>
                  <a:off x="9999370" y="4185020"/>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Information Communications  Media Market News</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It also investigates the top three expected </a:t>
                  </a:r>
                  <a:r>
                    <a:rPr lang="en-US" sz="612" b="1">
                      <a:solidFill>
                        <a:srgbClr val="505050"/>
                      </a:solidFill>
                      <a:latin typeface="Segoe UI"/>
                      <a:cs typeface="Segoe UI Semibold" panose="020B0702040204020203" pitchFamily="34" charset="0"/>
                    </a:rPr>
                    <a:t>Fraud</a:t>
                  </a:r>
                  <a:r>
                    <a:rPr lang="en-US" sz="612">
                      <a:solidFill>
                        <a:srgbClr val="505050"/>
                      </a:solidFill>
                      <a:latin typeface="Segoe UI"/>
                      <a:cs typeface="Segoe UI Semibold" panose="020B0702040204020203" pitchFamily="34" charset="0"/>
                    </a:rPr>
                    <a:t> Detection and </a:t>
                  </a:r>
                  <a:r>
                    <a:rPr lang="en-US" sz="612" b="1">
                      <a:solidFill>
                        <a:srgbClr val="505050"/>
                      </a:solidFill>
                      <a:latin typeface="Segoe UI"/>
                      <a:cs typeface="Segoe UI Semibold" panose="020B0702040204020203" pitchFamily="34" charset="0"/>
                    </a:rPr>
                    <a:t>Prevention</a:t>
                  </a:r>
                  <a:r>
                    <a:rPr lang="en-US" sz="612">
                      <a:solidFill>
                        <a:srgbClr val="505050"/>
                      </a:solidFill>
                      <a:latin typeface="Segoe UI"/>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a:srcRect l="845" t="1241" r="88392" b="81775"/>
                <a:stretch/>
              </p:blipFill>
              <p:spPr>
                <a:xfrm>
                  <a:off x="9580984" y="4185020"/>
                  <a:ext cx="422013" cy="557882"/>
                </a:xfrm>
                <a:prstGeom prst="rect">
                  <a:avLst/>
                </a:prstGeom>
              </p:spPr>
            </p:pic>
            <p:sp>
              <p:nvSpPr>
                <p:cNvPr id="120" name="Rectangle 119"/>
                <p:cNvSpPr/>
                <p:nvPr/>
              </p:nvSpPr>
              <p:spPr bwMode="auto">
                <a:xfrm>
                  <a:off x="9999370" y="4780158"/>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The Big Question: In-House or Outsourced Fraud Protection?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First, let’s point out that there is not one absolute answer—there are “pros” and “cons” to each. Those who favor in-house…</a:t>
                  </a:r>
                </a:p>
              </p:txBody>
            </p:sp>
            <p:pic>
              <p:nvPicPr>
                <p:cNvPr id="121" name="Picture 120"/>
                <p:cNvPicPr>
                  <a:picLocks noChangeAspect="1"/>
                </p:cNvPicPr>
                <p:nvPr/>
              </p:nvPicPr>
              <p:blipFill rotWithShape="1">
                <a:blip r:embed="rId12"/>
                <a:srcRect l="844" t="22054" r="89166" b="61662"/>
                <a:stretch/>
              </p:blipFill>
              <p:spPr>
                <a:xfrm>
                  <a:off x="9580984" y="4780158"/>
                  <a:ext cx="417433" cy="569960"/>
                </a:xfrm>
                <a:prstGeom prst="rect">
                  <a:avLst/>
                </a:prstGeom>
              </p:spPr>
            </p:pic>
            <p:sp>
              <p:nvSpPr>
                <p:cNvPr id="122" name="Rectangle 121"/>
                <p:cNvSpPr/>
                <p:nvPr/>
              </p:nvSpPr>
              <p:spPr bwMode="auto">
                <a:xfrm>
                  <a:off x="9998417" y="5390881"/>
                  <a:ext cx="1698680" cy="6601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9" tIns="24865" rIns="37299" bIns="24865" numCol="1" spcCol="0" rtlCol="0" fromWordArt="0" anchor="t" anchorCtr="0" forceAA="0" compatLnSpc="1">
                  <a:prstTxWarp prst="textNoShape">
                    <a:avLst/>
                  </a:prstTxWarp>
                  <a:noAutofit/>
                </a:bodyPr>
                <a:lstStyle/>
                <a:p>
                  <a:pPr defTabSz="1243254">
                    <a:lnSpc>
                      <a:spcPct val="90000"/>
                    </a:lnSpc>
                    <a:spcAft>
                      <a:spcPts val="272"/>
                    </a:spcAft>
                    <a:defRPr/>
                  </a:pPr>
                  <a:r>
                    <a:rPr lang="en-US" sz="816">
                      <a:gradFill>
                        <a:gsLst>
                          <a:gs pos="4000">
                            <a:srgbClr val="0078D7"/>
                          </a:gs>
                          <a:gs pos="15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defTabSz="1243254">
                    <a:lnSpc>
                      <a:spcPct val="90000"/>
                    </a:lnSpc>
                    <a:spcAft>
                      <a:spcPts val="272"/>
                    </a:spcAft>
                    <a:defRPr/>
                  </a:pPr>
                  <a:r>
                    <a:rPr lang="en-US" sz="612">
                      <a:solidFill>
                        <a:srgbClr val="505050"/>
                      </a:solidFill>
                      <a:latin typeface="Segoe UI"/>
                      <a:cs typeface="Segoe UI Semibold" panose="020B0702040204020203" pitchFamily="34" charset="0"/>
                    </a:rPr>
                    <a:t>Michael heads fraud prevention tool. Online and mobile shopping are expected to continue growing apace…</a:t>
                  </a:r>
                </a:p>
              </p:txBody>
            </p:sp>
            <p:pic>
              <p:nvPicPr>
                <p:cNvPr id="123" name="Picture 122"/>
                <p:cNvPicPr>
                  <a:picLocks noChangeAspect="1"/>
                </p:cNvPicPr>
                <p:nvPr/>
              </p:nvPicPr>
              <p:blipFill rotWithShape="1">
                <a:blip r:embed="rId12"/>
                <a:srcRect l="4065" t="62663" r="85945" b="21053"/>
                <a:stretch/>
              </p:blipFill>
              <p:spPr>
                <a:xfrm>
                  <a:off x="9580984" y="5390881"/>
                  <a:ext cx="417433" cy="569960"/>
                </a:xfrm>
                <a:prstGeom prst="rect">
                  <a:avLst/>
                </a:prstGeom>
              </p:spPr>
            </p:pic>
          </p:grpSp>
          <p:grpSp>
            <p:nvGrpSpPr>
              <p:cNvPr id="130" name="Group 129">
                <a:extLst>
                  <a:ext uri="{FF2B5EF4-FFF2-40B4-BE49-F238E27FC236}">
                    <a16:creationId xmlns:a16="http://schemas.microsoft.com/office/drawing/2014/main" id="{F3732E56-E6C0-4E82-9C15-FFB73134CF4A}"/>
                  </a:ext>
                </a:extLst>
              </p:cNvPr>
              <p:cNvGrpSpPr/>
              <p:nvPr/>
            </p:nvGrpSpPr>
            <p:grpSpPr>
              <a:xfrm>
                <a:off x="9709376" y="2111940"/>
                <a:ext cx="348356" cy="973067"/>
                <a:chOff x="8754592" y="700282"/>
                <a:chExt cx="151053" cy="421938"/>
              </a:xfrm>
              <a:solidFill>
                <a:schemeClr val="accent3"/>
              </a:solidFill>
            </p:grpSpPr>
            <p:sp>
              <p:nvSpPr>
                <p:cNvPr id="131" name="Freeform 745">
                  <a:extLst>
                    <a:ext uri="{FF2B5EF4-FFF2-40B4-BE49-F238E27FC236}">
                      <a16:creationId xmlns:a16="http://schemas.microsoft.com/office/drawing/2014/main" id="{B10AD9AA-051D-4EF1-881F-86F48B96F406}"/>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sp>
              <p:nvSpPr>
                <p:cNvPr id="132" name="Oval 746">
                  <a:extLst>
                    <a:ext uri="{FF2B5EF4-FFF2-40B4-BE49-F238E27FC236}">
                      <a16:creationId xmlns:a16="http://schemas.microsoft.com/office/drawing/2014/main" id="{788E2C36-E97F-4B1D-B1E4-658ED36C010A}"/>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F3F3F"/>
                    </a:solidFill>
                    <a:latin typeface="Segoe UI"/>
                  </a:endParaRPr>
                </a:p>
              </p:txBody>
            </p:sp>
          </p:grpSp>
        </p:gr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180078" y="1187622"/>
              <a:ext cx="649534" cy="649534"/>
            </a:xfrm>
            <a:prstGeom prst="rect">
              <a:avLst/>
            </a:prstGeom>
          </p:spPr>
        </p:pic>
      </p:grpSp>
    </p:spTree>
    <p:extLst>
      <p:ext uri="{BB962C8B-B14F-4D97-AF65-F5344CB8AC3E}">
        <p14:creationId xmlns:p14="http://schemas.microsoft.com/office/powerpoint/2010/main" val="393447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3.125E-6 -4.44444E-6 L 3.125E-6 0.03172 " pathEditMode="relative" rAng="0" ptsTypes="AA">
                                      <p:cBhvr>
                                        <p:cTn id="9" dur="500" spd="-100000" fill="hold"/>
                                        <p:tgtEl>
                                          <p:spTgt spid="28"/>
                                        </p:tgtEl>
                                        <p:attrNameLst>
                                          <p:attrName>ppt_x</p:attrName>
                                          <p:attrName>ppt_y</p:attrName>
                                        </p:attrNameLst>
                                      </p:cBhvr>
                                      <p:rCtr x="0" y="1574"/>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4.79167E-6 4.81481E-6 L 4.79167E-6 0.03171 " pathEditMode="relative" rAng="0" ptsTypes="AA">
                                      <p:cBhvr>
                                        <p:cTn id="14" dur="500" spd="-100000" fill="hold"/>
                                        <p:tgtEl>
                                          <p:spTgt spid="8"/>
                                        </p:tgtEl>
                                        <p:attrNameLst>
                                          <p:attrName>ppt_x</p:attrName>
                                          <p:attrName>ppt_y</p:attrName>
                                        </p:attrNameLst>
                                      </p:cBhvr>
                                      <p:rCtr x="0" y="157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0"/>
                                  </p:stCondLst>
                                  <p:childTnLst>
                                    <p:animMotion origin="layout" path="M 4.79167E-6 4.81481E-6 L 4.79167E-6 0.03171 " pathEditMode="relative" rAng="0" ptsTypes="AA">
                                      <p:cBhvr>
                                        <p:cTn id="19" dur="500" spd="-100000" fill="hold"/>
                                        <p:tgtEl>
                                          <p:spTgt spid="7"/>
                                        </p:tgtEl>
                                        <p:attrNameLst>
                                          <p:attrName>ppt_x</p:attrName>
                                          <p:attrName>ppt_y</p:attrName>
                                        </p:attrNameLst>
                                      </p:cBhvr>
                                      <p:rCtr x="0" y="1574"/>
                                    </p:animMotion>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42" presetClass="path" presetSubtype="0" decel="100000" fill="hold" grpId="1" nodeType="withEffect">
                                  <p:stCondLst>
                                    <p:cond delay="0"/>
                                  </p:stCondLst>
                                  <p:childTnLst>
                                    <p:animMotion origin="layout" path="M 4.79167E-6 -7.40741E-7 L 4.79167E-6 0.03171 " pathEditMode="relative" rAng="0" ptsTypes="AA">
                                      <p:cBhvr>
                                        <p:cTn id="24" dur="500" spd="-100000" fill="hold"/>
                                        <p:tgtEl>
                                          <p:spTgt spid="70"/>
                                        </p:tgtEl>
                                        <p:attrNameLst>
                                          <p:attrName>ppt_x</p:attrName>
                                          <p:attrName>ppt_y</p:attrName>
                                        </p:attrNameLst>
                                      </p:cBhvr>
                                      <p:rCtr x="0" y="1574"/>
                                    </p:animMotion>
                                  </p:childTnLst>
                                </p:cTn>
                              </p:par>
                              <p:par>
                                <p:cTn id="25" presetID="10"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par>
                                <p:cTn id="28" presetID="42" presetClass="path" presetSubtype="0" decel="100000" fill="hold" nodeType="withEffect">
                                  <p:stCondLst>
                                    <p:cond delay="0"/>
                                  </p:stCondLst>
                                  <p:childTnLst>
                                    <p:animMotion origin="layout" path="M -2.08333E-7 -4.81481E-6 L -2.08333E-7 0.03172 " pathEditMode="relative" rAng="0" ptsTypes="AA">
                                      <p:cBhvr>
                                        <p:cTn id="29" dur="500" spd="-100000" fill="hold"/>
                                        <p:tgtEl>
                                          <p:spTgt spid="75"/>
                                        </p:tgtEl>
                                        <p:attrNameLst>
                                          <p:attrName>ppt_x</p:attrName>
                                          <p:attrName>ppt_y</p:attrName>
                                        </p:attrNameLst>
                                      </p:cBhvr>
                                      <p:rCtr x="0" y="1574"/>
                                    </p:animMotion>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nodeType="withEffect">
                                  <p:stCondLst>
                                    <p:cond delay="0"/>
                                  </p:stCondLst>
                                  <p:childTnLst>
                                    <p:animMotion origin="layout" path="M 4.79167E-6 4.81481E-6 L 4.79167E-6 0.03171 " pathEditMode="relative" rAng="0" ptsTypes="AA">
                                      <p:cBhvr>
                                        <p:cTn id="35" dur="500" spd="-100000" fill="hold"/>
                                        <p:tgtEl>
                                          <p:spTgt spid="15"/>
                                        </p:tgtEl>
                                        <p:attrNameLst>
                                          <p:attrName>ppt_x</p:attrName>
                                          <p:attrName>ppt_y</p:attrName>
                                        </p:attrNameLst>
                                      </p:cBhvr>
                                      <p:rCtr x="0" y="1574"/>
                                    </p:animMotion>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42" presetClass="path" presetSubtype="0" decel="100000" fill="hold" nodeType="withEffect">
                                  <p:stCondLst>
                                    <p:cond delay="0"/>
                                  </p:stCondLst>
                                  <p:childTnLst>
                                    <p:animMotion origin="layout" path="M 4.79167E-6 4.81481E-6 L 4.79167E-6 0.03171 " pathEditMode="relative" rAng="0" ptsTypes="AA">
                                      <p:cBhvr>
                                        <p:cTn id="41" dur="500" spd="-100000" fill="hold"/>
                                        <p:tgtEl>
                                          <p:spTgt spid="18"/>
                                        </p:tgtEl>
                                        <p:attrNameLst>
                                          <p:attrName>ppt_x</p:attrName>
                                          <p:attrName>ppt_y</p:attrName>
                                        </p:attrNameLst>
                                      </p:cBhvr>
                                      <p:rCtr x="0" y="1574"/>
                                    </p:animMotion>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nodeType="withEffect">
                                  <p:stCondLst>
                                    <p:cond delay="0"/>
                                  </p:stCondLst>
                                  <p:childTnLst>
                                    <p:animMotion origin="layout" path="M 4.79167E-6 4.81481E-6 L 4.79167E-6 0.03171 " pathEditMode="relative" rAng="0" ptsTypes="AA">
                                      <p:cBhvr>
                                        <p:cTn id="47" dur="500" spd="-100000" fill="hold"/>
                                        <p:tgtEl>
                                          <p:spTgt spid="29"/>
                                        </p:tgtEl>
                                        <p:attrNameLst>
                                          <p:attrName>ppt_x</p:attrName>
                                          <p:attrName>ppt_y</p:attrName>
                                        </p:attrNameLst>
                                      </p:cBhvr>
                                      <p:rCtr x="0" y="1574"/>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42" presetClass="path" presetSubtype="0" decel="100000" fill="hold" nodeType="withEffect">
                                  <p:stCondLst>
                                    <p:cond delay="0"/>
                                  </p:stCondLst>
                                  <p:childTnLst>
                                    <p:animMotion origin="layout" path="M 4.79167E-6 4.81481E-6 L 4.79167E-6 0.03171 " pathEditMode="relative" rAng="0" ptsTypes="AA">
                                      <p:cBhvr>
                                        <p:cTn id="53" dur="500" spd="-100000" fill="hold"/>
                                        <p:tgtEl>
                                          <p:spTgt spid="34"/>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7B964EC7-96A8-4548-A431-A82F2979EC76}"/>
              </a:ext>
            </a:extLst>
          </p:cNvPr>
          <p:cNvSpPr/>
          <p:nvPr/>
        </p:nvSpPr>
        <p:spPr bwMode="auto">
          <a:xfrm>
            <a:off x="881" y="-3"/>
            <a:ext cx="5751054" cy="6994528"/>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latin typeface="Segoe UI"/>
            </a:endParaRPr>
          </a:p>
        </p:txBody>
      </p:sp>
      <p:sp>
        <p:nvSpPr>
          <p:cNvPr id="17" name="Title 16"/>
          <p:cNvSpPr>
            <a:spLocks noGrp="1"/>
          </p:cNvSpPr>
          <p:nvPr>
            <p:ph type="title"/>
          </p:nvPr>
        </p:nvSpPr>
        <p:spPr/>
        <p:txBody>
          <a:bodyPr/>
          <a:lstStyle/>
          <a:p>
            <a:r>
              <a:rPr lang="en-US" sz="4700"/>
              <a:t>Language </a:t>
            </a:r>
            <a:br>
              <a:rPr lang="en-US" sz="4700"/>
            </a:br>
            <a:r>
              <a:rPr lang="en-US" sz="4700"/>
              <a:t>Understanding </a:t>
            </a:r>
            <a:br>
              <a:rPr lang="en-US" sz="4700"/>
            </a:br>
            <a:r>
              <a:rPr lang="en-US" sz="4700"/>
              <a:t>Intelligent Service</a:t>
            </a:r>
          </a:p>
        </p:txBody>
      </p:sp>
      <p:grpSp>
        <p:nvGrpSpPr>
          <p:cNvPr id="12" name="Group 11">
            <a:extLst>
              <a:ext uri="{FF2B5EF4-FFF2-40B4-BE49-F238E27FC236}">
                <a16:creationId xmlns:a16="http://schemas.microsoft.com/office/drawing/2014/main" id="{9140EECB-8380-498A-9A88-8C0F69C7BA35}"/>
              </a:ext>
            </a:extLst>
          </p:cNvPr>
          <p:cNvGrpSpPr/>
          <p:nvPr/>
        </p:nvGrpSpPr>
        <p:grpSpPr>
          <a:xfrm>
            <a:off x="5944277" y="2230138"/>
            <a:ext cx="6238609" cy="1741503"/>
            <a:chOff x="466834" y="4474276"/>
            <a:chExt cx="11272552" cy="2209769"/>
          </a:xfrm>
        </p:grpSpPr>
        <p:grpSp>
          <p:nvGrpSpPr>
            <p:cNvPr id="15" name="Group 14"/>
            <p:cNvGrpSpPr/>
            <p:nvPr/>
          </p:nvGrpSpPr>
          <p:grpSpPr>
            <a:xfrm>
              <a:off x="466834" y="4474276"/>
              <a:ext cx="2209769" cy="2209769"/>
              <a:chOff x="471714" y="4259262"/>
              <a:chExt cx="2255838" cy="2255838"/>
            </a:xfrm>
          </p:grpSpPr>
          <p:sp>
            <p:nvSpPr>
              <p:cNvPr id="4" name="Rectangle 3"/>
              <p:cNvSpPr/>
              <p:nvPr/>
            </p:nvSpPr>
            <p:spPr bwMode="auto">
              <a:xfrm>
                <a:off x="471714" y="4259262"/>
                <a:ext cx="2255838" cy="2255838"/>
              </a:xfrm>
              <a:prstGeom prst="rect">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algn="ctr" defTabSz="931478">
                  <a:defRPr/>
                </a:pPr>
                <a:endParaRPr lang="en-US" sz="408" kern="0">
                  <a:gradFill>
                    <a:gsLst>
                      <a:gs pos="1250">
                        <a:srgbClr val="FFFFFF"/>
                      </a:gs>
                      <a:gs pos="100000">
                        <a:srgbClr val="FFFFFF"/>
                      </a:gs>
                    </a:gsLst>
                    <a:lin ang="5400000" scaled="0"/>
                  </a:gradFill>
                  <a:latin typeface="Segoe UI"/>
                  <a:ea typeface="Segoe UI" pitchFamily="34" charset="0"/>
                  <a:cs typeface="Segoe UI" pitchFamily="34" charset="0"/>
                </a:endParaRPr>
              </a:p>
            </p:txBody>
          </p:sp>
          <p:sp>
            <p:nvSpPr>
              <p:cNvPr id="7" name="TextBox 6"/>
              <p:cNvSpPr txBox="1"/>
              <p:nvPr/>
            </p:nvSpPr>
            <p:spPr>
              <a:xfrm>
                <a:off x="808038" y="4987637"/>
                <a:ext cx="1710513" cy="702591"/>
              </a:xfrm>
              <a:prstGeom prst="rect">
                <a:avLst/>
              </a:prstGeom>
              <a:noFill/>
            </p:spPr>
            <p:txBody>
              <a:bodyPr wrap="none" rtlCol="0">
                <a:spAutoFit/>
              </a:bodyPr>
              <a:lstStyle/>
              <a:p>
                <a:pPr defTabSz="931813">
                  <a:defRPr/>
                </a:pPr>
                <a:r>
                  <a:rPr lang="en-US" sz="1428" kern="0">
                    <a:gradFill>
                      <a:gsLst>
                        <a:gs pos="1250">
                          <a:srgbClr val="FFFFFF"/>
                        </a:gs>
                        <a:gs pos="100000">
                          <a:srgbClr val="FFFFFF"/>
                        </a:gs>
                      </a:gsLst>
                      <a:lin ang="5400000" scaled="0"/>
                    </a:gradFill>
                    <a:latin typeface="Segoe UI"/>
                  </a:rPr>
                  <a:t>Define </a:t>
                </a:r>
              </a:p>
              <a:p>
                <a:pPr defTabSz="931813">
                  <a:defRPr/>
                </a:pPr>
                <a:r>
                  <a:rPr lang="en-US" sz="1428" kern="0">
                    <a:gradFill>
                      <a:gsLst>
                        <a:gs pos="1250">
                          <a:srgbClr val="FFFFFF"/>
                        </a:gs>
                        <a:gs pos="100000">
                          <a:srgbClr val="FFFFFF"/>
                        </a:gs>
                      </a:gsLst>
                      <a:lin ang="5400000" scaled="0"/>
                    </a:gradFill>
                    <a:latin typeface="Segoe UI"/>
                  </a:rPr>
                  <a:t>concepts</a:t>
                </a:r>
              </a:p>
            </p:txBody>
          </p:sp>
        </p:grpSp>
        <p:grpSp>
          <p:nvGrpSpPr>
            <p:cNvPr id="10" name="Group 9"/>
            <p:cNvGrpSpPr/>
            <p:nvPr/>
          </p:nvGrpSpPr>
          <p:grpSpPr>
            <a:xfrm>
              <a:off x="2868539" y="4474276"/>
              <a:ext cx="2300409" cy="2209769"/>
              <a:chOff x="2923490" y="4259262"/>
              <a:chExt cx="2348367" cy="2255838"/>
            </a:xfrm>
          </p:grpSpPr>
          <p:grpSp>
            <p:nvGrpSpPr>
              <p:cNvPr id="2" name="Group 1"/>
              <p:cNvGrpSpPr/>
              <p:nvPr/>
            </p:nvGrpSpPr>
            <p:grpSpPr>
              <a:xfrm>
                <a:off x="2923490" y="4259262"/>
                <a:ext cx="2273985" cy="2255838"/>
                <a:chOff x="2923490" y="4259262"/>
                <a:chExt cx="2273985" cy="2255838"/>
              </a:xfrm>
            </p:grpSpPr>
            <p:sp>
              <p:nvSpPr>
                <p:cNvPr id="26" name="Rectangle 25"/>
                <p:cNvSpPr/>
                <p:nvPr/>
              </p:nvSpPr>
              <p:spPr bwMode="auto">
                <a:xfrm>
                  <a:off x="2941637" y="4259262"/>
                  <a:ext cx="2255838" cy="2255838"/>
                </a:xfrm>
                <a:prstGeom prst="rect">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algn="ctr" defTabSz="931478">
                    <a:defRPr/>
                  </a:pPr>
                  <a:endParaRPr lang="en-US" sz="408" kern="0">
                    <a:gradFill>
                      <a:gsLst>
                        <a:gs pos="1250">
                          <a:srgbClr val="FFFFFF"/>
                        </a:gs>
                        <a:gs pos="100000">
                          <a:srgbClr val="FFFFFF"/>
                        </a:gs>
                      </a:gsLst>
                      <a:lin ang="5400000" scaled="0"/>
                    </a:gradFill>
                    <a:latin typeface="Segoe UI"/>
                    <a:ea typeface="Segoe UI" pitchFamily="34" charset="0"/>
                    <a:cs typeface="Segoe UI" pitchFamily="34" charset="0"/>
                  </a:endParaRPr>
                </a:p>
              </p:txBody>
            </p:sp>
            <p:sp>
              <p:nvSpPr>
                <p:cNvPr id="5" name="Isosceles Triangle 4"/>
                <p:cNvSpPr/>
                <p:nvPr/>
              </p:nvSpPr>
              <p:spPr bwMode="auto">
                <a:xfrm rot="5400000">
                  <a:off x="2860591" y="5096881"/>
                  <a:ext cx="736562" cy="61076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algn="ctr" defTabSz="931478">
                    <a:defRPr/>
                  </a:pPr>
                  <a:endParaRPr lang="en-US" sz="408" kern="0">
                    <a:gradFill>
                      <a:gsLst>
                        <a:gs pos="1250">
                          <a:srgbClr val="FFFFFF"/>
                        </a:gs>
                        <a:gs pos="100000">
                          <a:srgbClr val="FFFFFF"/>
                        </a:gs>
                      </a:gsLst>
                      <a:lin ang="5400000" scaled="0"/>
                    </a:gradFill>
                    <a:latin typeface="Segoe UI"/>
                    <a:ea typeface="Segoe UI" pitchFamily="34" charset="0"/>
                    <a:cs typeface="Segoe UI" pitchFamily="34" charset="0"/>
                  </a:endParaRPr>
                </a:p>
              </p:txBody>
            </p:sp>
          </p:grpSp>
          <p:sp>
            <p:nvSpPr>
              <p:cNvPr id="8" name="TextBox 7"/>
              <p:cNvSpPr txBox="1"/>
              <p:nvPr/>
            </p:nvSpPr>
            <p:spPr>
              <a:xfrm>
                <a:off x="3504043" y="4987637"/>
                <a:ext cx="1767814" cy="702591"/>
              </a:xfrm>
              <a:prstGeom prst="rect">
                <a:avLst/>
              </a:prstGeom>
              <a:noFill/>
            </p:spPr>
            <p:txBody>
              <a:bodyPr wrap="none" rtlCol="0">
                <a:spAutoFit/>
              </a:bodyPr>
              <a:lstStyle/>
              <a:p>
                <a:pPr defTabSz="931813">
                  <a:defRPr/>
                </a:pPr>
                <a:r>
                  <a:rPr lang="en-US" sz="1428" kern="0">
                    <a:gradFill>
                      <a:gsLst>
                        <a:gs pos="1250">
                          <a:srgbClr val="FFFFFF"/>
                        </a:gs>
                        <a:gs pos="100000">
                          <a:srgbClr val="FFFFFF"/>
                        </a:gs>
                      </a:gsLst>
                      <a:lin ang="5400000" scaled="0"/>
                    </a:gradFill>
                    <a:latin typeface="Segoe UI"/>
                  </a:rPr>
                  <a:t>Provide</a:t>
                </a:r>
              </a:p>
              <a:p>
                <a:pPr defTabSz="931813">
                  <a:defRPr/>
                </a:pPr>
                <a:r>
                  <a:rPr lang="en-US" sz="1428" kern="0">
                    <a:gradFill>
                      <a:gsLst>
                        <a:gs pos="1250">
                          <a:srgbClr val="FFFFFF"/>
                        </a:gs>
                        <a:gs pos="100000">
                          <a:srgbClr val="FFFFFF"/>
                        </a:gs>
                      </a:gsLst>
                      <a:lin ang="5400000" scaled="0"/>
                    </a:gradFill>
                    <a:latin typeface="Segoe UI"/>
                  </a:rPr>
                  <a:t>examples</a:t>
                </a:r>
              </a:p>
            </p:txBody>
          </p:sp>
        </p:grpSp>
        <p:grpSp>
          <p:nvGrpSpPr>
            <p:cNvPr id="9" name="Group 8"/>
            <p:cNvGrpSpPr/>
            <p:nvPr/>
          </p:nvGrpSpPr>
          <p:grpSpPr>
            <a:xfrm>
              <a:off x="5320556" y="4474276"/>
              <a:ext cx="6418830" cy="2209769"/>
              <a:chOff x="5426626" y="4259262"/>
              <a:chExt cx="6552649" cy="2255838"/>
            </a:xfrm>
          </p:grpSpPr>
          <p:grpSp>
            <p:nvGrpSpPr>
              <p:cNvPr id="6" name="Group 5"/>
              <p:cNvGrpSpPr/>
              <p:nvPr/>
            </p:nvGrpSpPr>
            <p:grpSpPr>
              <a:xfrm>
                <a:off x="5426626" y="4259262"/>
                <a:ext cx="6552649" cy="2255838"/>
                <a:chOff x="5426626" y="4259262"/>
                <a:chExt cx="6552649" cy="2255838"/>
              </a:xfrm>
            </p:grpSpPr>
            <p:sp>
              <p:nvSpPr>
                <p:cNvPr id="27" name="Rectangle 26"/>
                <p:cNvSpPr/>
                <p:nvPr/>
              </p:nvSpPr>
              <p:spPr bwMode="auto">
                <a:xfrm>
                  <a:off x="5456237" y="4259262"/>
                  <a:ext cx="6523038" cy="2255838"/>
                </a:xfrm>
                <a:prstGeom prst="rect">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algn="ctr" defTabSz="931478">
                    <a:defRPr/>
                  </a:pPr>
                  <a:endParaRPr lang="en-US" sz="408" kern="0">
                    <a:gradFill>
                      <a:gsLst>
                        <a:gs pos="1250">
                          <a:srgbClr val="FFFFFF"/>
                        </a:gs>
                        <a:gs pos="100000">
                          <a:srgbClr val="FFFFFF"/>
                        </a:gs>
                      </a:gsLst>
                      <a:lin ang="5400000" scaled="0"/>
                    </a:gradFill>
                    <a:latin typeface="Segoe UI"/>
                    <a:ea typeface="Segoe UI" pitchFamily="34" charset="0"/>
                    <a:cs typeface="Segoe UI" pitchFamily="34" charset="0"/>
                  </a:endParaRPr>
                </a:p>
              </p:txBody>
            </p:sp>
            <p:sp>
              <p:nvSpPr>
                <p:cNvPr id="28" name="Isosceles Triangle 27"/>
                <p:cNvSpPr/>
                <p:nvPr/>
              </p:nvSpPr>
              <p:spPr bwMode="auto">
                <a:xfrm rot="5400000">
                  <a:off x="5363727" y="5096883"/>
                  <a:ext cx="736562" cy="61076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algn="ctr" defTabSz="931478">
                    <a:defRPr/>
                  </a:pPr>
                  <a:endParaRPr lang="en-US" sz="408" kern="0">
                    <a:gradFill>
                      <a:gsLst>
                        <a:gs pos="1250">
                          <a:srgbClr val="FFFFFF"/>
                        </a:gs>
                        <a:gs pos="100000">
                          <a:srgbClr val="FFFFFF"/>
                        </a:gs>
                      </a:gsLst>
                      <a:lin ang="5400000" scaled="0"/>
                    </a:gradFill>
                    <a:latin typeface="Segoe UI"/>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27" tIns="35527" rIns="35527" bIns="35527" numCol="1" spcCol="1270" anchor="ctr" anchorCtr="0">
                <a:noAutofit/>
              </a:bodyPr>
              <a:lstStyle/>
              <a:p>
                <a:pPr algn="ctr" defTabSz="931813">
                  <a:lnSpc>
                    <a:spcPct val="90000"/>
                  </a:lnSpc>
                  <a:spcBef>
                    <a:spcPct val="0"/>
                  </a:spcBef>
                  <a:spcAft>
                    <a:spcPct val="35000"/>
                  </a:spcAft>
                  <a:defRPr/>
                </a:pPr>
                <a:r>
                  <a:rPr lang="en-US" sz="1428" kern="0">
                    <a:gradFill>
                      <a:gsLst>
                        <a:gs pos="1250">
                          <a:srgbClr val="FFFFFF"/>
                        </a:gs>
                        <a:gs pos="100000">
                          <a:srgbClr val="FFFFFF"/>
                        </a:gs>
                      </a:gsLst>
                      <a:lin ang="5400000" scaled="0"/>
                    </a:gradFill>
                    <a:latin typeface="Segoe UI"/>
                  </a:rPr>
                  <a:t>Active learning</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27" tIns="35527" rIns="35527" bIns="35527" numCol="1" spcCol="1270" anchor="ctr" anchorCtr="0">
                <a:noAutofit/>
              </a:bodyPr>
              <a:lstStyle/>
              <a:p>
                <a:pPr algn="ctr" defTabSz="931813">
                  <a:lnSpc>
                    <a:spcPct val="90000"/>
                  </a:lnSpc>
                  <a:spcBef>
                    <a:spcPct val="0"/>
                  </a:spcBef>
                  <a:spcAft>
                    <a:spcPct val="35000"/>
                  </a:spcAft>
                  <a:defRPr/>
                </a:pPr>
                <a:r>
                  <a:rPr lang="en-US" sz="1428" kern="0">
                    <a:gradFill>
                      <a:gsLst>
                        <a:gs pos="1250">
                          <a:srgbClr val="FFFFFF"/>
                        </a:gs>
                        <a:gs pos="100000">
                          <a:srgbClr val="FFFFFF"/>
                        </a:gs>
                      </a:gsLst>
                      <a:lin ang="5400000" scaled="0"/>
                    </a:gradFill>
                    <a:latin typeface="Segoe UI"/>
                  </a:rPr>
                  <a:t>Deploy</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31813">
                  <a:defRPr/>
                </a:pPr>
                <a:endParaRPr lang="en-US" sz="1122" kern="0">
                  <a:gradFill>
                    <a:gsLst>
                      <a:gs pos="1250">
                        <a:srgbClr val="FFFFFF"/>
                      </a:gs>
                      <a:gs pos="100000">
                        <a:srgbClr val="FFFFFF"/>
                      </a:gs>
                    </a:gsLst>
                    <a:lin ang="5400000" scaled="0"/>
                  </a:gradFill>
                  <a:latin typeface="Segoe UI"/>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1813">
                  <a:defRPr/>
                </a:pPr>
                <a:endParaRPr lang="en-US" sz="1122" kern="0">
                  <a:gradFill>
                    <a:gsLst>
                      <a:gs pos="1250">
                        <a:srgbClr val="FFFFFF"/>
                      </a:gs>
                      <a:gs pos="100000">
                        <a:srgbClr val="FFFFFF"/>
                      </a:gs>
                    </a:gsLst>
                    <a:lin ang="5400000" scaled="0"/>
                  </a:gradFill>
                  <a:latin typeface="Segoe UI"/>
                </a:endParaRPr>
              </a:p>
            </p:txBody>
          </p:sp>
        </p:grpSp>
      </p:grpSp>
      <p:sp>
        <p:nvSpPr>
          <p:cNvPr id="31" name="Oval 30">
            <a:extLst>
              <a:ext uri="{FF2B5EF4-FFF2-40B4-BE49-F238E27FC236}">
                <a16:creationId xmlns:a16="http://schemas.microsoft.com/office/drawing/2014/main" id="{090A7143-7003-4E1D-B189-03251D94A490}"/>
              </a:ext>
            </a:extLst>
          </p:cNvPr>
          <p:cNvSpPr/>
          <p:nvPr/>
        </p:nvSpPr>
        <p:spPr bwMode="auto">
          <a:xfrm>
            <a:off x="11228726" y="271212"/>
            <a:ext cx="922376" cy="922376"/>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6F10F12A-850E-430F-9396-D73C3E916D06}"/>
              </a:ext>
            </a:extLst>
          </p:cNvPr>
          <p:cNvSpPr/>
          <p:nvPr/>
        </p:nvSpPr>
        <p:spPr>
          <a:xfrm>
            <a:off x="272892" y="2581565"/>
            <a:ext cx="5168177" cy="4033661"/>
          </a:xfrm>
          <a:prstGeom prst="rect">
            <a:avLst/>
          </a:prstGeom>
        </p:spPr>
        <p:txBody>
          <a:bodyPr wrap="square" lIns="186521" tIns="149217" rIns="186521" bIns="149217">
            <a:spAutoFit/>
          </a:bodyPr>
          <a:lstStyle/>
          <a:p>
            <a:pPr defTabSz="913665">
              <a:lnSpc>
                <a:spcPct val="90000"/>
              </a:lnSpc>
              <a:spcBef>
                <a:spcPts val="1224"/>
              </a:spcBef>
              <a:spcAft>
                <a:spcPts val="1199"/>
              </a:spcAft>
              <a:defRPr/>
            </a:pPr>
            <a:r>
              <a:rPr lang="en-US" altLang="zh-CN"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Reduce labeling effort </a:t>
            </a:r>
            <a:br>
              <a:rPr lang="en-US" altLang="zh-CN"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altLang="zh-CN"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with interactive featuring</a:t>
            </a:r>
          </a:p>
          <a:p>
            <a:pPr defTabSz="913665">
              <a:lnSpc>
                <a:spcPct val="90000"/>
              </a:lnSpc>
              <a:spcBef>
                <a:spcPts val="1224"/>
              </a:spcBef>
              <a:spcAft>
                <a:spcPts val="1199"/>
              </a:spcAft>
              <a:defRPr/>
            </a:pPr>
            <a:r>
              <a:rPr lang="en-US" altLang="zh-CN"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Use visualizations to gauge performance and improvements</a:t>
            </a:r>
          </a:p>
          <a:p>
            <a:pPr defTabSz="913665">
              <a:lnSpc>
                <a:spcPct val="90000"/>
              </a:lnSpc>
              <a:spcBef>
                <a:spcPts val="1224"/>
              </a:spcBef>
              <a:spcAft>
                <a:spcPts val="1199"/>
              </a:spcAft>
              <a:defRPr/>
            </a:pPr>
            <a:r>
              <a:rPr lang="en-US" altLang="zh-CN"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Leverage speech recognition </a:t>
            </a:r>
            <a:br>
              <a:rPr lang="en-US" altLang="zh-CN"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altLang="zh-CN"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with seamless integration</a:t>
            </a:r>
          </a:p>
          <a:p>
            <a:pPr defTabSz="913665">
              <a:lnSpc>
                <a:spcPct val="90000"/>
              </a:lnSpc>
              <a:spcBef>
                <a:spcPts val="1224"/>
              </a:spcBef>
              <a:spcAft>
                <a:spcPts val="1199"/>
              </a:spcAft>
              <a:defRPr/>
            </a:pPr>
            <a:r>
              <a:rPr lang="en-US" altLang="zh-CN"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Deploy using just a few </a:t>
            </a:r>
            <a:br>
              <a:rPr lang="en-US" altLang="zh-CN"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altLang="zh-CN" sz="2448"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examples with active learning</a:t>
            </a:r>
          </a:p>
        </p:txBody>
      </p:sp>
      <p:pic>
        <p:nvPicPr>
          <p:cNvPr id="29" name="Picture 28">
            <a:extLst>
              <a:ext uri="{FF2B5EF4-FFF2-40B4-BE49-F238E27FC236}">
                <a16:creationId xmlns:a16="http://schemas.microsoft.com/office/drawing/2014/main" id="{7E48EE40-2684-4028-8329-345E3CD0A4DE}"/>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1274532" y="317018"/>
            <a:ext cx="830764" cy="830764"/>
          </a:xfrm>
          <a:prstGeom prst="rect">
            <a:avLst/>
          </a:prstGeom>
        </p:spPr>
      </p:pic>
    </p:spTree>
    <p:extLst>
      <p:ext uri="{BB962C8B-B14F-4D97-AF65-F5344CB8AC3E}">
        <p14:creationId xmlns:p14="http://schemas.microsoft.com/office/powerpoint/2010/main" val="104831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5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fade">
                                      <p:cBhvr>
                                        <p:cTn id="17" dur="500"/>
                                        <p:tgtEl>
                                          <p:spTgt spid="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xEl>
                                              <p:pRg st="3" end="3"/>
                                            </p:txEl>
                                          </p:spTgt>
                                        </p:tgtEl>
                                        <p:attrNameLst>
                                          <p:attrName>style.visibility</p:attrName>
                                        </p:attrNameLst>
                                      </p:cBhvr>
                                      <p:to>
                                        <p:strVal val="visible"/>
                                      </p:to>
                                    </p:set>
                                    <p:animEffect transition="in" filter="fade">
                                      <p:cBhvr>
                                        <p:cTn id="22" dur="500"/>
                                        <p:tgtEl>
                                          <p:spTgt spid="3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357F2A9-0A76-4EB6-86C1-35530F789B88}"/>
              </a:ext>
            </a:extLst>
          </p:cNvPr>
          <p:cNvSpPr/>
          <p:nvPr/>
        </p:nvSpPr>
        <p:spPr bwMode="auto">
          <a:xfrm>
            <a:off x="881" y="-3"/>
            <a:ext cx="5751054" cy="6994528"/>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latin typeface="Segoe UI"/>
            </a:endParaRPr>
          </a:p>
        </p:txBody>
      </p:sp>
      <p:grpSp>
        <p:nvGrpSpPr>
          <p:cNvPr id="7" name="Group 6"/>
          <p:cNvGrpSpPr/>
          <p:nvPr/>
        </p:nvGrpSpPr>
        <p:grpSpPr>
          <a:xfrm>
            <a:off x="5751935" y="1"/>
            <a:ext cx="7142236" cy="7107975"/>
            <a:chOff x="5751504" y="-313263"/>
            <a:chExt cx="7148825" cy="7114530"/>
          </a:xfrm>
        </p:grpSpPr>
        <p:sp>
          <p:nvSpPr>
            <p:cNvPr id="8" name="Rectangle 7"/>
            <p:cNvSpPr/>
            <p:nvPr/>
          </p:nvSpPr>
          <p:spPr bwMode="auto">
            <a:xfrm>
              <a:off x="5751504" y="-313263"/>
              <a:ext cx="6684971" cy="7010927"/>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8" rIns="91356" bIns="45678" numCol="1" anchor="t" anchorCtr="0" compatLnSpc="1">
              <a:prstTxWarp prst="textNoShape">
                <a:avLst/>
              </a:prstTxWarp>
            </a:bodyPr>
            <a:lstStyle/>
            <a:p>
              <a:pPr defTabSz="931813">
                <a:defRPr/>
              </a:pPr>
              <a:endParaRPr lang="en-US" sz="1798" kern="0">
                <a:solidFill>
                  <a:srgbClr val="404040"/>
                </a:solidFill>
                <a:latin typeface="Segoe UI"/>
              </a:endParaRPr>
            </a:p>
          </p:txBody>
        </p:sp>
        <p:sp>
          <p:nvSpPr>
            <p:cNvPr id="9" name="TextBox 7"/>
            <p:cNvSpPr txBox="1"/>
            <p:nvPr/>
          </p:nvSpPr>
          <p:spPr>
            <a:xfrm>
              <a:off x="6236004" y="449141"/>
              <a:ext cx="6664325" cy="6352126"/>
            </a:xfrm>
            <a:prstGeom prst="rect">
              <a:avLst/>
            </a:prstGeom>
            <a:noFill/>
          </p:spPr>
          <p:txBody>
            <a:bodyPr wrap="square" lIns="182711" tIns="146169" rIns="182711" bIns="146169" rtlCol="0">
              <a:spAutoFit/>
            </a:bodyPr>
            <a:lstStyle/>
            <a:p>
              <a:pPr defTabSz="182698">
                <a:defRPr/>
              </a:pP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a:t>
              </a:r>
            </a:p>
            <a:p>
              <a:pPr defTabSz="182698">
                <a:defRPr/>
              </a:pP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	“entities”: [</a:t>
              </a:r>
            </a:p>
            <a:p>
              <a:pPr defTabSz="182698">
                <a:defRPr/>
              </a:pP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		{</a:t>
              </a:r>
            </a:p>
            <a:p>
              <a:pPr defTabSz="182698">
                <a:defRPr/>
              </a:pP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			“entity”: “</a:t>
              </a:r>
              <a:r>
                <a:rPr lang="en-US" sz="1428" kern="0" err="1">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flight_delays</a:t>
              </a: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a:t>
              </a:r>
            </a:p>
            <a:p>
              <a:pPr defTabSz="182698">
                <a:defRPr/>
              </a:pP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			“type”: “Topic”</a:t>
              </a:r>
            </a:p>
            <a:p>
              <a:pPr defTabSz="182698">
                <a:defRPr/>
              </a:pP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		}</a:t>
              </a:r>
            </a:p>
            <a:p>
              <a:pPr defTabSz="182698">
                <a:defRPr/>
              </a:pP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	],</a:t>
              </a:r>
            </a:p>
            <a:p>
              <a:pPr defTabSz="182698">
                <a:defRPr/>
              </a:pP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	“intents”: [</a:t>
              </a:r>
            </a:p>
            <a:p>
              <a:pPr defTabSz="182698">
                <a:defRPr/>
              </a:pP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		{</a:t>
              </a:r>
            </a:p>
            <a:p>
              <a:pPr defTabSz="182698">
                <a:defRPr/>
              </a:pP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			“intent”: “</a:t>
              </a:r>
              <a:r>
                <a:rPr lang="en-US" sz="1428" kern="0" err="1">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FindNews</a:t>
              </a: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a:t>
              </a:r>
            </a:p>
            <a:p>
              <a:pPr defTabSz="182698">
                <a:defRPr/>
              </a:pP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			“score”: 0.99853384</a:t>
              </a:r>
            </a:p>
            <a:p>
              <a:pPr defTabSz="182698">
                <a:defRPr/>
              </a:pP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		},</a:t>
              </a:r>
            </a:p>
            <a:p>
              <a:pPr defTabSz="182698">
                <a:defRPr/>
              </a:pP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		{</a:t>
              </a:r>
            </a:p>
            <a:p>
              <a:pPr defTabSz="182698">
                <a:defRPr/>
              </a:pP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			“intent”: “None”,</a:t>
              </a:r>
            </a:p>
            <a:p>
              <a:pPr defTabSz="182698">
                <a:defRPr/>
              </a:pP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			“score”: 0.07289317</a:t>
              </a:r>
            </a:p>
            <a:p>
              <a:pPr defTabSz="182698">
                <a:defRPr/>
              </a:pP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		},</a:t>
              </a:r>
            </a:p>
            <a:p>
              <a:pPr defTabSz="182698">
                <a:defRPr/>
              </a:pP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		{</a:t>
              </a:r>
            </a:p>
            <a:p>
              <a:pPr defTabSz="182698">
                <a:defRPr/>
              </a:pP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			“intent”: “</a:t>
              </a:r>
              <a:r>
                <a:rPr lang="en-US" sz="1428" kern="0" err="1">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ReadNews</a:t>
              </a: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a:t>
              </a:r>
            </a:p>
            <a:p>
              <a:pPr defTabSz="182698">
                <a:defRPr/>
              </a:pP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			“score”: 0.0167122427</a:t>
              </a:r>
            </a:p>
            <a:p>
              <a:pPr defTabSz="182698">
                <a:defRPr/>
              </a:pP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		},</a:t>
              </a:r>
            </a:p>
            <a:p>
              <a:pPr defTabSz="182698">
                <a:defRPr/>
              </a:pP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		{</a:t>
              </a:r>
            </a:p>
            <a:p>
              <a:pPr defTabSz="182698">
                <a:defRPr/>
              </a:pP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			“intent”: “</a:t>
              </a:r>
              <a:r>
                <a:rPr lang="en-US" sz="1428" kern="0" err="1">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ShareNews</a:t>
              </a: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a:t>
              </a:r>
            </a:p>
            <a:p>
              <a:pPr defTabSz="182698">
                <a:defRPr/>
              </a:pP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			“score”: 1.0919299E-06</a:t>
              </a:r>
            </a:p>
            <a:p>
              <a:pPr defTabSz="182698">
                <a:defRPr/>
              </a:pP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		}</a:t>
              </a:r>
            </a:p>
            <a:p>
              <a:pPr defTabSz="182698">
                <a:defRPr/>
              </a:pP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	]</a:t>
              </a:r>
            </a:p>
            <a:p>
              <a:pPr defTabSz="182698">
                <a:defRPr/>
              </a:pPr>
              <a:r>
                <a:rPr lang="en-US" sz="1428" kern="0">
                  <a:gradFill>
                    <a:gsLst>
                      <a:gs pos="0">
                        <a:srgbClr val="505050"/>
                      </a:gs>
                      <a:gs pos="100000">
                        <a:srgbClr val="505050"/>
                      </a:gs>
                    </a:gsLst>
                    <a:lin ang="5400000" scaled="0"/>
                  </a:gradFill>
                  <a:latin typeface="Consolas" panose="020B0609020204030204" pitchFamily="49" charset="0"/>
                  <a:cs typeface="Consolas" panose="020B0609020204030204" pitchFamily="49" charset="0"/>
                </a:rPr>
                <a:t>}</a:t>
              </a:r>
            </a:p>
            <a:p>
              <a:pPr defTabSz="931813">
                <a:defRPr/>
              </a:pPr>
              <a:endParaRPr lang="en-US" sz="1428" kern="0">
                <a:gradFill>
                  <a:gsLst>
                    <a:gs pos="0">
                      <a:srgbClr val="505050"/>
                    </a:gs>
                    <a:gs pos="100000">
                      <a:srgbClr val="505050"/>
                    </a:gs>
                  </a:gsLst>
                  <a:lin ang="5400000" scaled="0"/>
                </a:gradFill>
                <a:latin typeface="Segoe UI"/>
              </a:endParaRPr>
            </a:p>
          </p:txBody>
        </p:sp>
      </p:grpSp>
      <p:grpSp>
        <p:nvGrpSpPr>
          <p:cNvPr id="2" name="Group 1"/>
          <p:cNvGrpSpPr/>
          <p:nvPr/>
        </p:nvGrpSpPr>
        <p:grpSpPr>
          <a:xfrm>
            <a:off x="181798" y="2704352"/>
            <a:ext cx="5085613" cy="4300116"/>
            <a:chOff x="-1" y="1439862"/>
            <a:chExt cx="6218238" cy="5257801"/>
          </a:xfrm>
        </p:grpSpPr>
        <p:grpSp>
          <p:nvGrpSpPr>
            <p:cNvPr id="12" name="Group 11"/>
            <p:cNvGrpSpPr/>
            <p:nvPr/>
          </p:nvGrpSpPr>
          <p:grpSpPr>
            <a:xfrm>
              <a:off x="-1" y="1439862"/>
              <a:ext cx="6218238" cy="5257801"/>
              <a:chOff x="-1" y="1439862"/>
              <a:chExt cx="6218238" cy="5257801"/>
            </a:xfrm>
          </p:grpSpPr>
          <p:sp>
            <p:nvSpPr>
              <p:cNvPr id="14" name="Pentagon 13"/>
              <p:cNvSpPr/>
              <p:nvPr/>
            </p:nvSpPr>
            <p:spPr bwMode="auto">
              <a:xfrm>
                <a:off x="-1" y="1439862"/>
                <a:ext cx="6218238" cy="5257801"/>
              </a:xfrm>
              <a:prstGeom prst="homePlate">
                <a:avLst>
                  <a:gd name="adj" fmla="val 2238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algn="ctr" defTabSz="931478">
                  <a:defRPr/>
                </a:pPr>
                <a:endParaRPr lang="en-US" sz="8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Oval Callout 6"/>
              <p:cNvSpPr/>
              <p:nvPr/>
            </p:nvSpPr>
            <p:spPr bwMode="auto">
              <a:xfrm>
                <a:off x="1253111" y="1697695"/>
                <a:ext cx="3399704" cy="1483917"/>
              </a:xfrm>
              <a:prstGeom prst="wedgeRectCallout">
                <a:avLst>
                  <a:gd name="adj1" fmla="val -32733"/>
                  <a:gd name="adj2" fmla="val 67044"/>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229911" indent="-229911" algn="ctr" defTabSz="931478">
                  <a:lnSpc>
                    <a:spcPts val="2398"/>
                  </a:lnSpc>
                  <a:defRPr/>
                </a:pPr>
                <a:r>
                  <a:rPr lang="en-US" sz="2448" kern="0">
                    <a:gradFill>
                      <a:gsLst>
                        <a:gs pos="0">
                          <a:srgbClr val="505050"/>
                        </a:gs>
                        <a:gs pos="100000">
                          <a:srgbClr val="505050"/>
                        </a:gs>
                      </a:gsLst>
                      <a:lin ang="5400000" scaled="0"/>
                    </a:gradFill>
                    <a:latin typeface="Segoe UI"/>
                    <a:ea typeface="Segoe UI" pitchFamily="34" charset="0"/>
                    <a:cs typeface="Segoe UI" pitchFamily="34" charset="0"/>
                  </a:rPr>
                  <a:t>“News about </a:t>
                </a:r>
                <a:br>
                  <a:rPr lang="en-US" sz="2448" kern="0">
                    <a:gradFill>
                      <a:gsLst>
                        <a:gs pos="0">
                          <a:srgbClr val="505050"/>
                        </a:gs>
                        <a:gs pos="100000">
                          <a:srgbClr val="505050"/>
                        </a:gs>
                      </a:gsLst>
                      <a:lin ang="5400000" scaled="0"/>
                    </a:gradFill>
                    <a:latin typeface="Segoe UI"/>
                    <a:ea typeface="Segoe UI" pitchFamily="34" charset="0"/>
                    <a:cs typeface="Segoe UI" pitchFamily="34" charset="0"/>
                  </a:rPr>
                </a:br>
                <a:r>
                  <a:rPr lang="en-US" sz="2448" kern="0">
                    <a:gradFill>
                      <a:gsLst>
                        <a:gs pos="0">
                          <a:srgbClr val="505050"/>
                        </a:gs>
                        <a:gs pos="100000">
                          <a:srgbClr val="505050"/>
                        </a:gs>
                      </a:gsLst>
                      <a:lin ang="5400000" scaled="0"/>
                    </a:gradFill>
                    <a:latin typeface="Segoe UI"/>
                    <a:ea typeface="Segoe UI" pitchFamily="34" charset="0"/>
                    <a:cs typeface="Segoe UI" pitchFamily="34" charset="0"/>
                  </a:rPr>
                  <a:t>flight delays”</a:t>
                </a:r>
              </a:p>
            </p:txBody>
          </p:sp>
        </p:grpSp>
        <p:sp>
          <p:nvSpPr>
            <p:cNvPr id="13" name="Freeform 12"/>
            <p:cNvSpPr>
              <a:spLocks noChangeAspect="1"/>
            </p:cNvSpPr>
            <p:nvPr/>
          </p:nvSpPr>
          <p:spPr bwMode="auto">
            <a:xfrm>
              <a:off x="274637" y="3735690"/>
              <a:ext cx="2820713" cy="2961973"/>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alpha val="30000"/>
              </a:schemeClr>
            </a:solidFill>
            <a:ln>
              <a:noFill/>
            </a:ln>
            <a:extLst/>
          </p:spPr>
          <p:txBody>
            <a:bodyPr vert="horz" wrap="square" lIns="91356" tIns="45678" rIns="91356" bIns="45678" numCol="1" anchor="t" anchorCtr="0" compatLnSpc="1">
              <a:prstTxWarp prst="textNoShape">
                <a:avLst/>
              </a:prstTxWarp>
            </a:bodyPr>
            <a:lstStyle/>
            <a:p>
              <a:pPr algn="just" defTabSz="913452">
                <a:defRPr/>
              </a:pPr>
              <a:endParaRPr lang="en-US" sz="1798" kern="0">
                <a:solidFill>
                  <a:srgbClr val="FFFFFF"/>
                </a:solidFill>
                <a:latin typeface="Segoe UI"/>
              </a:endParaRPr>
            </a:p>
          </p:txBody>
        </p:sp>
      </p:grpSp>
      <p:sp>
        <p:nvSpPr>
          <p:cNvPr id="4" name="Title 3"/>
          <p:cNvSpPr>
            <a:spLocks noGrp="1"/>
          </p:cNvSpPr>
          <p:nvPr>
            <p:ph type="title"/>
          </p:nvPr>
        </p:nvSpPr>
        <p:spPr/>
        <p:txBody>
          <a:bodyPr/>
          <a:lstStyle/>
          <a:p>
            <a:pPr defTabSz="950540">
              <a:defRPr/>
            </a:pPr>
            <a:r>
              <a:rPr lang="en-US" sz="4700" spc="-104">
                <a:solidFill>
                  <a:schemeClr val="bg1"/>
                </a:solidFill>
              </a:rPr>
              <a:t>Language </a:t>
            </a:r>
            <a:br>
              <a:rPr lang="en-US" sz="4700" spc="-104">
                <a:solidFill>
                  <a:schemeClr val="bg1"/>
                </a:solidFill>
              </a:rPr>
            </a:br>
            <a:r>
              <a:rPr lang="en-US" sz="4700" spc="-104">
                <a:solidFill>
                  <a:schemeClr val="bg1"/>
                </a:solidFill>
              </a:rPr>
              <a:t>understanding </a:t>
            </a:r>
            <a:br>
              <a:rPr lang="en-US" sz="4700" spc="-104">
                <a:solidFill>
                  <a:schemeClr val="bg1"/>
                </a:solidFill>
              </a:rPr>
            </a:br>
            <a:r>
              <a:rPr lang="en-US" sz="4700" spc="-104">
                <a:solidFill>
                  <a:schemeClr val="bg1"/>
                </a:solidFill>
              </a:rPr>
              <a:t>models</a:t>
            </a:r>
          </a:p>
        </p:txBody>
      </p:sp>
      <p:sp>
        <p:nvSpPr>
          <p:cNvPr id="19" name="Oval 18">
            <a:extLst>
              <a:ext uri="{FF2B5EF4-FFF2-40B4-BE49-F238E27FC236}">
                <a16:creationId xmlns:a16="http://schemas.microsoft.com/office/drawing/2014/main" id="{960B4528-1155-4A99-939C-4E58CF8EECC1}"/>
              </a:ext>
            </a:extLst>
          </p:cNvPr>
          <p:cNvSpPr/>
          <p:nvPr/>
        </p:nvSpPr>
        <p:spPr bwMode="auto">
          <a:xfrm>
            <a:off x="11228726" y="271212"/>
            <a:ext cx="922376" cy="922376"/>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 name="Group 30">
            <a:extLst>
              <a:ext uri="{FF2B5EF4-FFF2-40B4-BE49-F238E27FC236}">
                <a16:creationId xmlns:a16="http://schemas.microsoft.com/office/drawing/2014/main" id="{06967276-ED69-4C81-909F-88EE7E19BE5F}"/>
              </a:ext>
            </a:extLst>
          </p:cNvPr>
          <p:cNvGrpSpPr>
            <a:grpSpLocks noChangeAspect="1"/>
          </p:cNvGrpSpPr>
          <p:nvPr/>
        </p:nvGrpSpPr>
        <p:grpSpPr bwMode="auto">
          <a:xfrm>
            <a:off x="4835917" y="3306289"/>
            <a:ext cx="431494" cy="431493"/>
            <a:chOff x="8" y="7"/>
            <a:chExt cx="513" cy="513"/>
          </a:xfrm>
        </p:grpSpPr>
        <p:sp>
          <p:nvSpPr>
            <p:cNvPr id="23" name="Line 31">
              <a:extLst>
                <a:ext uri="{FF2B5EF4-FFF2-40B4-BE49-F238E27FC236}">
                  <a16:creationId xmlns:a16="http://schemas.microsoft.com/office/drawing/2014/main" id="{4F541D4E-0659-423D-8490-06F73CEBC129}"/>
                </a:ext>
              </a:extLst>
            </p:cNvPr>
            <p:cNvSpPr>
              <a:spLocks noChangeShapeType="1"/>
            </p:cNvSpPr>
            <p:nvPr/>
          </p:nvSpPr>
          <p:spPr bwMode="auto">
            <a:xfrm>
              <a:off x="131" y="262"/>
              <a:ext cx="24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2" rIns="91403" bIns="45702" numCol="1" anchor="t" anchorCtr="0" compatLnSpc="1">
              <a:prstTxWarp prst="textNoShape">
                <a:avLst/>
              </a:prstTxWarp>
            </a:bodyPr>
            <a:lstStyle/>
            <a:p>
              <a:pPr defTabSz="914037">
                <a:defRPr/>
              </a:pPr>
              <a:endParaRPr lang="en-US" sz="1799" kern="0">
                <a:solidFill>
                  <a:sysClr val="windowText" lastClr="000000"/>
                </a:solidFill>
                <a:latin typeface="Segoe UI"/>
              </a:endParaRPr>
            </a:p>
          </p:txBody>
        </p:sp>
        <p:sp>
          <p:nvSpPr>
            <p:cNvPr id="24" name="Freeform 32">
              <a:extLst>
                <a:ext uri="{FF2B5EF4-FFF2-40B4-BE49-F238E27FC236}">
                  <a16:creationId xmlns:a16="http://schemas.microsoft.com/office/drawing/2014/main" id="{84DBB20E-1DFD-4956-A892-86115208A9E6}"/>
                </a:ext>
              </a:extLst>
            </p:cNvPr>
            <p:cNvSpPr>
              <a:spLocks/>
            </p:cNvSpPr>
            <p:nvPr/>
          </p:nvSpPr>
          <p:spPr bwMode="auto">
            <a:xfrm>
              <a:off x="261" y="138"/>
              <a:ext cx="125" cy="249"/>
            </a:xfrm>
            <a:custGeom>
              <a:avLst/>
              <a:gdLst>
                <a:gd name="T0" fmla="*/ 0 w 125"/>
                <a:gd name="T1" fmla="*/ 0 h 249"/>
                <a:gd name="T2" fmla="*/ 125 w 125"/>
                <a:gd name="T3" fmla="*/ 124 h 249"/>
                <a:gd name="T4" fmla="*/ 0 w 125"/>
                <a:gd name="T5" fmla="*/ 249 h 249"/>
              </a:gdLst>
              <a:ahLst/>
              <a:cxnLst>
                <a:cxn ang="0">
                  <a:pos x="T0" y="T1"/>
                </a:cxn>
                <a:cxn ang="0">
                  <a:pos x="T2" y="T3"/>
                </a:cxn>
                <a:cxn ang="0">
                  <a:pos x="T4" y="T5"/>
                </a:cxn>
              </a:cxnLst>
              <a:rect l="0" t="0" r="r" b="b"/>
              <a:pathLst>
                <a:path w="125" h="249">
                  <a:moveTo>
                    <a:pt x="0" y="0"/>
                  </a:moveTo>
                  <a:lnTo>
                    <a:pt x="125" y="124"/>
                  </a:lnTo>
                  <a:lnTo>
                    <a:pt x="0" y="249"/>
                  </a:ln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14037">
                <a:defRPr/>
              </a:pPr>
              <a:endParaRPr lang="en-US" sz="1799" kern="0">
                <a:solidFill>
                  <a:sysClr val="windowText" lastClr="000000"/>
                </a:solidFill>
                <a:latin typeface="Segoe UI"/>
              </a:endParaRPr>
            </a:p>
          </p:txBody>
        </p:sp>
        <p:sp>
          <p:nvSpPr>
            <p:cNvPr id="25" name="Oval 33">
              <a:extLst>
                <a:ext uri="{FF2B5EF4-FFF2-40B4-BE49-F238E27FC236}">
                  <a16:creationId xmlns:a16="http://schemas.microsoft.com/office/drawing/2014/main" id="{83F23A83-A983-477A-961E-691779EAA25E}"/>
                </a:ext>
              </a:extLst>
            </p:cNvPr>
            <p:cNvSpPr>
              <a:spLocks noChangeArrowheads="1"/>
            </p:cNvSpPr>
            <p:nvPr/>
          </p:nvSpPr>
          <p:spPr bwMode="auto">
            <a:xfrm>
              <a:off x="8" y="7"/>
              <a:ext cx="513" cy="513"/>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14037">
                <a:defRPr/>
              </a:pPr>
              <a:endParaRPr lang="en-US" sz="1799" kern="0">
                <a:solidFill>
                  <a:sysClr val="windowText" lastClr="000000"/>
                </a:solidFill>
                <a:latin typeface="Segoe UI"/>
              </a:endParaRPr>
            </a:p>
          </p:txBody>
        </p:sp>
      </p:grpSp>
      <p:pic>
        <p:nvPicPr>
          <p:cNvPr id="5" name="Picture 4">
            <a:extLst>
              <a:ext uri="{FF2B5EF4-FFF2-40B4-BE49-F238E27FC236}">
                <a16:creationId xmlns:a16="http://schemas.microsoft.com/office/drawing/2014/main" id="{98F01413-46D8-468E-B63C-73BB556212E9}"/>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1274532" y="317018"/>
            <a:ext cx="830764" cy="830764"/>
          </a:xfrm>
          <a:prstGeom prst="rect">
            <a:avLst/>
          </a:prstGeom>
        </p:spPr>
      </p:pic>
    </p:spTree>
    <p:extLst>
      <p:ext uri="{BB962C8B-B14F-4D97-AF65-F5344CB8AC3E}">
        <p14:creationId xmlns:p14="http://schemas.microsoft.com/office/powerpoint/2010/main" val="169688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B1AD87-F7D5-48E9-B90F-F1FCA17C2F38}"/>
              </a:ext>
            </a:extLst>
          </p:cNvPr>
          <p:cNvSpPr/>
          <p:nvPr/>
        </p:nvSpPr>
        <p:spPr bwMode="auto">
          <a:xfrm>
            <a:off x="882" y="-1"/>
            <a:ext cx="12434711"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 name="Picture 1">
            <a:extLst>
              <a:ext uri="{FF2B5EF4-FFF2-40B4-BE49-F238E27FC236}">
                <a16:creationId xmlns:a16="http://schemas.microsoft.com/office/drawing/2014/main" id="{6347811F-A82A-473C-9B49-ED824DDBCEBC}"/>
              </a:ext>
            </a:extLst>
          </p:cNvPr>
          <p:cNvPicPr>
            <a:picLocks noChangeAspect="1"/>
          </p:cNvPicPr>
          <p:nvPr/>
        </p:nvPicPr>
        <p:blipFill>
          <a:blip r:embed="rId3"/>
          <a:stretch>
            <a:fillRect/>
          </a:stretch>
        </p:blipFill>
        <p:spPr>
          <a:xfrm>
            <a:off x="882" y="482078"/>
            <a:ext cx="12434711" cy="6030368"/>
          </a:xfrm>
          <a:prstGeom prst="rect">
            <a:avLst/>
          </a:prstGeom>
        </p:spPr>
      </p:pic>
    </p:spTree>
    <p:extLst>
      <p:ext uri="{BB962C8B-B14F-4D97-AF65-F5344CB8AC3E}">
        <p14:creationId xmlns:p14="http://schemas.microsoft.com/office/powerpoint/2010/main" val="429320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2813" t="9874" r="36660" b="26328"/>
          <a:stretch/>
        </p:blipFill>
        <p:spPr>
          <a:xfrm>
            <a:off x="5751935" y="-9472"/>
            <a:ext cx="6677930" cy="7008431"/>
          </a:xfrm>
          <a:prstGeom prst="rect">
            <a:avLst/>
          </a:prstGeom>
        </p:spPr>
      </p:pic>
      <p:sp>
        <p:nvSpPr>
          <p:cNvPr id="9" name="Rectangle 8">
            <a:extLst>
              <a:ext uri="{FF2B5EF4-FFF2-40B4-BE49-F238E27FC236}">
                <a16:creationId xmlns:a16="http://schemas.microsoft.com/office/drawing/2014/main" id="{75FF729D-32CA-4668-AE72-E9E2DD694DCB}"/>
              </a:ext>
            </a:extLst>
          </p:cNvPr>
          <p:cNvSpPr/>
          <p:nvPr/>
        </p:nvSpPr>
        <p:spPr bwMode="auto">
          <a:xfrm>
            <a:off x="881" y="-9472"/>
            <a:ext cx="5751054" cy="7003998"/>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EFFAAD9B-D89D-45A4-87E7-2CFF80701601}"/>
              </a:ext>
            </a:extLst>
          </p:cNvPr>
          <p:cNvSpPr>
            <a:spLocks noGrp="1"/>
          </p:cNvSpPr>
          <p:nvPr>
            <p:ph type="title"/>
          </p:nvPr>
        </p:nvSpPr>
        <p:spPr/>
        <p:txBody>
          <a:bodyPr/>
          <a:lstStyle/>
          <a:p>
            <a:r>
              <a:rPr lang="en-US" sz="4700"/>
              <a:t>Linguistic analysis</a:t>
            </a:r>
          </a:p>
        </p:txBody>
      </p:sp>
      <p:sp>
        <p:nvSpPr>
          <p:cNvPr id="12" name="Oval 11">
            <a:extLst>
              <a:ext uri="{FF2B5EF4-FFF2-40B4-BE49-F238E27FC236}">
                <a16:creationId xmlns:a16="http://schemas.microsoft.com/office/drawing/2014/main" id="{4374B5AE-74DD-4204-8F39-68E496F64CD7}"/>
              </a:ext>
            </a:extLst>
          </p:cNvPr>
          <p:cNvSpPr/>
          <p:nvPr/>
        </p:nvSpPr>
        <p:spPr bwMode="auto">
          <a:xfrm>
            <a:off x="11228726" y="271212"/>
            <a:ext cx="922376" cy="922376"/>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ED6B0EA6-2383-488B-A9B5-89A72C3B3326}"/>
              </a:ext>
            </a:extLst>
          </p:cNvPr>
          <p:cNvSpPr/>
          <p:nvPr/>
        </p:nvSpPr>
        <p:spPr>
          <a:xfrm>
            <a:off x="272892" y="1997632"/>
            <a:ext cx="5168177" cy="1849350"/>
          </a:xfrm>
          <a:prstGeom prst="rect">
            <a:avLst/>
          </a:prstGeom>
        </p:spPr>
        <p:txBody>
          <a:bodyPr wrap="square" lIns="186521" tIns="149217" rIns="186521" bIns="149217">
            <a:spAutoFit/>
          </a:bodyPr>
          <a:lstStyle/>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Analysis tolls for natural language processing</a:t>
            </a:r>
          </a:p>
          <a:p>
            <a:pPr defTabSz="913665">
              <a:lnSpc>
                <a:spcPct val="90000"/>
              </a:lnSpc>
              <a:spcBef>
                <a:spcPts val="612"/>
              </a:spcBef>
              <a:defRPr/>
            </a:pPr>
            <a:r>
              <a:rPr lang="en-US" altLang="zh-CN" sz="1836" kern="0">
                <a:gradFill>
                  <a:gsLst>
                    <a:gs pos="1250">
                      <a:srgbClr val="FFFFFF"/>
                    </a:gs>
                    <a:gs pos="100000">
                      <a:srgbClr val="FFFFFF"/>
                    </a:gs>
                  </a:gsLst>
                  <a:lin ang="5400000" scaled="0"/>
                </a:gradFill>
                <a:latin typeface="Segoe UI"/>
              </a:rPr>
              <a:t>Access to part-of-speech tagging </a:t>
            </a:r>
            <a:br>
              <a:rPr lang="en-US" altLang="zh-CN" sz="1836" kern="0">
                <a:gradFill>
                  <a:gsLst>
                    <a:gs pos="1250">
                      <a:srgbClr val="FFFFFF"/>
                    </a:gs>
                    <a:gs pos="100000">
                      <a:srgbClr val="FFFFFF"/>
                    </a:gs>
                  </a:gsLst>
                  <a:lin ang="5400000" scaled="0"/>
                </a:gradFill>
                <a:latin typeface="Segoe UI"/>
              </a:rPr>
            </a:br>
            <a:r>
              <a:rPr lang="en-US" altLang="zh-CN" sz="1836" kern="0">
                <a:gradFill>
                  <a:gsLst>
                    <a:gs pos="1250">
                      <a:srgbClr val="FFFFFF"/>
                    </a:gs>
                    <a:gs pos="100000">
                      <a:srgbClr val="FFFFFF"/>
                    </a:gs>
                  </a:gsLst>
                  <a:lin ang="5400000" scaled="0"/>
                </a:gradFill>
                <a:latin typeface="Segoe UI"/>
              </a:rPr>
              <a:t>and parsing, identifying concepts, </a:t>
            </a:r>
            <a:br>
              <a:rPr lang="en-US" altLang="zh-CN" sz="1836" kern="0">
                <a:gradFill>
                  <a:gsLst>
                    <a:gs pos="1250">
                      <a:srgbClr val="FFFFFF"/>
                    </a:gs>
                    <a:gs pos="100000">
                      <a:srgbClr val="FFFFFF"/>
                    </a:gs>
                  </a:gsLst>
                  <a:lin ang="5400000" scaled="0"/>
                </a:gradFill>
                <a:latin typeface="Segoe UI"/>
              </a:rPr>
            </a:br>
            <a:r>
              <a:rPr lang="en-US" altLang="zh-CN" sz="1836" kern="0">
                <a:gradFill>
                  <a:gsLst>
                    <a:gs pos="1250">
                      <a:srgbClr val="FFFFFF"/>
                    </a:gs>
                    <a:gs pos="100000">
                      <a:srgbClr val="FFFFFF"/>
                    </a:gs>
                  </a:gsLst>
                  <a:lin ang="5400000" scaled="0"/>
                </a:gradFill>
                <a:latin typeface="Segoe UI"/>
              </a:rPr>
              <a:t>and actions </a:t>
            </a:r>
          </a:p>
        </p:txBody>
      </p:sp>
      <p:pic>
        <p:nvPicPr>
          <p:cNvPr id="10" name="Picture 9">
            <a:extLst>
              <a:ext uri="{FF2B5EF4-FFF2-40B4-BE49-F238E27FC236}">
                <a16:creationId xmlns:a16="http://schemas.microsoft.com/office/drawing/2014/main" id="{5D1FA54A-1101-489A-B258-3A66BCCB0151}"/>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301845" y="333913"/>
            <a:ext cx="784021" cy="784021"/>
          </a:xfrm>
          <a:prstGeom prst="rect">
            <a:avLst/>
          </a:prstGeom>
        </p:spPr>
      </p:pic>
    </p:spTree>
    <p:extLst>
      <p:ext uri="{BB962C8B-B14F-4D97-AF65-F5344CB8AC3E}">
        <p14:creationId xmlns:p14="http://schemas.microsoft.com/office/powerpoint/2010/main" val="157383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7E113CF-904F-4B80-A92F-24FA4AB0CC7C}"/>
              </a:ext>
            </a:extLst>
          </p:cNvPr>
          <p:cNvSpPr/>
          <p:nvPr/>
        </p:nvSpPr>
        <p:spPr bwMode="auto">
          <a:xfrm>
            <a:off x="881" y="-1"/>
            <a:ext cx="5751054" cy="6994525"/>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latin typeface="Segoe UI"/>
            </a:endParaRPr>
          </a:p>
        </p:txBody>
      </p:sp>
      <p:sp>
        <p:nvSpPr>
          <p:cNvPr id="17" name="Title 16"/>
          <p:cNvSpPr>
            <a:spLocks noGrp="1"/>
          </p:cNvSpPr>
          <p:nvPr>
            <p:ph type="title"/>
          </p:nvPr>
        </p:nvSpPr>
        <p:spPr/>
        <p:txBody>
          <a:bodyPr/>
          <a:lstStyle/>
          <a:p>
            <a:r>
              <a:rPr lang="en-US" sz="4700"/>
              <a:t>Linguistic analysis</a:t>
            </a:r>
          </a:p>
        </p:txBody>
      </p:sp>
      <p:sp>
        <p:nvSpPr>
          <p:cNvPr id="11" name="Title 7"/>
          <p:cNvSpPr txBox="1">
            <a:spLocks/>
          </p:cNvSpPr>
          <p:nvPr/>
        </p:nvSpPr>
        <p:spPr>
          <a:xfrm>
            <a:off x="1542600" y="298227"/>
            <a:ext cx="10888147" cy="916728"/>
          </a:xfrm>
          <a:prstGeom prst="rect">
            <a:avLst/>
          </a:prstGeom>
        </p:spPr>
        <p:txBody>
          <a:bodyPr vert="horz" wrap="square" lIns="146169" tIns="91356" rIns="146169"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0540">
              <a:defRPr/>
            </a:pPr>
            <a:endParaRPr lang="en-US" sz="4796" spc="-104">
              <a:solidFill>
                <a:srgbClr val="FFFFFF"/>
              </a:solidFill>
              <a:latin typeface="Segoe UI Light"/>
            </a:endParaRPr>
          </a:p>
        </p:txBody>
      </p:sp>
      <p:grpSp>
        <p:nvGrpSpPr>
          <p:cNvPr id="3" name="Group 2">
            <a:extLst>
              <a:ext uri="{FF2B5EF4-FFF2-40B4-BE49-F238E27FC236}">
                <a16:creationId xmlns:a16="http://schemas.microsoft.com/office/drawing/2014/main" id="{2F1EAC90-788C-4968-9189-9F4B1BDE3822}"/>
              </a:ext>
            </a:extLst>
          </p:cNvPr>
          <p:cNvGrpSpPr/>
          <p:nvPr/>
        </p:nvGrpSpPr>
        <p:grpSpPr>
          <a:xfrm>
            <a:off x="5860655" y="1389701"/>
            <a:ext cx="6570092" cy="5404981"/>
            <a:chOff x="6379415" y="1314842"/>
            <a:chExt cx="6901319" cy="5677471"/>
          </a:xfrm>
        </p:grpSpPr>
        <p:pic>
          <p:nvPicPr>
            <p:cNvPr id="13" name="Picture 12"/>
            <p:cNvPicPr>
              <a:picLocks noChangeAspect="1"/>
            </p:cNvPicPr>
            <p:nvPr/>
          </p:nvPicPr>
          <p:blipFill rotWithShape="1">
            <a:blip r:embed="rId3"/>
            <a:srcRect b="87807"/>
            <a:stretch/>
          </p:blipFill>
          <p:spPr>
            <a:xfrm>
              <a:off x="6379415" y="1314842"/>
              <a:ext cx="6901319" cy="660031"/>
            </a:xfrm>
            <a:prstGeom prst="rect">
              <a:avLst/>
            </a:prstGeom>
          </p:spPr>
        </p:pic>
        <p:pic>
          <p:nvPicPr>
            <p:cNvPr id="47" name="Picture 46"/>
            <p:cNvPicPr>
              <a:picLocks noChangeAspect="1"/>
            </p:cNvPicPr>
            <p:nvPr/>
          </p:nvPicPr>
          <p:blipFill rotWithShape="1">
            <a:blip r:embed="rId3"/>
            <a:srcRect t="12226" b="-5005"/>
            <a:stretch/>
          </p:blipFill>
          <p:spPr>
            <a:xfrm>
              <a:off x="6379415" y="1969818"/>
              <a:ext cx="6901319" cy="5022495"/>
            </a:xfrm>
            <a:prstGeom prst="rect">
              <a:avLst/>
            </a:prstGeom>
            <a:solidFill>
              <a:schemeClr val="bg1"/>
            </a:solidFill>
          </p:spPr>
        </p:pic>
      </p:grpSp>
      <p:sp>
        <p:nvSpPr>
          <p:cNvPr id="10" name="Oval 9">
            <a:extLst>
              <a:ext uri="{FF2B5EF4-FFF2-40B4-BE49-F238E27FC236}">
                <a16:creationId xmlns:a16="http://schemas.microsoft.com/office/drawing/2014/main" id="{0E28F94A-0482-4DBB-8842-6AE616AAA57F}"/>
              </a:ext>
            </a:extLst>
          </p:cNvPr>
          <p:cNvSpPr/>
          <p:nvPr/>
        </p:nvSpPr>
        <p:spPr bwMode="auto">
          <a:xfrm>
            <a:off x="11228726" y="271212"/>
            <a:ext cx="922376" cy="922376"/>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D3A6CC2F-16D9-4060-BAE0-5241DB75CB97}"/>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301845" y="333913"/>
            <a:ext cx="784021" cy="784021"/>
          </a:xfrm>
          <a:prstGeom prst="rect">
            <a:avLst/>
          </a:prstGeom>
        </p:spPr>
      </p:pic>
    </p:spTree>
    <p:extLst>
      <p:ext uri="{BB962C8B-B14F-4D97-AF65-F5344CB8AC3E}">
        <p14:creationId xmlns:p14="http://schemas.microsoft.com/office/powerpoint/2010/main" val="58335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9 0.00045 L -1.976E-6 2.46482E-6 " pathEditMode="relative" rAng="0" ptsTypes="AA">
                                      <p:cBhvr>
                                        <p:cTn id="9" dur="500" fill="hold"/>
                                        <p:tgtEl>
                                          <p:spTgt spid="11"/>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28666" t="14350" r="18024" b="2488"/>
          <a:stretch/>
        </p:blipFill>
        <p:spPr>
          <a:xfrm flipH="1">
            <a:off x="5751935" y="2727"/>
            <a:ext cx="6727303" cy="6996234"/>
          </a:xfrm>
          <a:prstGeom prst="rect">
            <a:avLst/>
          </a:prstGeom>
        </p:spPr>
      </p:pic>
      <p:sp>
        <p:nvSpPr>
          <p:cNvPr id="9" name="Rectangle 8">
            <a:extLst>
              <a:ext uri="{FF2B5EF4-FFF2-40B4-BE49-F238E27FC236}">
                <a16:creationId xmlns:a16="http://schemas.microsoft.com/office/drawing/2014/main" id="{6C3607F6-674C-4586-B367-12C97179A227}"/>
              </a:ext>
            </a:extLst>
          </p:cNvPr>
          <p:cNvSpPr/>
          <p:nvPr/>
        </p:nvSpPr>
        <p:spPr bwMode="auto">
          <a:xfrm>
            <a:off x="881" y="-1"/>
            <a:ext cx="5751054" cy="6994525"/>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622E7AD0-130F-4E7A-B026-9EB320BFCF70}"/>
              </a:ext>
            </a:extLst>
          </p:cNvPr>
          <p:cNvSpPr>
            <a:spLocks noGrp="1"/>
          </p:cNvSpPr>
          <p:nvPr>
            <p:ph type="title"/>
          </p:nvPr>
        </p:nvSpPr>
        <p:spPr/>
        <p:txBody>
          <a:bodyPr/>
          <a:lstStyle/>
          <a:p>
            <a:r>
              <a:rPr lang="en-US" sz="4700" spc="0">
                <a:ln>
                  <a:noFill/>
                </a:ln>
              </a:rPr>
              <a:t>Text analytics</a:t>
            </a:r>
            <a:endParaRPr lang="en-US" sz="4700"/>
          </a:p>
        </p:txBody>
      </p:sp>
      <p:sp>
        <p:nvSpPr>
          <p:cNvPr id="10" name="Rectangle 9">
            <a:extLst>
              <a:ext uri="{FF2B5EF4-FFF2-40B4-BE49-F238E27FC236}">
                <a16:creationId xmlns:a16="http://schemas.microsoft.com/office/drawing/2014/main" id="{7C93262D-2931-4950-87E2-EE12864CE3D8}"/>
              </a:ext>
            </a:extLst>
          </p:cNvPr>
          <p:cNvSpPr/>
          <p:nvPr/>
        </p:nvSpPr>
        <p:spPr>
          <a:xfrm>
            <a:off x="272892" y="1997631"/>
            <a:ext cx="5168177" cy="3886324"/>
          </a:xfrm>
          <a:prstGeom prst="rect">
            <a:avLst/>
          </a:prstGeom>
        </p:spPr>
        <p:txBody>
          <a:bodyPr wrap="square" lIns="186521" tIns="149217" rIns="186521" bIns="149217">
            <a:spAutoFit/>
          </a:bodyPr>
          <a:lstStyle/>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Sentiment analysis</a:t>
            </a:r>
            <a:endParaRPr lang="en-US" altLang="zh-CN" sz="1836" kern="0">
              <a:gradFill>
                <a:gsLst>
                  <a:gs pos="1250">
                    <a:srgbClr val="FFFFFF"/>
                  </a:gs>
                  <a:gs pos="100000">
                    <a:srgbClr val="FFFFFF"/>
                  </a:gs>
                </a:gsLst>
                <a:lin ang="5400000" scaled="0"/>
              </a:gradFill>
              <a:latin typeface="Segoe UI"/>
            </a:endParaRPr>
          </a:p>
          <a:p>
            <a:pPr defTabSz="913665">
              <a:lnSpc>
                <a:spcPct val="90000"/>
              </a:lnSpc>
              <a:spcBef>
                <a:spcPts val="612"/>
              </a:spcBef>
              <a:defRPr/>
            </a:pPr>
            <a:r>
              <a:rPr lang="en-US" altLang="zh-CN" sz="1836" kern="0">
                <a:gradFill>
                  <a:gsLst>
                    <a:gs pos="1250">
                      <a:srgbClr val="FFFFFF"/>
                    </a:gs>
                    <a:gs pos="100000">
                      <a:srgbClr val="FFFFFF"/>
                    </a:gs>
                  </a:gsLst>
                  <a:lin ang="5400000" scaled="0"/>
                </a:gradFill>
                <a:latin typeface="Segoe UI"/>
              </a:rPr>
              <a:t>Understand if a record has </a:t>
            </a:r>
            <a:br>
              <a:rPr lang="en-US" altLang="zh-CN" sz="1836" kern="0">
                <a:gradFill>
                  <a:gsLst>
                    <a:gs pos="1250">
                      <a:srgbClr val="FFFFFF"/>
                    </a:gs>
                    <a:gs pos="100000">
                      <a:srgbClr val="FFFFFF"/>
                    </a:gs>
                  </a:gsLst>
                  <a:lin ang="5400000" scaled="0"/>
                </a:gradFill>
                <a:latin typeface="Segoe UI"/>
              </a:rPr>
            </a:br>
            <a:r>
              <a:rPr lang="en-US" altLang="zh-CN" sz="1836" kern="0">
                <a:gradFill>
                  <a:gsLst>
                    <a:gs pos="1250">
                      <a:srgbClr val="FFFFFF"/>
                    </a:gs>
                    <a:gs pos="100000">
                      <a:srgbClr val="FFFFFF"/>
                    </a:gs>
                  </a:gsLst>
                  <a:lin ang="5400000" scaled="0"/>
                </a:gradFill>
                <a:latin typeface="Segoe UI"/>
              </a:rPr>
              <a:t>positive or negative sentiment</a:t>
            </a:r>
          </a:p>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Key phrase extraction</a:t>
            </a:r>
            <a:endParaRPr lang="en-US" altLang="zh-CN" sz="1836" kern="0">
              <a:gradFill>
                <a:gsLst>
                  <a:gs pos="1250">
                    <a:srgbClr val="FFFFFF"/>
                  </a:gs>
                  <a:gs pos="100000">
                    <a:srgbClr val="FFFFFF"/>
                  </a:gs>
                </a:gsLst>
                <a:lin ang="5400000" scaled="0"/>
              </a:gradFill>
              <a:latin typeface="Segoe UI"/>
            </a:endParaRPr>
          </a:p>
          <a:p>
            <a:pPr defTabSz="913665">
              <a:lnSpc>
                <a:spcPct val="90000"/>
              </a:lnSpc>
              <a:spcBef>
                <a:spcPts val="612"/>
              </a:spcBef>
              <a:defRPr/>
            </a:pPr>
            <a:r>
              <a:rPr lang="en-US" altLang="zh-CN" sz="1836" kern="0">
                <a:gradFill>
                  <a:gsLst>
                    <a:gs pos="1250">
                      <a:srgbClr val="FFFFFF"/>
                    </a:gs>
                    <a:gs pos="100000">
                      <a:srgbClr val="FFFFFF"/>
                    </a:gs>
                  </a:gsLst>
                  <a:lin ang="5400000" scaled="0"/>
                </a:gradFill>
                <a:latin typeface="Segoe UI"/>
              </a:rPr>
              <a:t>Extract key phrases from a piece </a:t>
            </a:r>
            <a:br>
              <a:rPr lang="en-US" altLang="zh-CN" sz="1836" kern="0">
                <a:gradFill>
                  <a:gsLst>
                    <a:gs pos="1250">
                      <a:srgbClr val="FFFFFF"/>
                    </a:gs>
                    <a:gs pos="100000">
                      <a:srgbClr val="FFFFFF"/>
                    </a:gs>
                  </a:gsLst>
                  <a:lin ang="5400000" scaled="0"/>
                </a:gradFill>
                <a:latin typeface="Segoe UI"/>
              </a:rPr>
            </a:br>
            <a:r>
              <a:rPr lang="en-US" altLang="zh-CN" sz="1836" kern="0">
                <a:gradFill>
                  <a:gsLst>
                    <a:gs pos="1250">
                      <a:srgbClr val="FFFFFF"/>
                    </a:gs>
                    <a:gs pos="100000">
                      <a:srgbClr val="FFFFFF"/>
                    </a:gs>
                  </a:gsLst>
                  <a:lin ang="5400000" scaled="0"/>
                </a:gradFill>
                <a:latin typeface="Segoe UI"/>
              </a:rPr>
              <a:t>of text, and retrieve topics</a:t>
            </a:r>
          </a:p>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Language detection </a:t>
            </a:r>
            <a:endParaRPr lang="en-US" altLang="zh-CN" sz="1836" kern="0">
              <a:gradFill>
                <a:gsLst>
                  <a:gs pos="1250">
                    <a:srgbClr val="FFFFFF"/>
                  </a:gs>
                  <a:gs pos="100000">
                    <a:srgbClr val="FFFFFF"/>
                  </a:gs>
                </a:gsLst>
                <a:lin ang="5400000" scaled="0"/>
              </a:gradFill>
              <a:latin typeface="Segoe UI"/>
            </a:endParaRPr>
          </a:p>
          <a:p>
            <a:pPr defTabSz="913665">
              <a:lnSpc>
                <a:spcPct val="90000"/>
              </a:lnSpc>
              <a:spcBef>
                <a:spcPts val="612"/>
              </a:spcBef>
              <a:defRPr/>
            </a:pPr>
            <a:r>
              <a:rPr lang="en-US" altLang="zh-CN" sz="1836" kern="0">
                <a:gradFill>
                  <a:gsLst>
                    <a:gs pos="1250">
                      <a:srgbClr val="FFFFFF"/>
                    </a:gs>
                    <a:gs pos="100000">
                      <a:srgbClr val="FFFFFF"/>
                    </a:gs>
                  </a:gsLst>
                  <a:lin ang="5400000" scaled="0"/>
                </a:gradFill>
                <a:latin typeface="Segoe UI"/>
              </a:rPr>
              <a:t>Identify the language, </a:t>
            </a:r>
            <a:br>
              <a:rPr lang="en-US" altLang="zh-CN" sz="1836" kern="0">
                <a:gradFill>
                  <a:gsLst>
                    <a:gs pos="1250">
                      <a:srgbClr val="FFFFFF"/>
                    </a:gs>
                    <a:gs pos="100000">
                      <a:srgbClr val="FFFFFF"/>
                    </a:gs>
                  </a:gsLst>
                  <a:lin ang="5400000" scaled="0"/>
                </a:gradFill>
                <a:latin typeface="Segoe UI"/>
              </a:rPr>
            </a:br>
            <a:r>
              <a:rPr lang="en-US" altLang="zh-CN" sz="1836" kern="0">
                <a:gradFill>
                  <a:gsLst>
                    <a:gs pos="1250">
                      <a:srgbClr val="FFFFFF"/>
                    </a:gs>
                    <a:gs pos="100000">
                      <a:srgbClr val="FFFFFF"/>
                    </a:gs>
                  </a:gsLst>
                  <a:lin ang="5400000" scaled="0"/>
                </a:gradFill>
                <a:latin typeface="Segoe UI"/>
              </a:rPr>
              <a:t>120 supported languages</a:t>
            </a:r>
          </a:p>
          <a:p>
            <a:pPr defTabSz="913665">
              <a:lnSpc>
                <a:spcPct val="90000"/>
              </a:lnSpc>
              <a:spcBef>
                <a:spcPts val="204"/>
              </a:spcBef>
              <a:defRPr/>
            </a:pPr>
            <a:endParaRPr lang="en-US" altLang="zh-CN" sz="1836" kern="0">
              <a:gradFill>
                <a:gsLst>
                  <a:gs pos="1250">
                    <a:srgbClr val="FFFFFF"/>
                  </a:gs>
                  <a:gs pos="100000">
                    <a:srgbClr val="FFFFFF"/>
                  </a:gs>
                </a:gsLst>
                <a:lin ang="5400000" scaled="0"/>
              </a:gradFill>
              <a:latin typeface="Segoe UI"/>
            </a:endParaRPr>
          </a:p>
        </p:txBody>
      </p:sp>
      <p:sp>
        <p:nvSpPr>
          <p:cNvPr id="13" name="Oval 12">
            <a:extLst>
              <a:ext uri="{FF2B5EF4-FFF2-40B4-BE49-F238E27FC236}">
                <a16:creationId xmlns:a16="http://schemas.microsoft.com/office/drawing/2014/main" id="{426CA87F-797B-4CDE-9895-EB1110416522}"/>
              </a:ext>
            </a:extLst>
          </p:cNvPr>
          <p:cNvSpPr/>
          <p:nvPr/>
        </p:nvSpPr>
        <p:spPr bwMode="auto">
          <a:xfrm>
            <a:off x="11228726" y="271212"/>
            <a:ext cx="922376" cy="922376"/>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06BEB6CE-D50E-4A37-BDD4-C6461C42A427}"/>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282219" y="336963"/>
            <a:ext cx="815838" cy="815838"/>
          </a:xfrm>
          <a:prstGeom prst="rect">
            <a:avLst/>
          </a:prstGeom>
        </p:spPr>
      </p:pic>
    </p:spTree>
    <p:extLst>
      <p:ext uri="{BB962C8B-B14F-4D97-AF65-F5344CB8AC3E}">
        <p14:creationId xmlns:p14="http://schemas.microsoft.com/office/powerpoint/2010/main" val="335215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srcRect l="32010" t="23709" r="21632" b="4700"/>
          <a:stretch/>
        </p:blipFill>
        <p:spPr>
          <a:xfrm flipH="1">
            <a:off x="5751934" y="2727"/>
            <a:ext cx="6790603" cy="6989707"/>
          </a:xfrm>
          <a:prstGeom prst="rect">
            <a:avLst/>
          </a:prstGeom>
        </p:spPr>
      </p:pic>
      <p:sp>
        <p:nvSpPr>
          <p:cNvPr id="10" name="Rectangle 9">
            <a:extLst>
              <a:ext uri="{FF2B5EF4-FFF2-40B4-BE49-F238E27FC236}">
                <a16:creationId xmlns:a16="http://schemas.microsoft.com/office/drawing/2014/main" id="{E864297A-9075-4A56-A663-C8A394F73C3C}"/>
              </a:ext>
            </a:extLst>
          </p:cNvPr>
          <p:cNvSpPr/>
          <p:nvPr/>
        </p:nvSpPr>
        <p:spPr bwMode="auto">
          <a:xfrm>
            <a:off x="881" y="-1"/>
            <a:ext cx="5751054" cy="6994525"/>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latin typeface="Segoe UI"/>
            </a:endParaRPr>
          </a:p>
        </p:txBody>
      </p:sp>
      <p:sp>
        <p:nvSpPr>
          <p:cNvPr id="12" name="Rectangle 11">
            <a:extLst>
              <a:ext uri="{FF2B5EF4-FFF2-40B4-BE49-F238E27FC236}">
                <a16:creationId xmlns:a16="http://schemas.microsoft.com/office/drawing/2014/main" id="{5DFFCE3B-258C-45AE-B753-7F0C1F989B2A}"/>
              </a:ext>
            </a:extLst>
          </p:cNvPr>
          <p:cNvSpPr/>
          <p:nvPr/>
        </p:nvSpPr>
        <p:spPr>
          <a:xfrm>
            <a:off x="272892" y="1997631"/>
            <a:ext cx="5168177" cy="2886802"/>
          </a:xfrm>
          <a:prstGeom prst="rect">
            <a:avLst/>
          </a:prstGeom>
        </p:spPr>
        <p:txBody>
          <a:bodyPr wrap="square" lIns="186521" tIns="149217" rIns="186521" bIns="149217">
            <a:spAutoFit/>
          </a:bodyPr>
          <a:lstStyle/>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Automation of a variety </a:t>
            </a:r>
            <a:b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of standard natural language processing tasks using </a:t>
            </a:r>
            <a:b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state-of-the-art language modeling APIs</a:t>
            </a:r>
          </a:p>
          <a:p>
            <a:pPr defTabSz="913665">
              <a:lnSpc>
                <a:spcPct val="90000"/>
              </a:lnSpc>
              <a:spcBef>
                <a:spcPts val="612"/>
              </a:spcBef>
              <a:defRPr/>
            </a:pPr>
            <a:r>
              <a:rPr lang="en-US" altLang="zh-CN" sz="1836" kern="0">
                <a:gradFill>
                  <a:gsLst>
                    <a:gs pos="1250">
                      <a:srgbClr val="FFFFFF"/>
                    </a:gs>
                    <a:gs pos="100000">
                      <a:srgbClr val="FFFFFF"/>
                    </a:gs>
                  </a:gsLst>
                  <a:lin ang="5400000" scaled="0"/>
                </a:gradFill>
                <a:latin typeface="Segoe UI"/>
              </a:rPr>
              <a:t>Word breaking, joint probability of natural language expressions, scoring, and predicting following words in a sequence</a:t>
            </a:r>
          </a:p>
        </p:txBody>
      </p:sp>
      <p:sp>
        <p:nvSpPr>
          <p:cNvPr id="13" name="Oval 12">
            <a:extLst>
              <a:ext uri="{FF2B5EF4-FFF2-40B4-BE49-F238E27FC236}">
                <a16:creationId xmlns:a16="http://schemas.microsoft.com/office/drawing/2014/main" id="{DD6ACF04-23D3-4158-BFA2-5994D911181E}"/>
              </a:ext>
            </a:extLst>
          </p:cNvPr>
          <p:cNvSpPr/>
          <p:nvPr/>
        </p:nvSpPr>
        <p:spPr bwMode="auto">
          <a:xfrm>
            <a:off x="11228726" y="271212"/>
            <a:ext cx="922376" cy="922376"/>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20B657D-FB99-4CB5-B3FF-13DF13361EF6}"/>
              </a:ext>
            </a:extLst>
          </p:cNvPr>
          <p:cNvSpPr>
            <a:spLocks noGrp="1"/>
          </p:cNvSpPr>
          <p:nvPr>
            <p:ph type="title"/>
          </p:nvPr>
        </p:nvSpPr>
        <p:spPr/>
        <p:txBody>
          <a:bodyPr/>
          <a:lstStyle/>
          <a:p>
            <a:r>
              <a:rPr lang="en-US" sz="4700" spc="0">
                <a:ln>
                  <a:noFill/>
                </a:ln>
              </a:rPr>
              <a:t>Web language </a:t>
            </a:r>
            <a:br>
              <a:rPr lang="en-US" sz="4700" spc="0">
                <a:ln>
                  <a:noFill/>
                </a:ln>
              </a:rPr>
            </a:br>
            <a:r>
              <a:rPr lang="en-US" sz="4700" spc="0">
                <a:ln>
                  <a:noFill/>
                </a:ln>
              </a:rPr>
              <a:t>model</a:t>
            </a:r>
            <a:endParaRPr lang="en-US" sz="4700"/>
          </a:p>
        </p:txBody>
      </p:sp>
      <p:pic>
        <p:nvPicPr>
          <p:cNvPr id="4" name="Picture 3">
            <a:extLst>
              <a:ext uri="{FF2B5EF4-FFF2-40B4-BE49-F238E27FC236}">
                <a16:creationId xmlns:a16="http://schemas.microsoft.com/office/drawing/2014/main" id="{91CA5E73-0515-4822-8D3F-8017D115FF40}"/>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259298" y="289620"/>
            <a:ext cx="882610" cy="882610"/>
          </a:xfrm>
          <a:prstGeom prst="rect">
            <a:avLst/>
          </a:prstGeom>
        </p:spPr>
      </p:pic>
    </p:spTree>
    <p:extLst>
      <p:ext uri="{BB962C8B-B14F-4D97-AF65-F5344CB8AC3E}">
        <p14:creationId xmlns:p14="http://schemas.microsoft.com/office/powerpoint/2010/main" val="239662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8" name="Picture 4" descr="https://microsoft.sharepoint.com/teams/BrandCentral/BundleImages/5830Surface_019_Cafe_Window_05173_VS_R1b/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5730" y="2727"/>
            <a:ext cx="12425017" cy="701126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11CAB31F-C7DB-4A21-949B-B16E78C349DF}"/>
              </a:ext>
            </a:extLst>
          </p:cNvPr>
          <p:cNvSpPr/>
          <p:nvPr/>
        </p:nvSpPr>
        <p:spPr bwMode="auto">
          <a:xfrm>
            <a:off x="881" y="-1"/>
            <a:ext cx="5751054" cy="6994525"/>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latin typeface="Segoe UI"/>
            </a:endParaRPr>
          </a:p>
        </p:txBody>
      </p:sp>
      <p:sp>
        <p:nvSpPr>
          <p:cNvPr id="13" name="Rectangle 12">
            <a:extLst>
              <a:ext uri="{FF2B5EF4-FFF2-40B4-BE49-F238E27FC236}">
                <a16:creationId xmlns:a16="http://schemas.microsoft.com/office/drawing/2014/main" id="{0D82A225-3F02-4AAE-BEDD-2EBF365A1738}"/>
              </a:ext>
            </a:extLst>
          </p:cNvPr>
          <p:cNvSpPr/>
          <p:nvPr/>
        </p:nvSpPr>
        <p:spPr>
          <a:xfrm>
            <a:off x="272892" y="1997631"/>
            <a:ext cx="5168177" cy="3019622"/>
          </a:xfrm>
          <a:prstGeom prst="rect">
            <a:avLst/>
          </a:prstGeom>
        </p:spPr>
        <p:txBody>
          <a:bodyPr wrap="square" lIns="186521" tIns="149217" rIns="186521" bIns="149217">
            <a:spAutoFit/>
          </a:bodyPr>
          <a:lstStyle/>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Translator Text API</a:t>
            </a:r>
            <a:endParaRPr lang="en-US" altLang="zh-CN" sz="2040"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defTabSz="913665">
              <a:lnSpc>
                <a:spcPct val="90000"/>
              </a:lnSpc>
              <a:spcBef>
                <a:spcPts val="612"/>
              </a:spcBef>
              <a:defRPr/>
            </a:pPr>
            <a:r>
              <a:rPr lang="en-US" altLang="zh-CN" sz="1836" kern="0">
                <a:gradFill>
                  <a:gsLst>
                    <a:gs pos="1250">
                      <a:srgbClr val="FFFFFF"/>
                    </a:gs>
                    <a:gs pos="100000">
                      <a:srgbClr val="FFFFFF"/>
                    </a:gs>
                  </a:gsLst>
                  <a:lin ang="5400000" scaled="0"/>
                </a:gradFill>
                <a:latin typeface="Segoe UI"/>
              </a:rPr>
              <a:t>Automatically detect language </a:t>
            </a:r>
            <a:br>
              <a:rPr lang="en-US" altLang="zh-CN" sz="1836" kern="0">
                <a:gradFill>
                  <a:gsLst>
                    <a:gs pos="1250">
                      <a:srgbClr val="FFFFFF"/>
                    </a:gs>
                    <a:gs pos="100000">
                      <a:srgbClr val="FFFFFF"/>
                    </a:gs>
                  </a:gsLst>
                  <a:lin ang="5400000" scaled="0"/>
                </a:gradFill>
                <a:latin typeface="Segoe UI"/>
              </a:rPr>
            </a:br>
            <a:r>
              <a:rPr lang="en-US" altLang="zh-CN" sz="1836" kern="0">
                <a:gradFill>
                  <a:gsLst>
                    <a:gs pos="1250">
                      <a:srgbClr val="FFFFFF"/>
                    </a:gs>
                    <a:gs pos="100000">
                      <a:srgbClr val="FFFFFF"/>
                    </a:gs>
                  </a:gsLst>
                  <a:lin ang="5400000" scaled="0"/>
                </a:gradFill>
                <a:latin typeface="Segoe UI"/>
              </a:rPr>
              <a:t>and easily power translation to and </a:t>
            </a:r>
            <a:br>
              <a:rPr lang="en-US" altLang="zh-CN" sz="1836" kern="0">
                <a:gradFill>
                  <a:gsLst>
                    <a:gs pos="1250">
                      <a:srgbClr val="FFFFFF"/>
                    </a:gs>
                    <a:gs pos="100000">
                      <a:srgbClr val="FFFFFF"/>
                    </a:gs>
                  </a:gsLst>
                  <a:lin ang="5400000" scaled="0"/>
                </a:gradFill>
                <a:latin typeface="Segoe UI"/>
              </a:rPr>
            </a:br>
            <a:r>
              <a:rPr lang="en-US" altLang="zh-CN" sz="1836" kern="0">
                <a:gradFill>
                  <a:gsLst>
                    <a:gs pos="1250">
                      <a:srgbClr val="FFFFFF"/>
                    </a:gs>
                    <a:gs pos="100000">
                      <a:srgbClr val="FFFFFF"/>
                    </a:gs>
                  </a:gsLst>
                  <a:lin ang="5400000" scaled="0"/>
                </a:gradFill>
                <a:latin typeface="Segoe UI"/>
              </a:rPr>
              <a:t>from 60 supported text languages</a:t>
            </a:r>
          </a:p>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Translator Speech API </a:t>
            </a:r>
            <a:endParaRPr lang="en-US" altLang="zh-CN" sz="3264" kern="0" spc="50">
              <a:ln w="3175">
                <a:noFill/>
              </a:ln>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defTabSz="913665">
              <a:lnSpc>
                <a:spcPct val="90000"/>
              </a:lnSpc>
              <a:spcBef>
                <a:spcPts val="612"/>
              </a:spcBef>
              <a:defRPr/>
            </a:pPr>
            <a:r>
              <a:rPr lang="en-US" altLang="zh-CN" sz="1836" kern="0">
                <a:gradFill>
                  <a:gsLst>
                    <a:gs pos="1250">
                      <a:srgbClr val="FFFFFF"/>
                    </a:gs>
                    <a:gs pos="100000">
                      <a:srgbClr val="FFFFFF"/>
                    </a:gs>
                  </a:gsLst>
                  <a:lin ang="5400000" scaled="0"/>
                </a:gradFill>
                <a:latin typeface="Segoe UI"/>
              </a:rPr>
              <a:t>Easily translate real-time speech </a:t>
            </a:r>
            <a:br>
              <a:rPr lang="en-US" altLang="zh-CN" sz="1836" kern="0">
                <a:gradFill>
                  <a:gsLst>
                    <a:gs pos="1250">
                      <a:srgbClr val="FFFFFF"/>
                    </a:gs>
                    <a:gs pos="100000">
                      <a:srgbClr val="FFFFFF"/>
                    </a:gs>
                  </a:gsLst>
                  <a:lin ang="5400000" scaled="0"/>
                </a:gradFill>
                <a:latin typeface="Segoe UI"/>
              </a:rPr>
            </a:br>
            <a:r>
              <a:rPr lang="en-US" altLang="zh-CN" sz="1836" kern="0">
                <a:gradFill>
                  <a:gsLst>
                    <a:gs pos="1250">
                      <a:srgbClr val="FFFFFF"/>
                    </a:gs>
                    <a:gs pos="100000">
                      <a:srgbClr val="FFFFFF"/>
                    </a:gs>
                  </a:gsLst>
                  <a:lin ang="5400000" scaled="0"/>
                </a:gradFill>
                <a:latin typeface="Segoe UI"/>
              </a:rPr>
              <a:t>conversations in 9 support languages</a:t>
            </a:r>
          </a:p>
          <a:p>
            <a:pPr defTabSz="913665">
              <a:lnSpc>
                <a:spcPct val="90000"/>
              </a:lnSpc>
              <a:spcBef>
                <a:spcPts val="612"/>
              </a:spcBef>
              <a:defRPr/>
            </a:pPr>
            <a:endParaRPr lang="en-US" altLang="zh-CN" sz="1836" kern="0">
              <a:gradFill>
                <a:gsLst>
                  <a:gs pos="1250">
                    <a:srgbClr val="FFFFFF"/>
                  </a:gs>
                  <a:gs pos="100000">
                    <a:srgbClr val="FFFFFF"/>
                  </a:gs>
                </a:gsLst>
                <a:lin ang="5400000" scaled="0"/>
              </a:gradFill>
              <a:latin typeface="Segoe UI"/>
            </a:endParaRPr>
          </a:p>
        </p:txBody>
      </p:sp>
      <p:sp>
        <p:nvSpPr>
          <p:cNvPr id="14" name="Oval 13">
            <a:extLst>
              <a:ext uri="{FF2B5EF4-FFF2-40B4-BE49-F238E27FC236}">
                <a16:creationId xmlns:a16="http://schemas.microsoft.com/office/drawing/2014/main" id="{828129F7-0632-46FB-AEA9-E320F7FB67E0}"/>
              </a:ext>
            </a:extLst>
          </p:cNvPr>
          <p:cNvSpPr/>
          <p:nvPr/>
        </p:nvSpPr>
        <p:spPr bwMode="auto">
          <a:xfrm>
            <a:off x="11228726" y="271212"/>
            <a:ext cx="922376" cy="922376"/>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3" name="Title 2">
            <a:extLst>
              <a:ext uri="{FF2B5EF4-FFF2-40B4-BE49-F238E27FC236}">
                <a16:creationId xmlns:a16="http://schemas.microsoft.com/office/drawing/2014/main" id="{385C7F0A-E9B6-41AA-BE53-B59653F70359}"/>
              </a:ext>
            </a:extLst>
          </p:cNvPr>
          <p:cNvSpPr>
            <a:spLocks noGrp="1"/>
          </p:cNvSpPr>
          <p:nvPr>
            <p:ph type="title"/>
          </p:nvPr>
        </p:nvSpPr>
        <p:spPr/>
        <p:txBody>
          <a:bodyPr/>
          <a:lstStyle/>
          <a:p>
            <a:r>
              <a:rPr lang="en-US" sz="4700" spc="0">
                <a:ln>
                  <a:noFill/>
                </a:ln>
              </a:rPr>
              <a:t>Microsoft </a:t>
            </a:r>
            <a:br>
              <a:rPr lang="en-US" sz="4700" spc="0">
                <a:ln>
                  <a:noFill/>
                </a:ln>
              </a:rPr>
            </a:br>
            <a:r>
              <a:rPr lang="en-US" sz="4700" spc="0">
                <a:ln>
                  <a:noFill/>
                </a:ln>
              </a:rPr>
              <a:t>Translator</a:t>
            </a:r>
            <a:endParaRPr lang="en-US" sz="4700"/>
          </a:p>
        </p:txBody>
      </p:sp>
      <p:pic>
        <p:nvPicPr>
          <p:cNvPr id="4" name="Picture 3">
            <a:extLst>
              <a:ext uri="{FF2B5EF4-FFF2-40B4-BE49-F238E27FC236}">
                <a16:creationId xmlns:a16="http://schemas.microsoft.com/office/drawing/2014/main" id="{CFF18545-FFAF-4464-9448-D5992AFC6BB2}"/>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324331" y="350395"/>
            <a:ext cx="731166" cy="731166"/>
          </a:xfrm>
          <a:prstGeom prst="rect">
            <a:avLst/>
          </a:prstGeom>
        </p:spPr>
      </p:pic>
    </p:spTree>
    <p:extLst>
      <p:ext uri="{BB962C8B-B14F-4D97-AF65-F5344CB8AC3E}">
        <p14:creationId xmlns:p14="http://schemas.microsoft.com/office/powerpoint/2010/main" val="8664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2">
            <a:extLst>
              <a:ext uri="{FF2B5EF4-FFF2-40B4-BE49-F238E27FC236}">
                <a16:creationId xmlns:a16="http://schemas.microsoft.com/office/drawing/2014/main" id="{AFFE8BC7-2204-479B-A141-0E182026BFFC}"/>
              </a:ext>
            </a:extLst>
          </p:cNvPr>
          <p:cNvSpPr txBox="1">
            <a:spLocks/>
          </p:cNvSpPr>
          <p:nvPr/>
        </p:nvSpPr>
        <p:spPr>
          <a:xfrm>
            <a:off x="1214271" y="258647"/>
            <a:ext cx="10969517" cy="977069"/>
          </a:xfrm>
          <a:prstGeom prst="rect">
            <a:avLst/>
          </a:prstGeom>
          <a:solidFill>
            <a:schemeClr val="bg1">
              <a:lumMod val="95000"/>
            </a:schemeClr>
          </a:solidFill>
        </p:spPr>
        <p:txBody>
          <a:bodyPr vert="horz" wrap="square" lIns="182828" tIns="91414" rIns="146262" bIns="91414"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5">
              <a:defRPr/>
            </a:pPr>
            <a:r>
              <a:rPr lang="en-US" sz="4700">
                <a:gradFill>
                  <a:gsLst>
                    <a:gs pos="1250">
                      <a:srgbClr val="353535"/>
                    </a:gs>
                    <a:gs pos="100000">
                      <a:srgbClr val="353535"/>
                    </a:gs>
                  </a:gsLst>
                  <a:lin ang="5400000" scaled="0"/>
                </a:gradFill>
                <a:latin typeface="Segoe UI Light"/>
              </a:rPr>
              <a:t>Knowledge</a:t>
            </a:r>
          </a:p>
        </p:txBody>
      </p:sp>
      <p:sp>
        <p:nvSpPr>
          <p:cNvPr id="91" name="TextBox 90"/>
          <p:cNvSpPr txBox="1"/>
          <p:nvPr/>
        </p:nvSpPr>
        <p:spPr>
          <a:xfrm>
            <a:off x="873183" y="3055742"/>
            <a:ext cx="3032176"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Academic Knowledge API</a:t>
            </a:r>
          </a:p>
        </p:txBody>
      </p:sp>
      <p:sp>
        <p:nvSpPr>
          <p:cNvPr id="92" name="Rectangle 91"/>
          <p:cNvSpPr/>
          <p:nvPr/>
        </p:nvSpPr>
        <p:spPr>
          <a:xfrm>
            <a:off x="715573" y="3480533"/>
            <a:ext cx="3347395" cy="489359"/>
          </a:xfrm>
          <a:prstGeom prst="rect">
            <a:avLst/>
          </a:prstGeom>
        </p:spPr>
        <p:txBody>
          <a:bodyPr wrap="square">
            <a:spAutoFit/>
          </a:bodyPr>
          <a:lstStyle/>
          <a:p>
            <a:pPr algn="ctr" defTabSz="932330">
              <a:lnSpc>
                <a:spcPct val="90000"/>
              </a:lnSpc>
              <a:spcAft>
                <a:spcPts val="586"/>
              </a:spcAft>
              <a:defRPr/>
            </a:pP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Explore relationships among academic papers, journals, and authors</a:t>
            </a:r>
          </a:p>
        </p:txBody>
      </p:sp>
      <p:sp>
        <p:nvSpPr>
          <p:cNvPr id="97" name="TextBox 96"/>
          <p:cNvSpPr txBox="1"/>
          <p:nvPr/>
        </p:nvSpPr>
        <p:spPr>
          <a:xfrm>
            <a:off x="4603541" y="3053279"/>
            <a:ext cx="3336545" cy="510919"/>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 Exploration Service</a:t>
            </a:r>
          </a:p>
        </p:txBody>
      </p:sp>
      <p:sp>
        <p:nvSpPr>
          <p:cNvPr id="98" name="Rectangle 97"/>
          <p:cNvSpPr/>
          <p:nvPr/>
        </p:nvSpPr>
        <p:spPr>
          <a:xfrm>
            <a:off x="4888551" y="3480533"/>
            <a:ext cx="2766526" cy="489359"/>
          </a:xfrm>
          <a:prstGeom prst="rect">
            <a:avLst/>
          </a:prstGeom>
        </p:spPr>
        <p:txBody>
          <a:bodyPr wrap="square">
            <a:spAutoFit/>
          </a:bodyPr>
          <a:lstStyle/>
          <a:p>
            <a:pPr algn="ctr" defTabSz="932330">
              <a:lnSpc>
                <a:spcPct val="90000"/>
              </a:lnSpc>
              <a:spcAft>
                <a:spcPts val="586"/>
              </a:spcAft>
              <a:defRPr/>
            </a:pP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Add interactive search over structured data to your project</a:t>
            </a:r>
          </a:p>
        </p:txBody>
      </p:sp>
      <p:sp>
        <p:nvSpPr>
          <p:cNvPr id="100" name="TextBox 99"/>
          <p:cNvSpPr txBox="1"/>
          <p:nvPr/>
        </p:nvSpPr>
        <p:spPr>
          <a:xfrm>
            <a:off x="8676520" y="3053185"/>
            <a:ext cx="2612990"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Entity Linking Service</a:t>
            </a:r>
          </a:p>
        </p:txBody>
      </p:sp>
      <p:sp>
        <p:nvSpPr>
          <p:cNvPr id="101" name="Rectangle 100"/>
          <p:cNvSpPr/>
          <p:nvPr/>
        </p:nvSpPr>
        <p:spPr>
          <a:xfrm>
            <a:off x="8625113" y="3480531"/>
            <a:ext cx="2715805" cy="489166"/>
          </a:xfrm>
          <a:prstGeom prst="rect">
            <a:avLst/>
          </a:prstGeom>
        </p:spPr>
        <p:txBody>
          <a:bodyPr wrap="square">
            <a:spAutoFit/>
          </a:bodyPr>
          <a:lstStyle/>
          <a:p>
            <a:pPr algn="ctr" defTabSz="932330">
              <a:lnSpc>
                <a:spcPct val="90000"/>
              </a:lnSpc>
              <a:spcAft>
                <a:spcPts val="586"/>
              </a:spcAft>
              <a:defRPr/>
            </a:pP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Contextually extend knowledge of people, locations, and events</a:t>
            </a:r>
          </a:p>
        </p:txBody>
      </p:sp>
      <p:sp>
        <p:nvSpPr>
          <p:cNvPr id="123" name="Freeform 5"/>
          <p:cNvSpPr>
            <a:spLocks noEditPoints="1"/>
          </p:cNvSpPr>
          <p:nvPr/>
        </p:nvSpPr>
        <p:spPr bwMode="auto">
          <a:xfrm>
            <a:off x="2726070" y="5953655"/>
            <a:ext cx="972901" cy="968998"/>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9" rIns="89616" bIns="44809" numCol="1" anchor="t" anchorCtr="0" compatLnSpc="1">
            <a:prstTxWarp prst="textNoShape">
              <a:avLst/>
            </a:prstTxWarp>
          </a:bodyPr>
          <a:lstStyle/>
          <a:p>
            <a:pPr defTabSz="932330">
              <a:defRPr/>
            </a:pPr>
            <a:endParaRPr lang="en-US" sz="1398">
              <a:solidFill>
                <a:srgbClr val="353535"/>
              </a:solidFill>
              <a:latin typeface="Segoe UI Semilight"/>
            </a:endParaRPr>
          </a:p>
        </p:txBody>
      </p:sp>
      <p:sp>
        <p:nvSpPr>
          <p:cNvPr id="42" name="Rectangle 41"/>
          <p:cNvSpPr/>
          <p:nvPr/>
        </p:nvSpPr>
        <p:spPr bwMode="auto">
          <a:xfrm>
            <a:off x="1214271" y="127958"/>
            <a:ext cx="78899" cy="12696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Rectangle 58"/>
          <p:cNvSpPr/>
          <p:nvPr/>
        </p:nvSpPr>
        <p:spPr>
          <a:xfrm>
            <a:off x="776162" y="5844689"/>
            <a:ext cx="3226216" cy="489359"/>
          </a:xfrm>
          <a:prstGeom prst="rect">
            <a:avLst/>
          </a:prstGeom>
        </p:spPr>
        <p:txBody>
          <a:bodyPr wrap="square">
            <a:spAutoFit/>
          </a:bodyPr>
          <a:lstStyle/>
          <a:p>
            <a:pPr algn="ctr" defTabSz="932330">
              <a:lnSpc>
                <a:spcPct val="90000"/>
              </a:lnSpc>
              <a:spcAft>
                <a:spcPts val="586"/>
              </a:spcAft>
              <a:defRPr/>
            </a:pP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Provide personalized product recommendations for your customers</a:t>
            </a:r>
          </a:p>
        </p:txBody>
      </p:sp>
      <p:sp>
        <p:nvSpPr>
          <p:cNvPr id="61" name="TextBox 60"/>
          <p:cNvSpPr txBox="1"/>
          <p:nvPr/>
        </p:nvSpPr>
        <p:spPr>
          <a:xfrm>
            <a:off x="4818034" y="5417340"/>
            <a:ext cx="2907562"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Custom Decision Service</a:t>
            </a:r>
          </a:p>
        </p:txBody>
      </p:sp>
      <p:sp>
        <p:nvSpPr>
          <p:cNvPr id="64" name="Rectangle 63"/>
          <p:cNvSpPr/>
          <p:nvPr/>
        </p:nvSpPr>
        <p:spPr>
          <a:xfrm>
            <a:off x="4684721" y="5844689"/>
            <a:ext cx="3174186" cy="489359"/>
          </a:xfrm>
          <a:prstGeom prst="rect">
            <a:avLst/>
          </a:prstGeom>
        </p:spPr>
        <p:txBody>
          <a:bodyPr wrap="square">
            <a:spAutoFit/>
          </a:bodyPr>
          <a:lstStyle/>
          <a:p>
            <a:pPr algn="ctr" defTabSz="932330">
              <a:lnSpc>
                <a:spcPct val="90000"/>
              </a:lnSpc>
              <a:spcAft>
                <a:spcPts val="586"/>
              </a:spcAft>
              <a:defRPr/>
            </a:pP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Create custom experiences with adaptive, contextual decision-making</a:t>
            </a:r>
          </a:p>
        </p:txBody>
      </p:sp>
      <p:sp>
        <p:nvSpPr>
          <p:cNvPr id="69" name="TextBox 68"/>
          <p:cNvSpPr txBox="1"/>
          <p:nvPr/>
        </p:nvSpPr>
        <p:spPr>
          <a:xfrm>
            <a:off x="1082776" y="5417340"/>
            <a:ext cx="2612990"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Recommendations API</a:t>
            </a:r>
          </a:p>
        </p:txBody>
      </p:sp>
      <p:sp>
        <p:nvSpPr>
          <p:cNvPr id="43" name="TextBox 42">
            <a:extLst>
              <a:ext uri="{FF2B5EF4-FFF2-40B4-BE49-F238E27FC236}">
                <a16:creationId xmlns:a16="http://schemas.microsoft.com/office/drawing/2014/main" id="{7291256A-E2CE-4416-A7CF-BD83E4D38FB1}"/>
              </a:ext>
            </a:extLst>
          </p:cNvPr>
          <p:cNvSpPr txBox="1"/>
          <p:nvPr/>
        </p:nvSpPr>
        <p:spPr>
          <a:xfrm>
            <a:off x="8676520" y="5417340"/>
            <a:ext cx="2612990"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err="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QnA</a:t>
            </a: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 Maker</a:t>
            </a:r>
          </a:p>
        </p:txBody>
      </p:sp>
      <p:sp>
        <p:nvSpPr>
          <p:cNvPr id="45" name="Rectangle 44">
            <a:extLst>
              <a:ext uri="{FF2B5EF4-FFF2-40B4-BE49-F238E27FC236}">
                <a16:creationId xmlns:a16="http://schemas.microsoft.com/office/drawing/2014/main" id="{6ECB4B9C-488A-44F4-A438-DBAA57B31A46}"/>
              </a:ext>
            </a:extLst>
          </p:cNvPr>
          <p:cNvSpPr/>
          <p:nvPr/>
        </p:nvSpPr>
        <p:spPr>
          <a:xfrm>
            <a:off x="8381693" y="5844688"/>
            <a:ext cx="3202644" cy="479618"/>
          </a:xfrm>
          <a:prstGeom prst="rect">
            <a:avLst/>
          </a:prstGeom>
        </p:spPr>
        <p:txBody>
          <a:bodyPr wrap="square">
            <a:spAutoFit/>
          </a:bodyPr>
          <a:lstStyle/>
          <a:p>
            <a:pPr algn="ctr" defTabSz="932330">
              <a:lnSpc>
                <a:spcPct val="90000"/>
              </a:lnSpc>
              <a:spcAft>
                <a:spcPts val="586"/>
              </a:spcAft>
              <a:defRPr/>
            </a:pP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Distill information into conversational, easy-to-navigate answers</a:t>
            </a:r>
          </a:p>
        </p:txBody>
      </p:sp>
      <p:sp>
        <p:nvSpPr>
          <p:cNvPr id="53" name="Freeform 5">
            <a:extLst>
              <a:ext uri="{FF2B5EF4-FFF2-40B4-BE49-F238E27FC236}">
                <a16:creationId xmlns:a16="http://schemas.microsoft.com/office/drawing/2014/main" id="{1196FA04-0681-4068-A007-5A846A1D820B}"/>
              </a:ext>
            </a:extLst>
          </p:cNvPr>
          <p:cNvSpPr>
            <a:spLocks noEditPoints="1"/>
          </p:cNvSpPr>
          <p:nvPr/>
        </p:nvSpPr>
        <p:spPr bwMode="auto">
          <a:xfrm>
            <a:off x="2032865" y="2141984"/>
            <a:ext cx="700485" cy="597196"/>
          </a:xfrm>
          <a:custGeom>
            <a:avLst/>
            <a:gdLst>
              <a:gd name="T0" fmla="*/ 1414 w 2828"/>
              <a:gd name="T1" fmla="*/ 0 h 2411"/>
              <a:gd name="T2" fmla="*/ 0 w 2828"/>
              <a:gd name="T3" fmla="*/ 936 h 2411"/>
              <a:gd name="T4" fmla="*/ 628 w 2828"/>
              <a:gd name="T5" fmla="*/ 1353 h 2411"/>
              <a:gd name="T6" fmla="*/ 443 w 2828"/>
              <a:gd name="T7" fmla="*/ 1773 h 2411"/>
              <a:gd name="T8" fmla="*/ 1404 w 2828"/>
              <a:gd name="T9" fmla="*/ 2411 h 2411"/>
              <a:gd name="T10" fmla="*/ 2360 w 2828"/>
              <a:gd name="T11" fmla="*/ 1778 h 2411"/>
              <a:gd name="T12" fmla="*/ 2204 w 2828"/>
              <a:gd name="T13" fmla="*/ 1348 h 2411"/>
              <a:gd name="T14" fmla="*/ 2639 w 2828"/>
              <a:gd name="T15" fmla="*/ 1061 h 2411"/>
              <a:gd name="T16" fmla="*/ 2639 w 2828"/>
              <a:gd name="T17" fmla="*/ 1742 h 2411"/>
              <a:gd name="T18" fmla="*/ 2828 w 2828"/>
              <a:gd name="T19" fmla="*/ 1742 h 2411"/>
              <a:gd name="T20" fmla="*/ 2828 w 2828"/>
              <a:gd name="T21" fmla="*/ 936 h 2411"/>
              <a:gd name="T22" fmla="*/ 1414 w 2828"/>
              <a:gd name="T23" fmla="*/ 0 h 2411"/>
              <a:gd name="T24" fmla="*/ 343 w 2828"/>
              <a:gd name="T25" fmla="*/ 936 h 2411"/>
              <a:gd name="T26" fmla="*/ 1414 w 2828"/>
              <a:gd name="T27" fmla="*/ 227 h 2411"/>
              <a:gd name="T28" fmla="*/ 2485 w 2828"/>
              <a:gd name="T29" fmla="*/ 936 h 2411"/>
              <a:gd name="T30" fmla="*/ 1414 w 2828"/>
              <a:gd name="T31" fmla="*/ 1646 h 2411"/>
              <a:gd name="T32" fmla="*/ 343 w 2828"/>
              <a:gd name="T33" fmla="*/ 936 h 2411"/>
              <a:gd name="T34" fmla="*/ 2042 w 2828"/>
              <a:gd name="T35" fmla="*/ 1457 h 2411"/>
              <a:gd name="T36" fmla="*/ 2132 w 2828"/>
              <a:gd name="T37" fmla="*/ 1701 h 2411"/>
              <a:gd name="T38" fmla="*/ 1404 w 2828"/>
              <a:gd name="T39" fmla="*/ 2184 h 2411"/>
              <a:gd name="T40" fmla="*/ 680 w 2828"/>
              <a:gd name="T41" fmla="*/ 1705 h 2411"/>
              <a:gd name="T42" fmla="*/ 788 w 2828"/>
              <a:gd name="T43" fmla="*/ 1459 h 2411"/>
              <a:gd name="T44" fmla="*/ 1414 w 2828"/>
              <a:gd name="T45" fmla="*/ 1873 h 2411"/>
              <a:gd name="T46" fmla="*/ 2042 w 2828"/>
              <a:gd name="T47" fmla="*/ 1457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28" h="2411">
                <a:moveTo>
                  <a:pt x="1414" y="0"/>
                </a:moveTo>
                <a:lnTo>
                  <a:pt x="0" y="936"/>
                </a:lnTo>
                <a:lnTo>
                  <a:pt x="628" y="1353"/>
                </a:lnTo>
                <a:lnTo>
                  <a:pt x="443" y="1773"/>
                </a:lnTo>
                <a:lnTo>
                  <a:pt x="1404" y="2411"/>
                </a:lnTo>
                <a:lnTo>
                  <a:pt x="2360" y="1778"/>
                </a:lnTo>
                <a:lnTo>
                  <a:pt x="2204" y="1348"/>
                </a:lnTo>
                <a:lnTo>
                  <a:pt x="2639" y="1061"/>
                </a:lnTo>
                <a:lnTo>
                  <a:pt x="2639" y="1742"/>
                </a:lnTo>
                <a:lnTo>
                  <a:pt x="2828" y="1742"/>
                </a:lnTo>
                <a:lnTo>
                  <a:pt x="2828" y="936"/>
                </a:lnTo>
                <a:lnTo>
                  <a:pt x="1414" y="0"/>
                </a:lnTo>
                <a:close/>
                <a:moveTo>
                  <a:pt x="343" y="936"/>
                </a:moveTo>
                <a:lnTo>
                  <a:pt x="1414" y="227"/>
                </a:lnTo>
                <a:lnTo>
                  <a:pt x="2485" y="936"/>
                </a:lnTo>
                <a:lnTo>
                  <a:pt x="1414" y="1646"/>
                </a:lnTo>
                <a:lnTo>
                  <a:pt x="343" y="936"/>
                </a:lnTo>
                <a:close/>
                <a:moveTo>
                  <a:pt x="2042" y="1457"/>
                </a:moveTo>
                <a:lnTo>
                  <a:pt x="2132" y="1701"/>
                </a:lnTo>
                <a:lnTo>
                  <a:pt x="1404" y="2184"/>
                </a:lnTo>
                <a:lnTo>
                  <a:pt x="680" y="1705"/>
                </a:lnTo>
                <a:lnTo>
                  <a:pt x="788" y="1459"/>
                </a:lnTo>
                <a:lnTo>
                  <a:pt x="1414" y="1873"/>
                </a:lnTo>
                <a:lnTo>
                  <a:pt x="2042" y="1457"/>
                </a:lnTo>
                <a:close/>
              </a:path>
            </a:pathLst>
          </a:custGeom>
          <a:solidFill>
            <a:srgbClr val="047CDA"/>
          </a:solidFill>
          <a:ln>
            <a:noFill/>
          </a:ln>
        </p:spPr>
        <p:txBody>
          <a:bodyPr vert="horz" wrap="square" lIns="93260" tIns="46630" rIns="93260" bIns="46630" numCol="1" anchor="t" anchorCtr="0" compatLnSpc="1">
            <a:prstTxWarp prst="textNoShape">
              <a:avLst/>
            </a:prstTxWarp>
          </a:bodyPr>
          <a:lstStyle/>
          <a:p>
            <a:endParaRPr lang="en-US" sz="1836"/>
          </a:p>
        </p:txBody>
      </p:sp>
      <p:grpSp>
        <p:nvGrpSpPr>
          <p:cNvPr id="54" name="Group 8">
            <a:extLst>
              <a:ext uri="{FF2B5EF4-FFF2-40B4-BE49-F238E27FC236}">
                <a16:creationId xmlns:a16="http://schemas.microsoft.com/office/drawing/2014/main" id="{DF5983E9-3710-4D53-8AFA-E5F4C43E03A7}"/>
              </a:ext>
            </a:extLst>
          </p:cNvPr>
          <p:cNvGrpSpPr>
            <a:grpSpLocks noChangeAspect="1"/>
          </p:cNvGrpSpPr>
          <p:nvPr/>
        </p:nvGrpSpPr>
        <p:grpSpPr bwMode="auto">
          <a:xfrm>
            <a:off x="5933646" y="4556779"/>
            <a:ext cx="665845" cy="590175"/>
            <a:chOff x="0" y="2"/>
            <a:chExt cx="2675" cy="2371"/>
          </a:xfrm>
          <a:solidFill>
            <a:srgbClr val="047CDA"/>
          </a:solidFill>
        </p:grpSpPr>
        <p:sp>
          <p:nvSpPr>
            <p:cNvPr id="55" name="Freeform 9">
              <a:extLst>
                <a:ext uri="{FF2B5EF4-FFF2-40B4-BE49-F238E27FC236}">
                  <a16:creationId xmlns:a16="http://schemas.microsoft.com/office/drawing/2014/main" id="{6C81B3DE-81B7-46DA-9B6A-032195D05531}"/>
                </a:ext>
              </a:extLst>
            </p:cNvPr>
            <p:cNvSpPr>
              <a:spLocks noEditPoints="1"/>
            </p:cNvSpPr>
            <p:nvPr/>
          </p:nvSpPr>
          <p:spPr bwMode="auto">
            <a:xfrm>
              <a:off x="0" y="1329"/>
              <a:ext cx="2413" cy="1044"/>
            </a:xfrm>
            <a:custGeom>
              <a:avLst/>
              <a:gdLst>
                <a:gd name="T0" fmla="*/ 670 w 2413"/>
                <a:gd name="T1" fmla="*/ 0 h 1044"/>
                <a:gd name="T2" fmla="*/ 0 w 2413"/>
                <a:gd name="T3" fmla="*/ 523 h 1044"/>
                <a:gd name="T4" fmla="*/ 670 w 2413"/>
                <a:gd name="T5" fmla="*/ 1044 h 1044"/>
                <a:gd name="T6" fmla="*/ 2413 w 2413"/>
                <a:gd name="T7" fmla="*/ 1044 h 1044"/>
                <a:gd name="T8" fmla="*/ 2413 w 2413"/>
                <a:gd name="T9" fmla="*/ 0 h 1044"/>
                <a:gd name="T10" fmla="*/ 670 w 2413"/>
                <a:gd name="T11" fmla="*/ 0 h 1044"/>
                <a:gd name="T12" fmla="*/ 308 w 2413"/>
                <a:gd name="T13" fmla="*/ 523 h 1044"/>
                <a:gd name="T14" fmla="*/ 734 w 2413"/>
                <a:gd name="T15" fmla="*/ 190 h 1044"/>
                <a:gd name="T16" fmla="*/ 2223 w 2413"/>
                <a:gd name="T17" fmla="*/ 190 h 1044"/>
                <a:gd name="T18" fmla="*/ 2223 w 2413"/>
                <a:gd name="T19" fmla="*/ 855 h 1044"/>
                <a:gd name="T20" fmla="*/ 734 w 2413"/>
                <a:gd name="T21" fmla="*/ 855 h 1044"/>
                <a:gd name="T22" fmla="*/ 308 w 2413"/>
                <a:gd name="T23" fmla="*/ 523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3" h="1044">
                  <a:moveTo>
                    <a:pt x="670" y="0"/>
                  </a:moveTo>
                  <a:lnTo>
                    <a:pt x="0" y="523"/>
                  </a:lnTo>
                  <a:lnTo>
                    <a:pt x="670" y="1044"/>
                  </a:lnTo>
                  <a:lnTo>
                    <a:pt x="2413" y="1044"/>
                  </a:lnTo>
                  <a:lnTo>
                    <a:pt x="2413" y="0"/>
                  </a:lnTo>
                  <a:lnTo>
                    <a:pt x="670" y="0"/>
                  </a:lnTo>
                  <a:close/>
                  <a:moveTo>
                    <a:pt x="308" y="523"/>
                  </a:moveTo>
                  <a:lnTo>
                    <a:pt x="734" y="190"/>
                  </a:lnTo>
                  <a:lnTo>
                    <a:pt x="2223" y="190"/>
                  </a:lnTo>
                  <a:lnTo>
                    <a:pt x="2223" y="855"/>
                  </a:lnTo>
                  <a:lnTo>
                    <a:pt x="734" y="855"/>
                  </a:lnTo>
                  <a:lnTo>
                    <a:pt x="308" y="5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6" name="Freeform 10">
              <a:extLst>
                <a:ext uri="{FF2B5EF4-FFF2-40B4-BE49-F238E27FC236}">
                  <a16:creationId xmlns:a16="http://schemas.microsoft.com/office/drawing/2014/main" id="{FC66A43B-D86A-4D19-A5AE-A329E8BED019}"/>
                </a:ext>
              </a:extLst>
            </p:cNvPr>
            <p:cNvSpPr>
              <a:spLocks noEditPoints="1"/>
            </p:cNvSpPr>
            <p:nvPr/>
          </p:nvSpPr>
          <p:spPr bwMode="auto">
            <a:xfrm>
              <a:off x="237" y="2"/>
              <a:ext cx="2438" cy="1044"/>
            </a:xfrm>
            <a:custGeom>
              <a:avLst/>
              <a:gdLst>
                <a:gd name="T0" fmla="*/ 0 w 2438"/>
                <a:gd name="T1" fmla="*/ 0 h 1044"/>
                <a:gd name="T2" fmla="*/ 0 w 2438"/>
                <a:gd name="T3" fmla="*/ 1044 h 1044"/>
                <a:gd name="T4" fmla="*/ 1768 w 2438"/>
                <a:gd name="T5" fmla="*/ 1044 h 1044"/>
                <a:gd name="T6" fmla="*/ 2438 w 2438"/>
                <a:gd name="T7" fmla="*/ 521 h 1044"/>
                <a:gd name="T8" fmla="*/ 1768 w 2438"/>
                <a:gd name="T9" fmla="*/ 0 h 1044"/>
                <a:gd name="T10" fmla="*/ 0 w 2438"/>
                <a:gd name="T11" fmla="*/ 0 h 1044"/>
                <a:gd name="T12" fmla="*/ 189 w 2438"/>
                <a:gd name="T13" fmla="*/ 190 h 1044"/>
                <a:gd name="T14" fmla="*/ 1704 w 2438"/>
                <a:gd name="T15" fmla="*/ 190 h 1044"/>
                <a:gd name="T16" fmla="*/ 2130 w 2438"/>
                <a:gd name="T17" fmla="*/ 521 h 1044"/>
                <a:gd name="T18" fmla="*/ 1704 w 2438"/>
                <a:gd name="T19" fmla="*/ 854 h 1044"/>
                <a:gd name="T20" fmla="*/ 189 w 2438"/>
                <a:gd name="T21" fmla="*/ 854 h 1044"/>
                <a:gd name="T22" fmla="*/ 189 w 2438"/>
                <a:gd name="T23" fmla="*/ 190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38" h="1044">
                  <a:moveTo>
                    <a:pt x="0" y="0"/>
                  </a:moveTo>
                  <a:lnTo>
                    <a:pt x="0" y="1044"/>
                  </a:lnTo>
                  <a:lnTo>
                    <a:pt x="1768" y="1044"/>
                  </a:lnTo>
                  <a:lnTo>
                    <a:pt x="2438" y="521"/>
                  </a:lnTo>
                  <a:lnTo>
                    <a:pt x="1768" y="0"/>
                  </a:lnTo>
                  <a:lnTo>
                    <a:pt x="0" y="0"/>
                  </a:lnTo>
                  <a:close/>
                  <a:moveTo>
                    <a:pt x="189" y="190"/>
                  </a:moveTo>
                  <a:lnTo>
                    <a:pt x="1704" y="190"/>
                  </a:lnTo>
                  <a:lnTo>
                    <a:pt x="2130" y="521"/>
                  </a:lnTo>
                  <a:lnTo>
                    <a:pt x="1704" y="854"/>
                  </a:lnTo>
                  <a:lnTo>
                    <a:pt x="189" y="854"/>
                  </a:lnTo>
                  <a:lnTo>
                    <a:pt x="189"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57" name="Freeform 14">
            <a:extLst>
              <a:ext uri="{FF2B5EF4-FFF2-40B4-BE49-F238E27FC236}">
                <a16:creationId xmlns:a16="http://schemas.microsoft.com/office/drawing/2014/main" id="{FB2F7111-8340-4A0A-AACB-F61418BC685C}"/>
              </a:ext>
            </a:extLst>
          </p:cNvPr>
          <p:cNvSpPr>
            <a:spLocks noEditPoints="1"/>
          </p:cNvSpPr>
          <p:nvPr/>
        </p:nvSpPr>
        <p:spPr bwMode="auto">
          <a:xfrm>
            <a:off x="9682653" y="2136617"/>
            <a:ext cx="607120" cy="608403"/>
          </a:xfrm>
          <a:custGeom>
            <a:avLst/>
            <a:gdLst>
              <a:gd name="T0" fmla="*/ 1047 w 1138"/>
              <a:gd name="T1" fmla="*/ 944 h 1138"/>
              <a:gd name="T2" fmla="*/ 944 w 1138"/>
              <a:gd name="T3" fmla="*/ 1047 h 1138"/>
              <a:gd name="T4" fmla="*/ 581 w 1138"/>
              <a:gd name="T5" fmla="*/ 1047 h 1138"/>
              <a:gd name="T6" fmla="*/ 478 w 1138"/>
              <a:gd name="T7" fmla="*/ 944 h 1138"/>
              <a:gd name="T8" fmla="*/ 478 w 1138"/>
              <a:gd name="T9" fmla="*/ 751 h 1138"/>
              <a:gd name="T10" fmla="*/ 557 w 1138"/>
              <a:gd name="T11" fmla="*/ 751 h 1138"/>
              <a:gd name="T12" fmla="*/ 751 w 1138"/>
              <a:gd name="T13" fmla="*/ 557 h 1138"/>
              <a:gd name="T14" fmla="*/ 751 w 1138"/>
              <a:gd name="T15" fmla="*/ 478 h 1138"/>
              <a:gd name="T16" fmla="*/ 944 w 1138"/>
              <a:gd name="T17" fmla="*/ 478 h 1138"/>
              <a:gd name="T18" fmla="*/ 1047 w 1138"/>
              <a:gd name="T19" fmla="*/ 581 h 1138"/>
              <a:gd name="T20" fmla="*/ 1047 w 1138"/>
              <a:gd name="T21" fmla="*/ 944 h 1138"/>
              <a:gd name="T22" fmla="*/ 660 w 1138"/>
              <a:gd name="T23" fmla="*/ 478 h 1138"/>
              <a:gd name="T24" fmla="*/ 660 w 1138"/>
              <a:gd name="T25" fmla="*/ 557 h 1138"/>
              <a:gd name="T26" fmla="*/ 557 w 1138"/>
              <a:gd name="T27" fmla="*/ 660 h 1138"/>
              <a:gd name="T28" fmla="*/ 478 w 1138"/>
              <a:gd name="T29" fmla="*/ 660 h 1138"/>
              <a:gd name="T30" fmla="*/ 478 w 1138"/>
              <a:gd name="T31" fmla="*/ 581 h 1138"/>
              <a:gd name="T32" fmla="*/ 581 w 1138"/>
              <a:gd name="T33" fmla="*/ 478 h 1138"/>
              <a:gd name="T34" fmla="*/ 660 w 1138"/>
              <a:gd name="T35" fmla="*/ 478 h 1138"/>
              <a:gd name="T36" fmla="*/ 194 w 1138"/>
              <a:gd name="T37" fmla="*/ 660 h 1138"/>
              <a:gd name="T38" fmla="*/ 91 w 1138"/>
              <a:gd name="T39" fmla="*/ 557 h 1138"/>
              <a:gd name="T40" fmla="*/ 91 w 1138"/>
              <a:gd name="T41" fmla="*/ 194 h 1138"/>
              <a:gd name="T42" fmla="*/ 194 w 1138"/>
              <a:gd name="T43" fmla="*/ 91 h 1138"/>
              <a:gd name="T44" fmla="*/ 557 w 1138"/>
              <a:gd name="T45" fmla="*/ 91 h 1138"/>
              <a:gd name="T46" fmla="*/ 660 w 1138"/>
              <a:gd name="T47" fmla="*/ 194 h 1138"/>
              <a:gd name="T48" fmla="*/ 660 w 1138"/>
              <a:gd name="T49" fmla="*/ 387 h 1138"/>
              <a:gd name="T50" fmla="*/ 581 w 1138"/>
              <a:gd name="T51" fmla="*/ 387 h 1138"/>
              <a:gd name="T52" fmla="*/ 387 w 1138"/>
              <a:gd name="T53" fmla="*/ 581 h 1138"/>
              <a:gd name="T54" fmla="*/ 387 w 1138"/>
              <a:gd name="T55" fmla="*/ 660 h 1138"/>
              <a:gd name="T56" fmla="*/ 194 w 1138"/>
              <a:gd name="T57" fmla="*/ 660 h 1138"/>
              <a:gd name="T58" fmla="*/ 944 w 1138"/>
              <a:gd name="T59" fmla="*/ 387 h 1138"/>
              <a:gd name="T60" fmla="*/ 751 w 1138"/>
              <a:gd name="T61" fmla="*/ 387 h 1138"/>
              <a:gd name="T62" fmla="*/ 751 w 1138"/>
              <a:gd name="T63" fmla="*/ 194 h 1138"/>
              <a:gd name="T64" fmla="*/ 557 w 1138"/>
              <a:gd name="T65" fmla="*/ 0 h 1138"/>
              <a:gd name="T66" fmla="*/ 194 w 1138"/>
              <a:gd name="T67" fmla="*/ 0 h 1138"/>
              <a:gd name="T68" fmla="*/ 0 w 1138"/>
              <a:gd name="T69" fmla="*/ 194 h 1138"/>
              <a:gd name="T70" fmla="*/ 0 w 1138"/>
              <a:gd name="T71" fmla="*/ 557 h 1138"/>
              <a:gd name="T72" fmla="*/ 194 w 1138"/>
              <a:gd name="T73" fmla="*/ 751 h 1138"/>
              <a:gd name="T74" fmla="*/ 387 w 1138"/>
              <a:gd name="T75" fmla="*/ 751 h 1138"/>
              <a:gd name="T76" fmla="*/ 387 w 1138"/>
              <a:gd name="T77" fmla="*/ 944 h 1138"/>
              <a:gd name="T78" fmla="*/ 581 w 1138"/>
              <a:gd name="T79" fmla="*/ 1138 h 1138"/>
              <a:gd name="T80" fmla="*/ 944 w 1138"/>
              <a:gd name="T81" fmla="*/ 1138 h 1138"/>
              <a:gd name="T82" fmla="*/ 1138 w 1138"/>
              <a:gd name="T83" fmla="*/ 944 h 1138"/>
              <a:gd name="T84" fmla="*/ 1138 w 1138"/>
              <a:gd name="T85" fmla="*/ 581 h 1138"/>
              <a:gd name="T86" fmla="*/ 944 w 1138"/>
              <a:gd name="T87" fmla="*/ 38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8" h="1138">
                <a:moveTo>
                  <a:pt x="1047" y="944"/>
                </a:moveTo>
                <a:cubicBezTo>
                  <a:pt x="1047" y="1001"/>
                  <a:pt x="1001" y="1047"/>
                  <a:pt x="944" y="1047"/>
                </a:cubicBezTo>
                <a:cubicBezTo>
                  <a:pt x="581" y="1047"/>
                  <a:pt x="581" y="1047"/>
                  <a:pt x="581" y="1047"/>
                </a:cubicBezTo>
                <a:cubicBezTo>
                  <a:pt x="524" y="1047"/>
                  <a:pt x="478" y="1001"/>
                  <a:pt x="478" y="944"/>
                </a:cubicBezTo>
                <a:cubicBezTo>
                  <a:pt x="478" y="751"/>
                  <a:pt x="478" y="751"/>
                  <a:pt x="478" y="751"/>
                </a:cubicBezTo>
                <a:cubicBezTo>
                  <a:pt x="557" y="751"/>
                  <a:pt x="557" y="751"/>
                  <a:pt x="557" y="751"/>
                </a:cubicBezTo>
                <a:cubicBezTo>
                  <a:pt x="664" y="751"/>
                  <a:pt x="751" y="664"/>
                  <a:pt x="751" y="557"/>
                </a:cubicBezTo>
                <a:cubicBezTo>
                  <a:pt x="751" y="478"/>
                  <a:pt x="751" y="478"/>
                  <a:pt x="751" y="478"/>
                </a:cubicBezTo>
                <a:cubicBezTo>
                  <a:pt x="944" y="478"/>
                  <a:pt x="944" y="478"/>
                  <a:pt x="944" y="478"/>
                </a:cubicBezTo>
                <a:cubicBezTo>
                  <a:pt x="1001" y="478"/>
                  <a:pt x="1047" y="524"/>
                  <a:pt x="1047" y="581"/>
                </a:cubicBezTo>
                <a:lnTo>
                  <a:pt x="1047" y="944"/>
                </a:lnTo>
                <a:close/>
                <a:moveTo>
                  <a:pt x="660" y="478"/>
                </a:moveTo>
                <a:cubicBezTo>
                  <a:pt x="660" y="557"/>
                  <a:pt x="660" y="557"/>
                  <a:pt x="660" y="557"/>
                </a:cubicBezTo>
                <a:cubicBezTo>
                  <a:pt x="660" y="614"/>
                  <a:pt x="614" y="660"/>
                  <a:pt x="557" y="660"/>
                </a:cubicBezTo>
                <a:cubicBezTo>
                  <a:pt x="478" y="660"/>
                  <a:pt x="478" y="660"/>
                  <a:pt x="478" y="660"/>
                </a:cubicBezTo>
                <a:cubicBezTo>
                  <a:pt x="478" y="581"/>
                  <a:pt x="478" y="581"/>
                  <a:pt x="478" y="581"/>
                </a:cubicBezTo>
                <a:cubicBezTo>
                  <a:pt x="478" y="524"/>
                  <a:pt x="524" y="478"/>
                  <a:pt x="581" y="478"/>
                </a:cubicBezTo>
                <a:lnTo>
                  <a:pt x="660" y="478"/>
                </a:lnTo>
                <a:close/>
                <a:moveTo>
                  <a:pt x="194" y="660"/>
                </a:moveTo>
                <a:cubicBezTo>
                  <a:pt x="137" y="660"/>
                  <a:pt x="91" y="614"/>
                  <a:pt x="91" y="557"/>
                </a:cubicBezTo>
                <a:cubicBezTo>
                  <a:pt x="91" y="194"/>
                  <a:pt x="91" y="194"/>
                  <a:pt x="91" y="194"/>
                </a:cubicBezTo>
                <a:cubicBezTo>
                  <a:pt x="91" y="137"/>
                  <a:pt x="137" y="91"/>
                  <a:pt x="194" y="91"/>
                </a:cubicBezTo>
                <a:cubicBezTo>
                  <a:pt x="557" y="91"/>
                  <a:pt x="557" y="91"/>
                  <a:pt x="557" y="91"/>
                </a:cubicBezTo>
                <a:cubicBezTo>
                  <a:pt x="614" y="91"/>
                  <a:pt x="660" y="137"/>
                  <a:pt x="660" y="194"/>
                </a:cubicBezTo>
                <a:cubicBezTo>
                  <a:pt x="660" y="387"/>
                  <a:pt x="660" y="387"/>
                  <a:pt x="660" y="387"/>
                </a:cubicBezTo>
                <a:cubicBezTo>
                  <a:pt x="581" y="387"/>
                  <a:pt x="581" y="387"/>
                  <a:pt x="581" y="387"/>
                </a:cubicBezTo>
                <a:cubicBezTo>
                  <a:pt x="474" y="387"/>
                  <a:pt x="387" y="474"/>
                  <a:pt x="387" y="581"/>
                </a:cubicBezTo>
                <a:cubicBezTo>
                  <a:pt x="387" y="660"/>
                  <a:pt x="387" y="660"/>
                  <a:pt x="387" y="660"/>
                </a:cubicBezTo>
                <a:lnTo>
                  <a:pt x="194" y="660"/>
                </a:lnTo>
                <a:close/>
                <a:moveTo>
                  <a:pt x="944" y="387"/>
                </a:moveTo>
                <a:cubicBezTo>
                  <a:pt x="751" y="387"/>
                  <a:pt x="751" y="387"/>
                  <a:pt x="751" y="387"/>
                </a:cubicBezTo>
                <a:cubicBezTo>
                  <a:pt x="751" y="194"/>
                  <a:pt x="751" y="194"/>
                  <a:pt x="751" y="194"/>
                </a:cubicBezTo>
                <a:cubicBezTo>
                  <a:pt x="751" y="87"/>
                  <a:pt x="664" y="0"/>
                  <a:pt x="557" y="0"/>
                </a:cubicBezTo>
                <a:cubicBezTo>
                  <a:pt x="194" y="0"/>
                  <a:pt x="194" y="0"/>
                  <a:pt x="194" y="0"/>
                </a:cubicBezTo>
                <a:cubicBezTo>
                  <a:pt x="87" y="0"/>
                  <a:pt x="0" y="87"/>
                  <a:pt x="0" y="194"/>
                </a:cubicBezTo>
                <a:cubicBezTo>
                  <a:pt x="0" y="557"/>
                  <a:pt x="0" y="557"/>
                  <a:pt x="0" y="557"/>
                </a:cubicBezTo>
                <a:cubicBezTo>
                  <a:pt x="0" y="664"/>
                  <a:pt x="87" y="751"/>
                  <a:pt x="194" y="751"/>
                </a:cubicBezTo>
                <a:cubicBezTo>
                  <a:pt x="387" y="751"/>
                  <a:pt x="387" y="751"/>
                  <a:pt x="387" y="751"/>
                </a:cubicBezTo>
                <a:cubicBezTo>
                  <a:pt x="387" y="944"/>
                  <a:pt x="387" y="944"/>
                  <a:pt x="387" y="944"/>
                </a:cubicBezTo>
                <a:cubicBezTo>
                  <a:pt x="387" y="1051"/>
                  <a:pt x="474" y="1138"/>
                  <a:pt x="581" y="1138"/>
                </a:cubicBezTo>
                <a:cubicBezTo>
                  <a:pt x="944" y="1138"/>
                  <a:pt x="944" y="1138"/>
                  <a:pt x="944" y="1138"/>
                </a:cubicBezTo>
                <a:cubicBezTo>
                  <a:pt x="1051" y="1138"/>
                  <a:pt x="1138" y="1051"/>
                  <a:pt x="1138" y="944"/>
                </a:cubicBezTo>
                <a:cubicBezTo>
                  <a:pt x="1138" y="581"/>
                  <a:pt x="1138" y="581"/>
                  <a:pt x="1138" y="581"/>
                </a:cubicBezTo>
                <a:cubicBezTo>
                  <a:pt x="1138" y="474"/>
                  <a:pt x="1051" y="387"/>
                  <a:pt x="944" y="387"/>
                </a:cubicBezTo>
                <a:close/>
              </a:path>
            </a:pathLst>
          </a:custGeom>
          <a:solidFill>
            <a:srgbClr val="047CDA"/>
          </a:solidFill>
          <a:ln>
            <a:noFill/>
          </a:ln>
        </p:spPr>
        <p:txBody>
          <a:bodyPr vert="horz" wrap="square" lIns="93260" tIns="46630" rIns="93260" bIns="46630" numCol="1" anchor="t" anchorCtr="0" compatLnSpc="1">
            <a:prstTxWarp prst="textNoShape">
              <a:avLst/>
            </a:prstTxWarp>
          </a:bodyPr>
          <a:lstStyle/>
          <a:p>
            <a:endParaRPr lang="en-US" sz="1836"/>
          </a:p>
        </p:txBody>
      </p:sp>
      <p:grpSp>
        <p:nvGrpSpPr>
          <p:cNvPr id="58" name="Group 17">
            <a:extLst>
              <a:ext uri="{FF2B5EF4-FFF2-40B4-BE49-F238E27FC236}">
                <a16:creationId xmlns:a16="http://schemas.microsoft.com/office/drawing/2014/main" id="{4B356D86-A91B-42F9-A1C8-06B343D6F9EA}"/>
              </a:ext>
            </a:extLst>
          </p:cNvPr>
          <p:cNvGrpSpPr>
            <a:grpSpLocks noChangeAspect="1"/>
          </p:cNvGrpSpPr>
          <p:nvPr/>
        </p:nvGrpSpPr>
        <p:grpSpPr bwMode="auto">
          <a:xfrm>
            <a:off x="5943984" y="2122663"/>
            <a:ext cx="655506" cy="621748"/>
            <a:chOff x="2" y="3"/>
            <a:chExt cx="2602" cy="2468"/>
          </a:xfrm>
          <a:solidFill>
            <a:srgbClr val="047CDA"/>
          </a:solidFill>
        </p:grpSpPr>
        <p:sp>
          <p:nvSpPr>
            <p:cNvPr id="60" name="Freeform 18">
              <a:extLst>
                <a:ext uri="{FF2B5EF4-FFF2-40B4-BE49-F238E27FC236}">
                  <a16:creationId xmlns:a16="http://schemas.microsoft.com/office/drawing/2014/main" id="{0BDA3F9D-9109-4FC5-9F14-88D3B583B154}"/>
                </a:ext>
              </a:extLst>
            </p:cNvPr>
            <p:cNvSpPr>
              <a:spLocks noEditPoints="1"/>
            </p:cNvSpPr>
            <p:nvPr/>
          </p:nvSpPr>
          <p:spPr bwMode="auto">
            <a:xfrm>
              <a:off x="1847" y="1712"/>
              <a:ext cx="757" cy="759"/>
            </a:xfrm>
            <a:custGeom>
              <a:avLst/>
              <a:gdLst>
                <a:gd name="T0" fmla="*/ 182 w 364"/>
                <a:gd name="T1" fmla="*/ 273 h 364"/>
                <a:gd name="T2" fmla="*/ 91 w 364"/>
                <a:gd name="T3" fmla="*/ 182 h 364"/>
                <a:gd name="T4" fmla="*/ 182 w 364"/>
                <a:gd name="T5" fmla="*/ 91 h 364"/>
                <a:gd name="T6" fmla="*/ 273 w 364"/>
                <a:gd name="T7" fmla="*/ 182 h 364"/>
                <a:gd name="T8" fmla="*/ 182 w 364"/>
                <a:gd name="T9" fmla="*/ 273 h 364"/>
                <a:gd name="T10" fmla="*/ 182 w 364"/>
                <a:gd name="T11" fmla="*/ 0 h 364"/>
                <a:gd name="T12" fmla="*/ 0 w 364"/>
                <a:gd name="T13" fmla="*/ 182 h 364"/>
                <a:gd name="T14" fmla="*/ 182 w 364"/>
                <a:gd name="T15" fmla="*/ 364 h 364"/>
                <a:gd name="T16" fmla="*/ 364 w 364"/>
                <a:gd name="T17" fmla="*/ 182 h 364"/>
                <a:gd name="T18" fmla="*/ 182 w 364"/>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364">
                  <a:moveTo>
                    <a:pt x="182" y="273"/>
                  </a:moveTo>
                  <a:cubicBezTo>
                    <a:pt x="132" y="273"/>
                    <a:pt x="91" y="232"/>
                    <a:pt x="91" y="182"/>
                  </a:cubicBezTo>
                  <a:cubicBezTo>
                    <a:pt x="91" y="131"/>
                    <a:pt x="132" y="91"/>
                    <a:pt x="182" y="91"/>
                  </a:cubicBezTo>
                  <a:cubicBezTo>
                    <a:pt x="233" y="91"/>
                    <a:pt x="273" y="131"/>
                    <a:pt x="273" y="182"/>
                  </a:cubicBezTo>
                  <a:cubicBezTo>
                    <a:pt x="273" y="232"/>
                    <a:pt x="233" y="273"/>
                    <a:pt x="182" y="273"/>
                  </a:cubicBezTo>
                  <a:moveTo>
                    <a:pt x="182" y="0"/>
                  </a:moveTo>
                  <a:cubicBezTo>
                    <a:pt x="82" y="0"/>
                    <a:pt x="0" y="81"/>
                    <a:pt x="0" y="182"/>
                  </a:cubicBezTo>
                  <a:cubicBezTo>
                    <a:pt x="0" y="282"/>
                    <a:pt x="82" y="364"/>
                    <a:pt x="182" y="364"/>
                  </a:cubicBezTo>
                  <a:cubicBezTo>
                    <a:pt x="283" y="364"/>
                    <a:pt x="364" y="282"/>
                    <a:pt x="364" y="182"/>
                  </a:cubicBezTo>
                  <a:cubicBezTo>
                    <a:pt x="364" y="81"/>
                    <a:pt x="283" y="0"/>
                    <a:pt x="1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2" name="Freeform 19">
              <a:extLst>
                <a:ext uri="{FF2B5EF4-FFF2-40B4-BE49-F238E27FC236}">
                  <a16:creationId xmlns:a16="http://schemas.microsoft.com/office/drawing/2014/main" id="{35A4BB6F-5B3F-43ED-9835-BDCD2523540A}"/>
                </a:ext>
              </a:extLst>
            </p:cNvPr>
            <p:cNvSpPr>
              <a:spLocks noEditPoints="1"/>
            </p:cNvSpPr>
            <p:nvPr/>
          </p:nvSpPr>
          <p:spPr bwMode="auto">
            <a:xfrm>
              <a:off x="2" y="3"/>
              <a:ext cx="2594" cy="1899"/>
            </a:xfrm>
            <a:custGeom>
              <a:avLst/>
              <a:gdLst>
                <a:gd name="T0" fmla="*/ 455 w 1247"/>
                <a:gd name="T1" fmla="*/ 820 h 911"/>
                <a:gd name="T2" fmla="*/ 91 w 1247"/>
                <a:gd name="T3" fmla="*/ 455 h 911"/>
                <a:gd name="T4" fmla="*/ 455 w 1247"/>
                <a:gd name="T5" fmla="*/ 91 h 911"/>
                <a:gd name="T6" fmla="*/ 690 w 1247"/>
                <a:gd name="T7" fmla="*/ 177 h 911"/>
                <a:gd name="T8" fmla="*/ 610 w 1247"/>
                <a:gd name="T9" fmla="*/ 387 h 911"/>
                <a:gd name="T10" fmla="*/ 759 w 1247"/>
                <a:gd name="T11" fmla="*/ 656 h 911"/>
                <a:gd name="T12" fmla="*/ 455 w 1247"/>
                <a:gd name="T13" fmla="*/ 820 h 911"/>
                <a:gd name="T14" fmla="*/ 701 w 1247"/>
                <a:gd name="T15" fmla="*/ 387 h 911"/>
                <a:gd name="T16" fmla="*/ 752 w 1247"/>
                <a:gd name="T17" fmla="*/ 245 h 911"/>
                <a:gd name="T18" fmla="*/ 819 w 1247"/>
                <a:gd name="T19" fmla="*/ 455 h 911"/>
                <a:gd name="T20" fmla="*/ 799 w 1247"/>
                <a:gd name="T21" fmla="*/ 574 h 911"/>
                <a:gd name="T22" fmla="*/ 701 w 1247"/>
                <a:gd name="T23" fmla="*/ 387 h 911"/>
                <a:gd name="T24" fmla="*/ 1156 w 1247"/>
                <a:gd name="T25" fmla="*/ 387 h 911"/>
                <a:gd name="T26" fmla="*/ 929 w 1247"/>
                <a:gd name="T27" fmla="*/ 615 h 911"/>
                <a:gd name="T28" fmla="*/ 883 w 1247"/>
                <a:gd name="T29" fmla="*/ 610 h 911"/>
                <a:gd name="T30" fmla="*/ 910 w 1247"/>
                <a:gd name="T31" fmla="*/ 455 h 911"/>
                <a:gd name="T32" fmla="*/ 822 w 1247"/>
                <a:gd name="T33" fmla="*/ 187 h 911"/>
                <a:gd name="T34" fmla="*/ 929 w 1247"/>
                <a:gd name="T35" fmla="*/ 160 h 911"/>
                <a:gd name="T36" fmla="*/ 1156 w 1247"/>
                <a:gd name="T37" fmla="*/ 387 h 911"/>
                <a:gd name="T38" fmla="*/ 929 w 1247"/>
                <a:gd name="T39" fmla="*/ 706 h 911"/>
                <a:gd name="T40" fmla="*/ 1247 w 1247"/>
                <a:gd name="T41" fmla="*/ 387 h 911"/>
                <a:gd name="T42" fmla="*/ 929 w 1247"/>
                <a:gd name="T43" fmla="*/ 69 h 911"/>
                <a:gd name="T44" fmla="*/ 759 w 1247"/>
                <a:gd name="T45" fmla="*/ 118 h 911"/>
                <a:gd name="T46" fmla="*/ 455 w 1247"/>
                <a:gd name="T47" fmla="*/ 0 h 911"/>
                <a:gd name="T48" fmla="*/ 0 w 1247"/>
                <a:gd name="T49" fmla="*/ 455 h 911"/>
                <a:gd name="T50" fmla="*/ 455 w 1247"/>
                <a:gd name="T51" fmla="*/ 911 h 911"/>
                <a:gd name="T52" fmla="*/ 842 w 1247"/>
                <a:gd name="T53" fmla="*/ 694 h 911"/>
                <a:gd name="T54" fmla="*/ 929 w 1247"/>
                <a:gd name="T55" fmla="*/ 706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7" h="911">
                  <a:moveTo>
                    <a:pt x="455" y="820"/>
                  </a:moveTo>
                  <a:cubicBezTo>
                    <a:pt x="254" y="820"/>
                    <a:pt x="91" y="657"/>
                    <a:pt x="91" y="455"/>
                  </a:cubicBezTo>
                  <a:cubicBezTo>
                    <a:pt x="91" y="254"/>
                    <a:pt x="254" y="91"/>
                    <a:pt x="455" y="91"/>
                  </a:cubicBezTo>
                  <a:cubicBezTo>
                    <a:pt x="544" y="91"/>
                    <a:pt x="626" y="124"/>
                    <a:pt x="690" y="177"/>
                  </a:cubicBezTo>
                  <a:cubicBezTo>
                    <a:pt x="640" y="233"/>
                    <a:pt x="610" y="307"/>
                    <a:pt x="610" y="387"/>
                  </a:cubicBezTo>
                  <a:cubicBezTo>
                    <a:pt x="610" y="500"/>
                    <a:pt x="670" y="600"/>
                    <a:pt x="759" y="656"/>
                  </a:cubicBezTo>
                  <a:cubicBezTo>
                    <a:pt x="693" y="755"/>
                    <a:pt x="582" y="820"/>
                    <a:pt x="455" y="820"/>
                  </a:cubicBezTo>
                  <a:moveTo>
                    <a:pt x="701" y="387"/>
                  </a:moveTo>
                  <a:cubicBezTo>
                    <a:pt x="701" y="333"/>
                    <a:pt x="720" y="284"/>
                    <a:pt x="752" y="245"/>
                  </a:cubicBezTo>
                  <a:cubicBezTo>
                    <a:pt x="794" y="304"/>
                    <a:pt x="819" y="377"/>
                    <a:pt x="819" y="455"/>
                  </a:cubicBezTo>
                  <a:cubicBezTo>
                    <a:pt x="819" y="497"/>
                    <a:pt x="812" y="537"/>
                    <a:pt x="799" y="574"/>
                  </a:cubicBezTo>
                  <a:cubicBezTo>
                    <a:pt x="740" y="533"/>
                    <a:pt x="701" y="465"/>
                    <a:pt x="701" y="387"/>
                  </a:cubicBezTo>
                  <a:moveTo>
                    <a:pt x="1156" y="387"/>
                  </a:moveTo>
                  <a:cubicBezTo>
                    <a:pt x="1156" y="513"/>
                    <a:pt x="1055" y="615"/>
                    <a:pt x="929" y="615"/>
                  </a:cubicBezTo>
                  <a:cubicBezTo>
                    <a:pt x="913" y="615"/>
                    <a:pt x="898" y="613"/>
                    <a:pt x="883" y="610"/>
                  </a:cubicBezTo>
                  <a:cubicBezTo>
                    <a:pt x="900" y="562"/>
                    <a:pt x="910" y="510"/>
                    <a:pt x="910" y="455"/>
                  </a:cubicBezTo>
                  <a:cubicBezTo>
                    <a:pt x="910" y="355"/>
                    <a:pt x="877" y="262"/>
                    <a:pt x="822" y="187"/>
                  </a:cubicBezTo>
                  <a:cubicBezTo>
                    <a:pt x="854" y="169"/>
                    <a:pt x="890" y="160"/>
                    <a:pt x="929" y="160"/>
                  </a:cubicBezTo>
                  <a:cubicBezTo>
                    <a:pt x="1055" y="160"/>
                    <a:pt x="1156" y="262"/>
                    <a:pt x="1156" y="387"/>
                  </a:cubicBezTo>
                  <a:moveTo>
                    <a:pt x="929" y="706"/>
                  </a:moveTo>
                  <a:cubicBezTo>
                    <a:pt x="1105" y="706"/>
                    <a:pt x="1247" y="563"/>
                    <a:pt x="1247" y="387"/>
                  </a:cubicBezTo>
                  <a:cubicBezTo>
                    <a:pt x="1247" y="211"/>
                    <a:pt x="1105" y="69"/>
                    <a:pt x="929" y="69"/>
                  </a:cubicBezTo>
                  <a:cubicBezTo>
                    <a:pt x="866" y="69"/>
                    <a:pt x="808" y="87"/>
                    <a:pt x="759" y="118"/>
                  </a:cubicBezTo>
                  <a:cubicBezTo>
                    <a:pt x="679" y="45"/>
                    <a:pt x="572" y="0"/>
                    <a:pt x="455" y="0"/>
                  </a:cubicBezTo>
                  <a:cubicBezTo>
                    <a:pt x="204" y="0"/>
                    <a:pt x="0" y="204"/>
                    <a:pt x="0" y="455"/>
                  </a:cubicBezTo>
                  <a:cubicBezTo>
                    <a:pt x="0" y="707"/>
                    <a:pt x="204" y="911"/>
                    <a:pt x="455" y="911"/>
                  </a:cubicBezTo>
                  <a:cubicBezTo>
                    <a:pt x="619" y="911"/>
                    <a:pt x="762" y="824"/>
                    <a:pt x="842" y="694"/>
                  </a:cubicBezTo>
                  <a:cubicBezTo>
                    <a:pt x="870" y="701"/>
                    <a:pt x="899" y="706"/>
                    <a:pt x="929" y="70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63" name="Freeform 23">
            <a:extLst>
              <a:ext uri="{FF2B5EF4-FFF2-40B4-BE49-F238E27FC236}">
                <a16:creationId xmlns:a16="http://schemas.microsoft.com/office/drawing/2014/main" id="{A11C8871-D569-4613-AB3C-4CC03EA5F20A}"/>
              </a:ext>
            </a:extLst>
          </p:cNvPr>
          <p:cNvSpPr>
            <a:spLocks noEditPoints="1"/>
          </p:cNvSpPr>
          <p:nvPr/>
        </p:nvSpPr>
        <p:spPr bwMode="auto">
          <a:xfrm>
            <a:off x="9661912" y="4515537"/>
            <a:ext cx="738376" cy="678655"/>
          </a:xfrm>
          <a:custGeom>
            <a:avLst/>
            <a:gdLst>
              <a:gd name="T0" fmla="*/ 1142 w 1308"/>
              <a:gd name="T1" fmla="*/ 686 h 1200"/>
              <a:gd name="T2" fmla="*/ 982 w 1308"/>
              <a:gd name="T3" fmla="*/ 616 h 1200"/>
              <a:gd name="T4" fmla="*/ 965 w 1308"/>
              <a:gd name="T5" fmla="*/ 617 h 1200"/>
              <a:gd name="T6" fmla="*/ 958 w 1308"/>
              <a:gd name="T7" fmla="*/ 617 h 1200"/>
              <a:gd name="T8" fmla="*/ 629 w 1308"/>
              <a:gd name="T9" fmla="*/ 343 h 1200"/>
              <a:gd name="T10" fmla="*/ 434 w 1308"/>
              <a:gd name="T11" fmla="*/ 343 h 1200"/>
              <a:gd name="T12" fmla="*/ 679 w 1308"/>
              <a:gd name="T13" fmla="*/ 91 h 1200"/>
              <a:gd name="T14" fmla="*/ 965 w 1308"/>
              <a:gd name="T15" fmla="*/ 91 h 1200"/>
              <a:gd name="T16" fmla="*/ 1210 w 1308"/>
              <a:gd name="T17" fmla="*/ 344 h 1200"/>
              <a:gd name="T18" fmla="*/ 1210 w 1308"/>
              <a:gd name="T19" fmla="*/ 364 h 1200"/>
              <a:gd name="T20" fmla="*/ 1098 w 1308"/>
              <a:gd name="T21" fmla="*/ 576 h 1200"/>
              <a:gd name="T22" fmla="*/ 1142 w 1308"/>
              <a:gd name="T23" fmla="*/ 686 h 1200"/>
              <a:gd name="T24" fmla="*/ 629 w 1308"/>
              <a:gd name="T25" fmla="*/ 960 h 1200"/>
              <a:gd name="T26" fmla="*/ 343 w 1308"/>
              <a:gd name="T27" fmla="*/ 960 h 1200"/>
              <a:gd name="T28" fmla="*/ 326 w 1308"/>
              <a:gd name="T29" fmla="*/ 959 h 1200"/>
              <a:gd name="T30" fmla="*/ 166 w 1308"/>
              <a:gd name="T31" fmla="*/ 1028 h 1200"/>
              <a:gd name="T32" fmla="*/ 210 w 1308"/>
              <a:gd name="T33" fmla="*/ 919 h 1200"/>
              <a:gd name="T34" fmla="*/ 98 w 1308"/>
              <a:gd name="T35" fmla="*/ 707 h 1200"/>
              <a:gd name="T36" fmla="*/ 98 w 1308"/>
              <a:gd name="T37" fmla="*/ 687 h 1200"/>
              <a:gd name="T38" fmla="*/ 343 w 1308"/>
              <a:gd name="T39" fmla="*/ 434 h 1200"/>
              <a:gd name="T40" fmla="*/ 350 w 1308"/>
              <a:gd name="T41" fmla="*/ 434 h 1200"/>
              <a:gd name="T42" fmla="*/ 444 w 1308"/>
              <a:gd name="T43" fmla="*/ 434 h 1200"/>
              <a:gd name="T44" fmla="*/ 629 w 1308"/>
              <a:gd name="T45" fmla="*/ 434 h 1200"/>
              <a:gd name="T46" fmla="*/ 864 w 1308"/>
              <a:gd name="T47" fmla="*/ 617 h 1200"/>
              <a:gd name="T48" fmla="*/ 874 w 1308"/>
              <a:gd name="T49" fmla="*/ 687 h 1200"/>
              <a:gd name="T50" fmla="*/ 874 w 1308"/>
              <a:gd name="T51" fmla="*/ 707 h 1200"/>
              <a:gd name="T52" fmla="*/ 874 w 1308"/>
              <a:gd name="T53" fmla="*/ 709 h 1200"/>
              <a:gd name="T54" fmla="*/ 629 w 1308"/>
              <a:gd name="T55" fmla="*/ 960 h 1200"/>
              <a:gd name="T56" fmla="*/ 1207 w 1308"/>
              <a:gd name="T57" fmla="*/ 603 h 1200"/>
              <a:gd name="T58" fmla="*/ 1301 w 1308"/>
              <a:gd name="T59" fmla="*/ 364 h 1200"/>
              <a:gd name="T60" fmla="*/ 1301 w 1308"/>
              <a:gd name="T61" fmla="*/ 344 h 1200"/>
              <a:gd name="T62" fmla="*/ 965 w 1308"/>
              <a:gd name="T63" fmla="*/ 0 h 1200"/>
              <a:gd name="T64" fmla="*/ 679 w 1308"/>
              <a:gd name="T65" fmla="*/ 0 h 1200"/>
              <a:gd name="T66" fmla="*/ 343 w 1308"/>
              <a:gd name="T67" fmla="*/ 343 h 1200"/>
              <a:gd name="T68" fmla="*/ 7 w 1308"/>
              <a:gd name="T69" fmla="*/ 687 h 1200"/>
              <a:gd name="T70" fmla="*/ 7 w 1308"/>
              <a:gd name="T71" fmla="*/ 707 h 1200"/>
              <a:gd name="T72" fmla="*/ 101 w 1308"/>
              <a:gd name="T73" fmla="*/ 946 h 1200"/>
              <a:gd name="T74" fmla="*/ 0 w 1308"/>
              <a:gd name="T75" fmla="*/ 1200 h 1200"/>
              <a:gd name="T76" fmla="*/ 343 w 1308"/>
              <a:gd name="T77" fmla="*/ 1051 h 1200"/>
              <a:gd name="T78" fmla="*/ 629 w 1308"/>
              <a:gd name="T79" fmla="*/ 1051 h 1200"/>
              <a:gd name="T80" fmla="*/ 965 w 1308"/>
              <a:gd name="T81" fmla="*/ 709 h 1200"/>
              <a:gd name="T82" fmla="*/ 1308 w 1308"/>
              <a:gd name="T83" fmla="*/ 857 h 1200"/>
              <a:gd name="T84" fmla="*/ 1207 w 1308"/>
              <a:gd name="T85" fmla="*/ 60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8" h="1200">
                <a:moveTo>
                  <a:pt x="1142" y="686"/>
                </a:moveTo>
                <a:cubicBezTo>
                  <a:pt x="982" y="616"/>
                  <a:pt x="982" y="616"/>
                  <a:pt x="982" y="616"/>
                </a:cubicBezTo>
                <a:cubicBezTo>
                  <a:pt x="976" y="617"/>
                  <a:pt x="971" y="617"/>
                  <a:pt x="965" y="617"/>
                </a:cubicBezTo>
                <a:cubicBezTo>
                  <a:pt x="958" y="617"/>
                  <a:pt x="958" y="617"/>
                  <a:pt x="958" y="617"/>
                </a:cubicBezTo>
                <a:cubicBezTo>
                  <a:pt x="927" y="461"/>
                  <a:pt x="791" y="343"/>
                  <a:pt x="629" y="343"/>
                </a:cubicBezTo>
                <a:cubicBezTo>
                  <a:pt x="434" y="343"/>
                  <a:pt x="434" y="343"/>
                  <a:pt x="434" y="343"/>
                </a:cubicBezTo>
                <a:cubicBezTo>
                  <a:pt x="435" y="204"/>
                  <a:pt x="545" y="91"/>
                  <a:pt x="679" y="91"/>
                </a:cubicBezTo>
                <a:cubicBezTo>
                  <a:pt x="965" y="91"/>
                  <a:pt x="965" y="91"/>
                  <a:pt x="965" y="91"/>
                </a:cubicBezTo>
                <a:cubicBezTo>
                  <a:pt x="1100" y="91"/>
                  <a:pt x="1210" y="205"/>
                  <a:pt x="1210" y="344"/>
                </a:cubicBezTo>
                <a:cubicBezTo>
                  <a:pt x="1210" y="364"/>
                  <a:pt x="1210" y="364"/>
                  <a:pt x="1210" y="364"/>
                </a:cubicBezTo>
                <a:cubicBezTo>
                  <a:pt x="1210" y="453"/>
                  <a:pt x="1165" y="531"/>
                  <a:pt x="1098" y="576"/>
                </a:cubicBezTo>
                <a:lnTo>
                  <a:pt x="1142" y="686"/>
                </a:lnTo>
                <a:close/>
                <a:moveTo>
                  <a:pt x="629" y="960"/>
                </a:moveTo>
                <a:cubicBezTo>
                  <a:pt x="343" y="960"/>
                  <a:pt x="343" y="960"/>
                  <a:pt x="343" y="960"/>
                </a:cubicBezTo>
                <a:cubicBezTo>
                  <a:pt x="337" y="960"/>
                  <a:pt x="332" y="960"/>
                  <a:pt x="326" y="959"/>
                </a:cubicBezTo>
                <a:cubicBezTo>
                  <a:pt x="166" y="1028"/>
                  <a:pt x="166" y="1028"/>
                  <a:pt x="166" y="1028"/>
                </a:cubicBezTo>
                <a:cubicBezTo>
                  <a:pt x="210" y="919"/>
                  <a:pt x="210" y="919"/>
                  <a:pt x="210" y="919"/>
                </a:cubicBezTo>
                <a:cubicBezTo>
                  <a:pt x="143" y="874"/>
                  <a:pt x="98" y="795"/>
                  <a:pt x="98" y="707"/>
                </a:cubicBezTo>
                <a:cubicBezTo>
                  <a:pt x="98" y="687"/>
                  <a:pt x="98" y="687"/>
                  <a:pt x="98" y="687"/>
                </a:cubicBezTo>
                <a:cubicBezTo>
                  <a:pt x="98" y="548"/>
                  <a:pt x="208" y="434"/>
                  <a:pt x="343" y="434"/>
                </a:cubicBezTo>
                <a:cubicBezTo>
                  <a:pt x="350" y="434"/>
                  <a:pt x="350" y="434"/>
                  <a:pt x="350" y="434"/>
                </a:cubicBezTo>
                <a:cubicBezTo>
                  <a:pt x="444" y="434"/>
                  <a:pt x="444" y="434"/>
                  <a:pt x="444" y="434"/>
                </a:cubicBezTo>
                <a:cubicBezTo>
                  <a:pt x="629" y="434"/>
                  <a:pt x="629" y="434"/>
                  <a:pt x="629" y="434"/>
                </a:cubicBezTo>
                <a:cubicBezTo>
                  <a:pt x="740" y="434"/>
                  <a:pt x="835" y="512"/>
                  <a:pt x="864" y="617"/>
                </a:cubicBezTo>
                <a:cubicBezTo>
                  <a:pt x="871" y="639"/>
                  <a:pt x="874" y="663"/>
                  <a:pt x="874" y="687"/>
                </a:cubicBezTo>
                <a:cubicBezTo>
                  <a:pt x="874" y="707"/>
                  <a:pt x="874" y="707"/>
                  <a:pt x="874" y="707"/>
                </a:cubicBezTo>
                <a:cubicBezTo>
                  <a:pt x="874" y="708"/>
                  <a:pt x="874" y="708"/>
                  <a:pt x="874" y="709"/>
                </a:cubicBezTo>
                <a:cubicBezTo>
                  <a:pt x="873" y="847"/>
                  <a:pt x="763" y="960"/>
                  <a:pt x="629" y="960"/>
                </a:cubicBezTo>
                <a:close/>
                <a:moveTo>
                  <a:pt x="1207" y="603"/>
                </a:moveTo>
                <a:cubicBezTo>
                  <a:pt x="1267" y="540"/>
                  <a:pt x="1301" y="455"/>
                  <a:pt x="1301" y="364"/>
                </a:cubicBezTo>
                <a:cubicBezTo>
                  <a:pt x="1301" y="344"/>
                  <a:pt x="1301" y="344"/>
                  <a:pt x="1301" y="344"/>
                </a:cubicBezTo>
                <a:cubicBezTo>
                  <a:pt x="1301" y="155"/>
                  <a:pt x="1151" y="0"/>
                  <a:pt x="965" y="0"/>
                </a:cubicBezTo>
                <a:cubicBezTo>
                  <a:pt x="679" y="0"/>
                  <a:pt x="679" y="0"/>
                  <a:pt x="679" y="0"/>
                </a:cubicBezTo>
                <a:cubicBezTo>
                  <a:pt x="494" y="0"/>
                  <a:pt x="343" y="155"/>
                  <a:pt x="343" y="343"/>
                </a:cubicBezTo>
                <a:cubicBezTo>
                  <a:pt x="157" y="343"/>
                  <a:pt x="7" y="498"/>
                  <a:pt x="7" y="687"/>
                </a:cubicBezTo>
                <a:cubicBezTo>
                  <a:pt x="7" y="707"/>
                  <a:pt x="7" y="707"/>
                  <a:pt x="7" y="707"/>
                </a:cubicBezTo>
                <a:cubicBezTo>
                  <a:pt x="7" y="798"/>
                  <a:pt x="41" y="882"/>
                  <a:pt x="101" y="946"/>
                </a:cubicBezTo>
                <a:cubicBezTo>
                  <a:pt x="0" y="1200"/>
                  <a:pt x="0" y="1200"/>
                  <a:pt x="0" y="1200"/>
                </a:cubicBezTo>
                <a:cubicBezTo>
                  <a:pt x="343" y="1051"/>
                  <a:pt x="343" y="1051"/>
                  <a:pt x="343" y="1051"/>
                </a:cubicBezTo>
                <a:cubicBezTo>
                  <a:pt x="629" y="1051"/>
                  <a:pt x="629" y="1051"/>
                  <a:pt x="629" y="1051"/>
                </a:cubicBezTo>
                <a:cubicBezTo>
                  <a:pt x="814" y="1051"/>
                  <a:pt x="965" y="897"/>
                  <a:pt x="965" y="709"/>
                </a:cubicBezTo>
                <a:cubicBezTo>
                  <a:pt x="1308" y="857"/>
                  <a:pt x="1308" y="857"/>
                  <a:pt x="1308" y="857"/>
                </a:cubicBezTo>
                <a:lnTo>
                  <a:pt x="1207" y="603"/>
                </a:lnTo>
                <a:close/>
              </a:path>
            </a:pathLst>
          </a:custGeom>
          <a:solidFill>
            <a:srgbClr val="047CDA"/>
          </a:solidFill>
          <a:ln>
            <a:noFill/>
          </a:ln>
        </p:spPr>
        <p:txBody>
          <a:bodyPr vert="horz" wrap="square" lIns="93260" tIns="46630" rIns="93260" bIns="46630" numCol="1" anchor="t" anchorCtr="0" compatLnSpc="1">
            <a:prstTxWarp prst="textNoShape">
              <a:avLst/>
            </a:prstTxWarp>
          </a:bodyPr>
          <a:lstStyle/>
          <a:p>
            <a:endParaRPr lang="en-US" sz="1836"/>
          </a:p>
        </p:txBody>
      </p:sp>
      <p:grpSp>
        <p:nvGrpSpPr>
          <p:cNvPr id="65" name="Group 26">
            <a:extLst>
              <a:ext uri="{FF2B5EF4-FFF2-40B4-BE49-F238E27FC236}">
                <a16:creationId xmlns:a16="http://schemas.microsoft.com/office/drawing/2014/main" id="{6FDA9596-0D30-469B-B6F1-7EDD66C6F3FB}"/>
              </a:ext>
            </a:extLst>
          </p:cNvPr>
          <p:cNvGrpSpPr>
            <a:grpSpLocks noChangeAspect="1"/>
          </p:cNvGrpSpPr>
          <p:nvPr/>
        </p:nvGrpSpPr>
        <p:grpSpPr bwMode="auto">
          <a:xfrm>
            <a:off x="2104578" y="4573478"/>
            <a:ext cx="582670" cy="608316"/>
            <a:chOff x="2" y="0"/>
            <a:chExt cx="2272" cy="2372"/>
          </a:xfrm>
          <a:solidFill>
            <a:srgbClr val="047CDA"/>
          </a:solidFill>
        </p:grpSpPr>
        <p:sp>
          <p:nvSpPr>
            <p:cNvPr id="66" name="Freeform 27">
              <a:extLst>
                <a:ext uri="{FF2B5EF4-FFF2-40B4-BE49-F238E27FC236}">
                  <a16:creationId xmlns:a16="http://schemas.microsoft.com/office/drawing/2014/main" id="{E05CECBF-A17A-4962-BED0-EB8029791CE8}"/>
                </a:ext>
              </a:extLst>
            </p:cNvPr>
            <p:cNvSpPr>
              <a:spLocks noEditPoints="1"/>
            </p:cNvSpPr>
            <p:nvPr/>
          </p:nvSpPr>
          <p:spPr bwMode="auto">
            <a:xfrm>
              <a:off x="2" y="0"/>
              <a:ext cx="2272" cy="2372"/>
            </a:xfrm>
            <a:custGeom>
              <a:avLst/>
              <a:gdLst>
                <a:gd name="T0" fmla="*/ 0 w 2272"/>
                <a:gd name="T1" fmla="*/ 0 h 2372"/>
                <a:gd name="T2" fmla="*/ 0 w 2272"/>
                <a:gd name="T3" fmla="*/ 1897 h 2372"/>
                <a:gd name="T4" fmla="*/ 710 w 2272"/>
                <a:gd name="T5" fmla="*/ 1897 h 2372"/>
                <a:gd name="T6" fmla="*/ 1136 w 2272"/>
                <a:gd name="T7" fmla="*/ 2372 h 2372"/>
                <a:gd name="T8" fmla="*/ 1563 w 2272"/>
                <a:gd name="T9" fmla="*/ 1897 h 2372"/>
                <a:gd name="T10" fmla="*/ 2272 w 2272"/>
                <a:gd name="T11" fmla="*/ 1897 h 2372"/>
                <a:gd name="T12" fmla="*/ 2272 w 2272"/>
                <a:gd name="T13" fmla="*/ 0 h 2372"/>
                <a:gd name="T14" fmla="*/ 0 w 2272"/>
                <a:gd name="T15" fmla="*/ 0 h 2372"/>
                <a:gd name="T16" fmla="*/ 189 w 2272"/>
                <a:gd name="T17" fmla="*/ 190 h 2372"/>
                <a:gd name="T18" fmla="*/ 2083 w 2272"/>
                <a:gd name="T19" fmla="*/ 190 h 2372"/>
                <a:gd name="T20" fmla="*/ 2083 w 2272"/>
                <a:gd name="T21" fmla="*/ 1707 h 2372"/>
                <a:gd name="T22" fmla="*/ 1563 w 2272"/>
                <a:gd name="T23" fmla="*/ 1707 h 2372"/>
                <a:gd name="T24" fmla="*/ 1477 w 2272"/>
                <a:gd name="T25" fmla="*/ 1707 h 2372"/>
                <a:gd name="T26" fmla="*/ 1421 w 2272"/>
                <a:gd name="T27" fmla="*/ 1770 h 2372"/>
                <a:gd name="T28" fmla="*/ 1136 w 2272"/>
                <a:gd name="T29" fmla="*/ 2089 h 2372"/>
                <a:gd name="T30" fmla="*/ 851 w 2272"/>
                <a:gd name="T31" fmla="*/ 1770 h 2372"/>
                <a:gd name="T32" fmla="*/ 795 w 2272"/>
                <a:gd name="T33" fmla="*/ 1707 h 2372"/>
                <a:gd name="T34" fmla="*/ 710 w 2272"/>
                <a:gd name="T35" fmla="*/ 1707 h 2372"/>
                <a:gd name="T36" fmla="*/ 189 w 2272"/>
                <a:gd name="T37" fmla="*/ 1707 h 2372"/>
                <a:gd name="T38" fmla="*/ 189 w 2272"/>
                <a:gd name="T39" fmla="*/ 190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2" h="2372">
                  <a:moveTo>
                    <a:pt x="0" y="0"/>
                  </a:moveTo>
                  <a:lnTo>
                    <a:pt x="0" y="1897"/>
                  </a:lnTo>
                  <a:lnTo>
                    <a:pt x="710" y="1897"/>
                  </a:lnTo>
                  <a:lnTo>
                    <a:pt x="1136" y="2372"/>
                  </a:lnTo>
                  <a:lnTo>
                    <a:pt x="1563" y="1897"/>
                  </a:lnTo>
                  <a:lnTo>
                    <a:pt x="2272" y="1897"/>
                  </a:lnTo>
                  <a:lnTo>
                    <a:pt x="2272" y="0"/>
                  </a:lnTo>
                  <a:lnTo>
                    <a:pt x="0" y="0"/>
                  </a:lnTo>
                  <a:close/>
                  <a:moveTo>
                    <a:pt x="189" y="190"/>
                  </a:moveTo>
                  <a:lnTo>
                    <a:pt x="2083" y="190"/>
                  </a:lnTo>
                  <a:lnTo>
                    <a:pt x="2083" y="1707"/>
                  </a:lnTo>
                  <a:lnTo>
                    <a:pt x="1563" y="1707"/>
                  </a:lnTo>
                  <a:lnTo>
                    <a:pt x="1477" y="1707"/>
                  </a:lnTo>
                  <a:lnTo>
                    <a:pt x="1421" y="1770"/>
                  </a:lnTo>
                  <a:lnTo>
                    <a:pt x="1136" y="2089"/>
                  </a:lnTo>
                  <a:lnTo>
                    <a:pt x="851" y="1770"/>
                  </a:lnTo>
                  <a:lnTo>
                    <a:pt x="795" y="1707"/>
                  </a:lnTo>
                  <a:lnTo>
                    <a:pt x="710" y="1707"/>
                  </a:lnTo>
                  <a:lnTo>
                    <a:pt x="189" y="1707"/>
                  </a:lnTo>
                  <a:lnTo>
                    <a:pt x="189"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7" name="Freeform 28">
              <a:extLst>
                <a:ext uri="{FF2B5EF4-FFF2-40B4-BE49-F238E27FC236}">
                  <a16:creationId xmlns:a16="http://schemas.microsoft.com/office/drawing/2014/main" id="{4F1DFDB5-B471-4F2B-8208-0EF2F9E0FF8E}"/>
                </a:ext>
              </a:extLst>
            </p:cNvPr>
            <p:cNvSpPr>
              <a:spLocks/>
            </p:cNvSpPr>
            <p:nvPr/>
          </p:nvSpPr>
          <p:spPr bwMode="auto">
            <a:xfrm>
              <a:off x="736" y="569"/>
              <a:ext cx="804" cy="765"/>
            </a:xfrm>
            <a:custGeom>
              <a:avLst/>
              <a:gdLst>
                <a:gd name="T0" fmla="*/ 402 w 804"/>
                <a:gd name="T1" fmla="*/ 0 h 765"/>
                <a:gd name="T2" fmla="*/ 498 w 804"/>
                <a:gd name="T3" fmla="*/ 292 h 765"/>
                <a:gd name="T4" fmla="*/ 804 w 804"/>
                <a:gd name="T5" fmla="*/ 292 h 765"/>
                <a:gd name="T6" fmla="*/ 556 w 804"/>
                <a:gd name="T7" fmla="*/ 473 h 765"/>
                <a:gd name="T8" fmla="*/ 652 w 804"/>
                <a:gd name="T9" fmla="*/ 765 h 765"/>
                <a:gd name="T10" fmla="*/ 402 w 804"/>
                <a:gd name="T11" fmla="*/ 586 h 765"/>
                <a:gd name="T12" fmla="*/ 152 w 804"/>
                <a:gd name="T13" fmla="*/ 765 h 765"/>
                <a:gd name="T14" fmla="*/ 248 w 804"/>
                <a:gd name="T15" fmla="*/ 473 h 765"/>
                <a:gd name="T16" fmla="*/ 0 w 804"/>
                <a:gd name="T17" fmla="*/ 292 h 765"/>
                <a:gd name="T18" fmla="*/ 306 w 804"/>
                <a:gd name="T19" fmla="*/ 292 h 765"/>
                <a:gd name="T20" fmla="*/ 402 w 804"/>
                <a:gd name="T21"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4" h="765">
                  <a:moveTo>
                    <a:pt x="402" y="0"/>
                  </a:moveTo>
                  <a:lnTo>
                    <a:pt x="498" y="292"/>
                  </a:lnTo>
                  <a:lnTo>
                    <a:pt x="804" y="292"/>
                  </a:lnTo>
                  <a:lnTo>
                    <a:pt x="556" y="473"/>
                  </a:lnTo>
                  <a:lnTo>
                    <a:pt x="652" y="765"/>
                  </a:lnTo>
                  <a:lnTo>
                    <a:pt x="402" y="586"/>
                  </a:lnTo>
                  <a:lnTo>
                    <a:pt x="152" y="765"/>
                  </a:lnTo>
                  <a:lnTo>
                    <a:pt x="248" y="473"/>
                  </a:lnTo>
                  <a:lnTo>
                    <a:pt x="0" y="292"/>
                  </a:lnTo>
                  <a:lnTo>
                    <a:pt x="306" y="292"/>
                  </a:lnTo>
                  <a:lnTo>
                    <a:pt x="40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48" name="Group 47">
            <a:extLst>
              <a:ext uri="{FF2B5EF4-FFF2-40B4-BE49-F238E27FC236}">
                <a16:creationId xmlns:a16="http://schemas.microsoft.com/office/drawing/2014/main" id="{16883735-26E6-401E-83CF-141732C44F3A}"/>
              </a:ext>
            </a:extLst>
          </p:cNvPr>
          <p:cNvGrpSpPr/>
          <p:nvPr/>
        </p:nvGrpSpPr>
        <p:grpSpPr>
          <a:xfrm>
            <a:off x="1763" y="259682"/>
            <a:ext cx="1212506" cy="976036"/>
            <a:chOff x="864" y="254613"/>
            <a:chExt cx="1188839" cy="956985"/>
          </a:xfrm>
        </p:grpSpPr>
        <p:sp>
          <p:nvSpPr>
            <p:cNvPr id="44" name="Rectangle 43"/>
            <p:cNvSpPr/>
            <p:nvPr/>
          </p:nvSpPr>
          <p:spPr bwMode="auto">
            <a:xfrm>
              <a:off x="864" y="254613"/>
              <a:ext cx="1188839" cy="956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1" name="Group 31">
              <a:extLst>
                <a:ext uri="{FF2B5EF4-FFF2-40B4-BE49-F238E27FC236}">
                  <a16:creationId xmlns:a16="http://schemas.microsoft.com/office/drawing/2014/main" id="{9A15F180-3E67-49B6-845F-90137BE1FEB8}"/>
                </a:ext>
              </a:extLst>
            </p:cNvPr>
            <p:cNvGrpSpPr>
              <a:grpSpLocks noChangeAspect="1"/>
            </p:cNvGrpSpPr>
            <p:nvPr/>
          </p:nvGrpSpPr>
          <p:grpSpPr bwMode="auto">
            <a:xfrm>
              <a:off x="306387" y="445548"/>
              <a:ext cx="595981" cy="582727"/>
              <a:chOff x="1" y="-1"/>
              <a:chExt cx="2608" cy="2550"/>
            </a:xfrm>
          </p:grpSpPr>
          <p:sp>
            <p:nvSpPr>
              <p:cNvPr id="72" name="Freeform 32">
                <a:extLst>
                  <a:ext uri="{FF2B5EF4-FFF2-40B4-BE49-F238E27FC236}">
                    <a16:creationId xmlns:a16="http://schemas.microsoft.com/office/drawing/2014/main" id="{E4E0C6CC-464B-4A26-8717-502BEE9B286B}"/>
                  </a:ext>
                </a:extLst>
              </p:cNvPr>
              <p:cNvSpPr>
                <a:spLocks noEditPoints="1"/>
              </p:cNvSpPr>
              <p:nvPr/>
            </p:nvSpPr>
            <p:spPr bwMode="auto">
              <a:xfrm>
                <a:off x="1224" y="691"/>
                <a:ext cx="1385" cy="1166"/>
              </a:xfrm>
              <a:custGeom>
                <a:avLst/>
                <a:gdLst>
                  <a:gd name="T0" fmla="*/ 347 w 1385"/>
                  <a:gd name="T1" fmla="*/ 0 h 1166"/>
                  <a:gd name="T2" fmla="*/ 0 w 1385"/>
                  <a:gd name="T3" fmla="*/ 583 h 1166"/>
                  <a:gd name="T4" fmla="*/ 347 w 1385"/>
                  <a:gd name="T5" fmla="*/ 1166 h 1166"/>
                  <a:gd name="T6" fmla="*/ 1038 w 1385"/>
                  <a:gd name="T7" fmla="*/ 1166 h 1166"/>
                  <a:gd name="T8" fmla="*/ 1385 w 1385"/>
                  <a:gd name="T9" fmla="*/ 583 h 1166"/>
                  <a:gd name="T10" fmla="*/ 1038 w 1385"/>
                  <a:gd name="T11" fmla="*/ 0 h 1166"/>
                  <a:gd name="T12" fmla="*/ 347 w 1385"/>
                  <a:gd name="T13" fmla="*/ 0 h 1166"/>
                  <a:gd name="T14" fmla="*/ 233 w 1385"/>
                  <a:gd name="T15" fmla="*/ 583 h 1166"/>
                  <a:gd name="T16" fmla="*/ 462 w 1385"/>
                  <a:gd name="T17" fmla="*/ 200 h 1166"/>
                  <a:gd name="T18" fmla="*/ 923 w 1385"/>
                  <a:gd name="T19" fmla="*/ 200 h 1166"/>
                  <a:gd name="T20" fmla="*/ 1152 w 1385"/>
                  <a:gd name="T21" fmla="*/ 583 h 1166"/>
                  <a:gd name="T22" fmla="*/ 923 w 1385"/>
                  <a:gd name="T23" fmla="*/ 966 h 1166"/>
                  <a:gd name="T24" fmla="*/ 462 w 1385"/>
                  <a:gd name="T25" fmla="*/ 966 h 1166"/>
                  <a:gd name="T26" fmla="*/ 233 w 1385"/>
                  <a:gd name="T27" fmla="*/ 583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6">
                    <a:moveTo>
                      <a:pt x="347" y="0"/>
                    </a:moveTo>
                    <a:lnTo>
                      <a:pt x="0" y="583"/>
                    </a:lnTo>
                    <a:lnTo>
                      <a:pt x="347" y="1166"/>
                    </a:lnTo>
                    <a:lnTo>
                      <a:pt x="1038" y="1166"/>
                    </a:lnTo>
                    <a:lnTo>
                      <a:pt x="1385" y="583"/>
                    </a:lnTo>
                    <a:lnTo>
                      <a:pt x="1038" y="0"/>
                    </a:lnTo>
                    <a:lnTo>
                      <a:pt x="347" y="0"/>
                    </a:lnTo>
                    <a:close/>
                    <a:moveTo>
                      <a:pt x="233" y="583"/>
                    </a:moveTo>
                    <a:lnTo>
                      <a:pt x="462" y="200"/>
                    </a:lnTo>
                    <a:lnTo>
                      <a:pt x="923" y="200"/>
                    </a:lnTo>
                    <a:lnTo>
                      <a:pt x="1152" y="583"/>
                    </a:lnTo>
                    <a:lnTo>
                      <a:pt x="923" y="966"/>
                    </a:lnTo>
                    <a:lnTo>
                      <a:pt x="462" y="966"/>
                    </a:lnTo>
                    <a:lnTo>
                      <a:pt x="233" y="5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 name="Freeform 33">
                <a:extLst>
                  <a:ext uri="{FF2B5EF4-FFF2-40B4-BE49-F238E27FC236}">
                    <a16:creationId xmlns:a16="http://schemas.microsoft.com/office/drawing/2014/main" id="{BE0B0EC9-4776-4F32-ADB6-BE6288593138}"/>
                  </a:ext>
                </a:extLst>
              </p:cNvPr>
              <p:cNvSpPr>
                <a:spLocks noEditPoints="1"/>
              </p:cNvSpPr>
              <p:nvPr/>
            </p:nvSpPr>
            <p:spPr bwMode="auto">
              <a:xfrm>
                <a:off x="1" y="-1"/>
                <a:ext cx="1385" cy="1167"/>
              </a:xfrm>
              <a:custGeom>
                <a:avLst/>
                <a:gdLst>
                  <a:gd name="T0" fmla="*/ 347 w 1385"/>
                  <a:gd name="T1" fmla="*/ 0 h 1167"/>
                  <a:gd name="T2" fmla="*/ 0 w 1385"/>
                  <a:gd name="T3" fmla="*/ 583 h 1167"/>
                  <a:gd name="T4" fmla="*/ 347 w 1385"/>
                  <a:gd name="T5" fmla="*/ 1167 h 1167"/>
                  <a:gd name="T6" fmla="*/ 1038 w 1385"/>
                  <a:gd name="T7" fmla="*/ 1167 h 1167"/>
                  <a:gd name="T8" fmla="*/ 1385 w 1385"/>
                  <a:gd name="T9" fmla="*/ 583 h 1167"/>
                  <a:gd name="T10" fmla="*/ 1038 w 1385"/>
                  <a:gd name="T11" fmla="*/ 0 h 1167"/>
                  <a:gd name="T12" fmla="*/ 347 w 1385"/>
                  <a:gd name="T13" fmla="*/ 0 h 1167"/>
                  <a:gd name="T14" fmla="*/ 233 w 1385"/>
                  <a:gd name="T15" fmla="*/ 583 h 1167"/>
                  <a:gd name="T16" fmla="*/ 462 w 1385"/>
                  <a:gd name="T17" fmla="*/ 200 h 1167"/>
                  <a:gd name="T18" fmla="*/ 923 w 1385"/>
                  <a:gd name="T19" fmla="*/ 200 h 1167"/>
                  <a:gd name="T20" fmla="*/ 1152 w 1385"/>
                  <a:gd name="T21" fmla="*/ 583 h 1167"/>
                  <a:gd name="T22" fmla="*/ 923 w 1385"/>
                  <a:gd name="T23" fmla="*/ 967 h 1167"/>
                  <a:gd name="T24" fmla="*/ 462 w 1385"/>
                  <a:gd name="T25" fmla="*/ 967 h 1167"/>
                  <a:gd name="T26" fmla="*/ 233 w 1385"/>
                  <a:gd name="T27" fmla="*/ 583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7">
                    <a:moveTo>
                      <a:pt x="347" y="0"/>
                    </a:moveTo>
                    <a:lnTo>
                      <a:pt x="0" y="583"/>
                    </a:lnTo>
                    <a:lnTo>
                      <a:pt x="347" y="1167"/>
                    </a:lnTo>
                    <a:lnTo>
                      <a:pt x="1038" y="1167"/>
                    </a:lnTo>
                    <a:lnTo>
                      <a:pt x="1385" y="583"/>
                    </a:lnTo>
                    <a:lnTo>
                      <a:pt x="1038" y="0"/>
                    </a:lnTo>
                    <a:lnTo>
                      <a:pt x="347" y="0"/>
                    </a:lnTo>
                    <a:close/>
                    <a:moveTo>
                      <a:pt x="233" y="583"/>
                    </a:moveTo>
                    <a:lnTo>
                      <a:pt x="462" y="200"/>
                    </a:lnTo>
                    <a:lnTo>
                      <a:pt x="923" y="200"/>
                    </a:lnTo>
                    <a:lnTo>
                      <a:pt x="1152" y="583"/>
                    </a:lnTo>
                    <a:lnTo>
                      <a:pt x="923" y="967"/>
                    </a:lnTo>
                    <a:lnTo>
                      <a:pt x="462" y="967"/>
                    </a:lnTo>
                    <a:lnTo>
                      <a:pt x="233" y="5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 name="Freeform 34">
                <a:extLst>
                  <a:ext uri="{FF2B5EF4-FFF2-40B4-BE49-F238E27FC236}">
                    <a16:creationId xmlns:a16="http://schemas.microsoft.com/office/drawing/2014/main" id="{250E55BF-9B5E-4AF2-941A-4E659E0F1734}"/>
                  </a:ext>
                </a:extLst>
              </p:cNvPr>
              <p:cNvSpPr>
                <a:spLocks noEditPoints="1"/>
              </p:cNvSpPr>
              <p:nvPr/>
            </p:nvSpPr>
            <p:spPr bwMode="auto">
              <a:xfrm>
                <a:off x="1" y="1382"/>
                <a:ext cx="1385" cy="1167"/>
              </a:xfrm>
              <a:custGeom>
                <a:avLst/>
                <a:gdLst>
                  <a:gd name="T0" fmla="*/ 347 w 1385"/>
                  <a:gd name="T1" fmla="*/ 0 h 1167"/>
                  <a:gd name="T2" fmla="*/ 0 w 1385"/>
                  <a:gd name="T3" fmla="*/ 584 h 1167"/>
                  <a:gd name="T4" fmla="*/ 347 w 1385"/>
                  <a:gd name="T5" fmla="*/ 1167 h 1167"/>
                  <a:gd name="T6" fmla="*/ 1038 w 1385"/>
                  <a:gd name="T7" fmla="*/ 1167 h 1167"/>
                  <a:gd name="T8" fmla="*/ 1385 w 1385"/>
                  <a:gd name="T9" fmla="*/ 584 h 1167"/>
                  <a:gd name="T10" fmla="*/ 1038 w 1385"/>
                  <a:gd name="T11" fmla="*/ 0 h 1167"/>
                  <a:gd name="T12" fmla="*/ 347 w 1385"/>
                  <a:gd name="T13" fmla="*/ 0 h 1167"/>
                  <a:gd name="T14" fmla="*/ 233 w 1385"/>
                  <a:gd name="T15" fmla="*/ 584 h 1167"/>
                  <a:gd name="T16" fmla="*/ 462 w 1385"/>
                  <a:gd name="T17" fmla="*/ 200 h 1167"/>
                  <a:gd name="T18" fmla="*/ 923 w 1385"/>
                  <a:gd name="T19" fmla="*/ 200 h 1167"/>
                  <a:gd name="T20" fmla="*/ 1152 w 1385"/>
                  <a:gd name="T21" fmla="*/ 584 h 1167"/>
                  <a:gd name="T22" fmla="*/ 923 w 1385"/>
                  <a:gd name="T23" fmla="*/ 967 h 1167"/>
                  <a:gd name="T24" fmla="*/ 462 w 1385"/>
                  <a:gd name="T25" fmla="*/ 967 h 1167"/>
                  <a:gd name="T26" fmla="*/ 233 w 1385"/>
                  <a:gd name="T27" fmla="*/ 584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7">
                    <a:moveTo>
                      <a:pt x="347" y="0"/>
                    </a:moveTo>
                    <a:lnTo>
                      <a:pt x="0" y="584"/>
                    </a:lnTo>
                    <a:lnTo>
                      <a:pt x="347" y="1167"/>
                    </a:lnTo>
                    <a:lnTo>
                      <a:pt x="1038" y="1167"/>
                    </a:lnTo>
                    <a:lnTo>
                      <a:pt x="1385" y="584"/>
                    </a:lnTo>
                    <a:lnTo>
                      <a:pt x="1038" y="0"/>
                    </a:lnTo>
                    <a:lnTo>
                      <a:pt x="347" y="0"/>
                    </a:lnTo>
                    <a:close/>
                    <a:moveTo>
                      <a:pt x="233" y="584"/>
                    </a:moveTo>
                    <a:lnTo>
                      <a:pt x="462" y="200"/>
                    </a:lnTo>
                    <a:lnTo>
                      <a:pt x="923" y="200"/>
                    </a:lnTo>
                    <a:lnTo>
                      <a:pt x="1152" y="584"/>
                    </a:lnTo>
                    <a:lnTo>
                      <a:pt x="923" y="967"/>
                    </a:lnTo>
                    <a:lnTo>
                      <a:pt x="462" y="967"/>
                    </a:lnTo>
                    <a:lnTo>
                      <a:pt x="233"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spTree>
    <p:extLst>
      <p:ext uri="{BB962C8B-B14F-4D97-AF65-F5344CB8AC3E}">
        <p14:creationId xmlns:p14="http://schemas.microsoft.com/office/powerpoint/2010/main" val="21609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fill="hold"/>
                                        <p:tgtEl>
                                          <p:spTgt spid="47"/>
                                        </p:tgtEl>
                                        <p:attrNameLst>
                                          <p:attrName>ppt_x</p:attrName>
                                        </p:attrNameLst>
                                      </p:cBhvr>
                                      <p:tavLst>
                                        <p:tav tm="0">
                                          <p:val>
                                            <p:strVal val="0-#ppt_w/2"/>
                                          </p:val>
                                        </p:tav>
                                        <p:tav tm="100000">
                                          <p:val>
                                            <p:strVal val="#ppt_x"/>
                                          </p:val>
                                        </p:tav>
                                      </p:tavLst>
                                    </p:anim>
                                    <p:anim calcmode="lin" valueType="num">
                                      <p:cBhvr additive="base">
                                        <p:cTn id="13" dur="500" fill="hold"/>
                                        <p:tgtEl>
                                          <p:spTgt spid="47"/>
                                        </p:tgtEl>
                                        <p:attrNameLst>
                                          <p:attrName>ppt_y</p:attrName>
                                        </p:attrNameLst>
                                      </p:cBhvr>
                                      <p:tavLst>
                                        <p:tav tm="0">
                                          <p:val>
                                            <p:strVal val="#ppt_y"/>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 calcmode="lin" valueType="num">
                                      <p:cBhvr>
                                        <p:cTn id="16" dur="500" fill="hold"/>
                                        <p:tgtEl>
                                          <p:spTgt spid="53"/>
                                        </p:tgtEl>
                                        <p:attrNameLst>
                                          <p:attrName>ppt_w</p:attrName>
                                        </p:attrNameLst>
                                      </p:cBhvr>
                                      <p:tavLst>
                                        <p:tav tm="0">
                                          <p:val>
                                            <p:fltVal val="0"/>
                                          </p:val>
                                        </p:tav>
                                        <p:tav tm="100000">
                                          <p:val>
                                            <p:strVal val="#ppt_w"/>
                                          </p:val>
                                        </p:tav>
                                      </p:tavLst>
                                    </p:anim>
                                    <p:anim calcmode="lin" valueType="num">
                                      <p:cBhvr>
                                        <p:cTn id="17" dur="500" fill="hold"/>
                                        <p:tgtEl>
                                          <p:spTgt spid="53"/>
                                        </p:tgtEl>
                                        <p:attrNameLst>
                                          <p:attrName>ppt_h</p:attrName>
                                        </p:attrNameLst>
                                      </p:cBhvr>
                                      <p:tavLst>
                                        <p:tav tm="0">
                                          <p:val>
                                            <p:fltVal val="0"/>
                                          </p:val>
                                        </p:tav>
                                        <p:tav tm="100000">
                                          <p:val>
                                            <p:strVal val="#ppt_h"/>
                                          </p:val>
                                        </p:tav>
                                      </p:tavLst>
                                    </p:anim>
                                    <p:animEffect transition="in" filter="fade">
                                      <p:cBhvr>
                                        <p:cTn id="18" dur="500"/>
                                        <p:tgtEl>
                                          <p:spTgt spid="53"/>
                                        </p:tgtEl>
                                      </p:cBhvr>
                                    </p:animEffect>
                                  </p:childTnLst>
                                </p:cTn>
                              </p:par>
                              <p:par>
                                <p:cTn id="19" presetID="53" presetClass="entr" presetSubtype="16"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 calcmode="lin" valueType="num">
                                      <p:cBhvr>
                                        <p:cTn id="21" dur="500" fill="hold"/>
                                        <p:tgtEl>
                                          <p:spTgt spid="58"/>
                                        </p:tgtEl>
                                        <p:attrNameLst>
                                          <p:attrName>ppt_w</p:attrName>
                                        </p:attrNameLst>
                                      </p:cBhvr>
                                      <p:tavLst>
                                        <p:tav tm="0">
                                          <p:val>
                                            <p:fltVal val="0"/>
                                          </p:val>
                                        </p:tav>
                                        <p:tav tm="100000">
                                          <p:val>
                                            <p:strVal val="#ppt_w"/>
                                          </p:val>
                                        </p:tav>
                                      </p:tavLst>
                                    </p:anim>
                                    <p:anim calcmode="lin" valueType="num">
                                      <p:cBhvr>
                                        <p:cTn id="22" dur="500" fill="hold"/>
                                        <p:tgtEl>
                                          <p:spTgt spid="58"/>
                                        </p:tgtEl>
                                        <p:attrNameLst>
                                          <p:attrName>ppt_h</p:attrName>
                                        </p:attrNameLst>
                                      </p:cBhvr>
                                      <p:tavLst>
                                        <p:tav tm="0">
                                          <p:val>
                                            <p:fltVal val="0"/>
                                          </p:val>
                                        </p:tav>
                                        <p:tav tm="100000">
                                          <p:val>
                                            <p:strVal val="#ppt_h"/>
                                          </p:val>
                                        </p:tav>
                                      </p:tavLst>
                                    </p:anim>
                                    <p:animEffect transition="in" filter="fade">
                                      <p:cBhvr>
                                        <p:cTn id="23" dur="500"/>
                                        <p:tgtEl>
                                          <p:spTgt spid="5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 calcmode="lin" valueType="num">
                                      <p:cBhvr>
                                        <p:cTn id="26" dur="500" fill="hold"/>
                                        <p:tgtEl>
                                          <p:spTgt spid="57"/>
                                        </p:tgtEl>
                                        <p:attrNameLst>
                                          <p:attrName>ppt_w</p:attrName>
                                        </p:attrNameLst>
                                      </p:cBhvr>
                                      <p:tavLst>
                                        <p:tav tm="0">
                                          <p:val>
                                            <p:fltVal val="0"/>
                                          </p:val>
                                        </p:tav>
                                        <p:tav tm="100000">
                                          <p:val>
                                            <p:strVal val="#ppt_w"/>
                                          </p:val>
                                        </p:tav>
                                      </p:tavLst>
                                    </p:anim>
                                    <p:anim calcmode="lin" valueType="num">
                                      <p:cBhvr>
                                        <p:cTn id="27" dur="500" fill="hold"/>
                                        <p:tgtEl>
                                          <p:spTgt spid="57"/>
                                        </p:tgtEl>
                                        <p:attrNameLst>
                                          <p:attrName>ppt_h</p:attrName>
                                        </p:attrNameLst>
                                      </p:cBhvr>
                                      <p:tavLst>
                                        <p:tav tm="0">
                                          <p:val>
                                            <p:fltVal val="0"/>
                                          </p:val>
                                        </p:tav>
                                        <p:tav tm="100000">
                                          <p:val>
                                            <p:strVal val="#ppt_h"/>
                                          </p:val>
                                        </p:tav>
                                      </p:tavLst>
                                    </p:anim>
                                    <p:animEffect transition="in" filter="fade">
                                      <p:cBhvr>
                                        <p:cTn id="28" dur="500"/>
                                        <p:tgtEl>
                                          <p:spTgt spid="57"/>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p:cTn id="31" dur="500" fill="hold"/>
                                        <p:tgtEl>
                                          <p:spTgt spid="63"/>
                                        </p:tgtEl>
                                        <p:attrNameLst>
                                          <p:attrName>ppt_w</p:attrName>
                                        </p:attrNameLst>
                                      </p:cBhvr>
                                      <p:tavLst>
                                        <p:tav tm="0">
                                          <p:val>
                                            <p:fltVal val="0"/>
                                          </p:val>
                                        </p:tav>
                                        <p:tav tm="100000">
                                          <p:val>
                                            <p:strVal val="#ppt_w"/>
                                          </p:val>
                                        </p:tav>
                                      </p:tavLst>
                                    </p:anim>
                                    <p:anim calcmode="lin" valueType="num">
                                      <p:cBhvr>
                                        <p:cTn id="32" dur="500" fill="hold"/>
                                        <p:tgtEl>
                                          <p:spTgt spid="63"/>
                                        </p:tgtEl>
                                        <p:attrNameLst>
                                          <p:attrName>ppt_h</p:attrName>
                                        </p:attrNameLst>
                                      </p:cBhvr>
                                      <p:tavLst>
                                        <p:tav tm="0">
                                          <p:val>
                                            <p:fltVal val="0"/>
                                          </p:val>
                                        </p:tav>
                                        <p:tav tm="100000">
                                          <p:val>
                                            <p:strVal val="#ppt_h"/>
                                          </p:val>
                                        </p:tav>
                                      </p:tavLst>
                                    </p:anim>
                                    <p:animEffect transition="in" filter="fade">
                                      <p:cBhvr>
                                        <p:cTn id="33" dur="500"/>
                                        <p:tgtEl>
                                          <p:spTgt spid="63"/>
                                        </p:tgtEl>
                                      </p:cBhvr>
                                    </p:animEffect>
                                  </p:childTnLst>
                                </p:cTn>
                              </p:par>
                              <p:par>
                                <p:cTn id="34" presetID="53" presetClass="entr" presetSubtype="16" fill="hold" nodeType="withEffect">
                                  <p:stCondLst>
                                    <p:cond delay="0"/>
                                  </p:stCondLst>
                                  <p:childTnLst>
                                    <p:set>
                                      <p:cBhvr>
                                        <p:cTn id="35" dur="1" fill="hold">
                                          <p:stCondLst>
                                            <p:cond delay="0"/>
                                          </p:stCondLst>
                                        </p:cTn>
                                        <p:tgtEl>
                                          <p:spTgt spid="54"/>
                                        </p:tgtEl>
                                        <p:attrNameLst>
                                          <p:attrName>style.visibility</p:attrName>
                                        </p:attrNameLst>
                                      </p:cBhvr>
                                      <p:to>
                                        <p:strVal val="visible"/>
                                      </p:to>
                                    </p:set>
                                    <p:anim calcmode="lin" valueType="num">
                                      <p:cBhvr>
                                        <p:cTn id="36" dur="500" fill="hold"/>
                                        <p:tgtEl>
                                          <p:spTgt spid="54"/>
                                        </p:tgtEl>
                                        <p:attrNameLst>
                                          <p:attrName>ppt_w</p:attrName>
                                        </p:attrNameLst>
                                      </p:cBhvr>
                                      <p:tavLst>
                                        <p:tav tm="0">
                                          <p:val>
                                            <p:fltVal val="0"/>
                                          </p:val>
                                        </p:tav>
                                        <p:tav tm="100000">
                                          <p:val>
                                            <p:strVal val="#ppt_w"/>
                                          </p:val>
                                        </p:tav>
                                      </p:tavLst>
                                    </p:anim>
                                    <p:anim calcmode="lin" valueType="num">
                                      <p:cBhvr>
                                        <p:cTn id="37" dur="500" fill="hold"/>
                                        <p:tgtEl>
                                          <p:spTgt spid="54"/>
                                        </p:tgtEl>
                                        <p:attrNameLst>
                                          <p:attrName>ppt_h</p:attrName>
                                        </p:attrNameLst>
                                      </p:cBhvr>
                                      <p:tavLst>
                                        <p:tav tm="0">
                                          <p:val>
                                            <p:fltVal val="0"/>
                                          </p:val>
                                        </p:tav>
                                        <p:tav tm="100000">
                                          <p:val>
                                            <p:strVal val="#ppt_h"/>
                                          </p:val>
                                        </p:tav>
                                      </p:tavLst>
                                    </p:anim>
                                    <p:animEffect transition="in" filter="fade">
                                      <p:cBhvr>
                                        <p:cTn id="38" dur="500"/>
                                        <p:tgtEl>
                                          <p:spTgt spid="54"/>
                                        </p:tgtEl>
                                      </p:cBhvr>
                                    </p:animEffect>
                                  </p:childTnLst>
                                </p:cTn>
                              </p:par>
                              <p:par>
                                <p:cTn id="39" presetID="53" presetClass="entr" presetSubtype="16"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anim calcmode="lin" valueType="num">
                                      <p:cBhvr>
                                        <p:cTn id="41" dur="500" fill="hold"/>
                                        <p:tgtEl>
                                          <p:spTgt spid="65"/>
                                        </p:tgtEl>
                                        <p:attrNameLst>
                                          <p:attrName>ppt_w</p:attrName>
                                        </p:attrNameLst>
                                      </p:cBhvr>
                                      <p:tavLst>
                                        <p:tav tm="0">
                                          <p:val>
                                            <p:fltVal val="0"/>
                                          </p:val>
                                        </p:tav>
                                        <p:tav tm="100000">
                                          <p:val>
                                            <p:strVal val="#ppt_w"/>
                                          </p:val>
                                        </p:tav>
                                      </p:tavLst>
                                    </p:anim>
                                    <p:anim calcmode="lin" valueType="num">
                                      <p:cBhvr>
                                        <p:cTn id="42" dur="500" fill="hold"/>
                                        <p:tgtEl>
                                          <p:spTgt spid="65"/>
                                        </p:tgtEl>
                                        <p:attrNameLst>
                                          <p:attrName>ppt_h</p:attrName>
                                        </p:attrNameLst>
                                      </p:cBhvr>
                                      <p:tavLst>
                                        <p:tav tm="0">
                                          <p:val>
                                            <p:fltVal val="0"/>
                                          </p:val>
                                        </p:tav>
                                        <p:tav tm="100000">
                                          <p:val>
                                            <p:strVal val="#ppt_h"/>
                                          </p:val>
                                        </p:tav>
                                      </p:tavLst>
                                    </p:anim>
                                    <p:animEffect transition="in" filter="fade">
                                      <p:cBhvr>
                                        <p:cTn id="43" dur="500"/>
                                        <p:tgtEl>
                                          <p:spTgt spid="65"/>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fade">
                                      <p:cBhvr>
                                        <p:cTn id="47" dur="500"/>
                                        <p:tgtEl>
                                          <p:spTgt spid="6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500"/>
                                        <p:tgtEl>
                                          <p:spTgt spid="6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1"/>
                                        </p:tgtEl>
                                        <p:attrNameLst>
                                          <p:attrName>style.visibility</p:attrName>
                                        </p:attrNameLst>
                                      </p:cBhvr>
                                      <p:to>
                                        <p:strVal val="visible"/>
                                      </p:to>
                                    </p:set>
                                    <p:animEffect transition="in" filter="fade">
                                      <p:cBhvr>
                                        <p:cTn id="53" dur="500"/>
                                        <p:tgtEl>
                                          <p:spTgt spid="10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fade">
                                      <p:cBhvr>
                                        <p:cTn id="59" dur="500"/>
                                        <p:tgtEl>
                                          <p:spTgt spid="9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8"/>
                                        </p:tgtEl>
                                        <p:attrNameLst>
                                          <p:attrName>style.visibility</p:attrName>
                                        </p:attrNameLst>
                                      </p:cBhvr>
                                      <p:to>
                                        <p:strVal val="visible"/>
                                      </p:to>
                                    </p:set>
                                    <p:animEffect transition="in" filter="fade">
                                      <p:cBhvr>
                                        <p:cTn id="62" dur="500"/>
                                        <p:tgtEl>
                                          <p:spTgt spid="9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animEffect transition="in" filter="fade">
                                      <p:cBhvr>
                                        <p:cTn id="65" dur="500"/>
                                        <p:tgtEl>
                                          <p:spTgt spid="9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1"/>
                                        </p:tgtEl>
                                        <p:attrNameLst>
                                          <p:attrName>style.visibility</p:attrName>
                                        </p:attrNameLst>
                                      </p:cBhvr>
                                      <p:to>
                                        <p:strVal val="visible"/>
                                      </p:to>
                                    </p:set>
                                    <p:animEffect transition="in" filter="fade">
                                      <p:cBhvr>
                                        <p:cTn id="68" dur="500"/>
                                        <p:tgtEl>
                                          <p:spTgt spid="9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91" grpId="0"/>
      <p:bldP spid="92" grpId="0"/>
      <p:bldP spid="97" grpId="0"/>
      <p:bldP spid="98" grpId="0"/>
      <p:bldP spid="100" grpId="0"/>
      <p:bldP spid="101" grpId="0"/>
      <p:bldP spid="59" grpId="0"/>
      <p:bldP spid="61" grpId="0"/>
      <p:bldP spid="64" grpId="0"/>
      <p:bldP spid="69" grpId="0"/>
      <p:bldP spid="43" grpId="0"/>
      <p:bldP spid="45" grpId="0"/>
      <p:bldP spid="53" grpId="0" animBg="1"/>
      <p:bldP spid="57" grpId="0" animBg="1"/>
      <p:bldP spid="63"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2" descr="https://microsoft.sharepoint.com/teams/BrandCentral/BundleImages/3240WIN13_Jonna_Nokia_03/PreviewImage.png">
            <a:extLst>
              <a:ext uri="{FF2B5EF4-FFF2-40B4-BE49-F238E27FC236}">
                <a16:creationId xmlns:a16="http://schemas.microsoft.com/office/drawing/2014/main" id="{45980AC2-F8BA-494A-B5FF-9263CB1E28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33" t="11954" r="7796" b="-412"/>
          <a:stretch/>
        </p:blipFill>
        <p:spPr bwMode="auto">
          <a:xfrm flipH="1">
            <a:off x="5751935" y="0"/>
            <a:ext cx="6683657" cy="704715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881" y="-9473"/>
            <a:ext cx="5751054" cy="7023020"/>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latin typeface="Segoe UI"/>
            </a:endParaRP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16" name="Rectangle 15"/>
          <p:cNvSpPr/>
          <p:nvPr/>
        </p:nvSpPr>
        <p:spPr>
          <a:xfrm>
            <a:off x="272892" y="1997631"/>
            <a:ext cx="4879511" cy="4831050"/>
          </a:xfrm>
          <a:prstGeom prst="rect">
            <a:avLst/>
          </a:prstGeom>
        </p:spPr>
        <p:txBody>
          <a:bodyPr wrap="square" lIns="186521" tIns="149217" rIns="186521" bIns="149217">
            <a:spAutoFit/>
          </a:bodyPr>
          <a:lstStyle/>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Interpret</a:t>
            </a:r>
            <a:b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1836" kern="0">
                <a:gradFill>
                  <a:gsLst>
                    <a:gs pos="1250">
                      <a:srgbClr val="FFFFFF"/>
                    </a:gs>
                    <a:gs pos="100000">
                      <a:srgbClr val="FFFFFF"/>
                    </a:gs>
                  </a:gsLst>
                  <a:lin ang="5400000" scaled="0"/>
                </a:gradFill>
                <a:latin typeface="Segoe UI"/>
              </a:rPr>
              <a:t>Interprets a natural language user query string. Returns annotated interpretations which can enable rich search-box auto-completion experiences that anticipate what the user is typing</a:t>
            </a:r>
          </a:p>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Evaluate</a:t>
            </a:r>
            <a:b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1836" kern="0">
                <a:gradFill>
                  <a:gsLst>
                    <a:gs pos="1250">
                      <a:srgbClr val="FFFFFF"/>
                    </a:gs>
                    <a:gs pos="100000">
                      <a:srgbClr val="FFFFFF"/>
                    </a:gs>
                  </a:gsLst>
                  <a:lin ang="5400000" scaled="0"/>
                </a:gradFill>
                <a:latin typeface="Segoe UI"/>
              </a:rPr>
              <a:t>Evaluates a query expression and returns academic knowledge entity results </a:t>
            </a:r>
          </a:p>
          <a:p>
            <a:pPr defTabSz="913665">
              <a:lnSpc>
                <a:spcPct val="90000"/>
              </a:lnSpc>
              <a:spcBef>
                <a:spcPts val="1836"/>
              </a:spcBef>
              <a:defRPr/>
            </a:pPr>
            <a:r>
              <a:rPr lang="en-US" altLang="zh-CN" sz="2448" kern="0" spc="50" err="1">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Calchistogram</a:t>
            </a:r>
            <a:b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1836" kern="0">
                <a:gradFill>
                  <a:gsLst>
                    <a:gs pos="1250">
                      <a:srgbClr val="FFFFFF"/>
                    </a:gs>
                    <a:gs pos="100000">
                      <a:srgbClr val="FFFFFF"/>
                    </a:gs>
                  </a:gsLst>
                  <a:lin ang="5400000" scaled="0"/>
                </a:gradFill>
                <a:latin typeface="Segoe UI"/>
              </a:rPr>
              <a:t>Calculates a histogram of the distribution </a:t>
            </a:r>
            <a:br>
              <a:rPr lang="en-US" altLang="zh-CN" sz="1836" kern="0">
                <a:gradFill>
                  <a:gsLst>
                    <a:gs pos="1250">
                      <a:srgbClr val="FFFFFF"/>
                    </a:gs>
                    <a:gs pos="100000">
                      <a:srgbClr val="FFFFFF"/>
                    </a:gs>
                  </a:gsLst>
                  <a:lin ang="5400000" scaled="0"/>
                </a:gradFill>
                <a:latin typeface="Segoe UI"/>
              </a:rPr>
            </a:br>
            <a:r>
              <a:rPr lang="en-US" altLang="zh-CN" sz="1836" kern="0">
                <a:gradFill>
                  <a:gsLst>
                    <a:gs pos="1250">
                      <a:srgbClr val="FFFFFF"/>
                    </a:gs>
                    <a:gs pos="100000">
                      <a:srgbClr val="FFFFFF"/>
                    </a:gs>
                  </a:gsLst>
                  <a:lin ang="5400000" scaled="0"/>
                </a:gradFill>
                <a:latin typeface="Segoe UI"/>
              </a:rPr>
              <a:t>of attribute values for the academic entities returned by a query expression, such as </a:t>
            </a:r>
            <a:br>
              <a:rPr lang="en-US" altLang="zh-CN" sz="1836" kern="0">
                <a:gradFill>
                  <a:gsLst>
                    <a:gs pos="1250">
                      <a:srgbClr val="FFFFFF"/>
                    </a:gs>
                    <a:gs pos="100000">
                      <a:srgbClr val="FFFFFF"/>
                    </a:gs>
                  </a:gsLst>
                  <a:lin ang="5400000" scaled="0"/>
                </a:gradFill>
                <a:latin typeface="Segoe UI"/>
              </a:rPr>
            </a:br>
            <a:r>
              <a:rPr lang="en-US" altLang="zh-CN" sz="1836" kern="0">
                <a:gradFill>
                  <a:gsLst>
                    <a:gs pos="1250">
                      <a:srgbClr val="FFFFFF"/>
                    </a:gs>
                    <a:gs pos="100000">
                      <a:srgbClr val="FFFFFF"/>
                    </a:gs>
                  </a:gsLst>
                  <a:lin ang="5400000" scaled="0"/>
                </a:gradFill>
                <a:latin typeface="Segoe UI"/>
              </a:rPr>
              <a:t>the distribution of citations by year for </a:t>
            </a:r>
            <a:br>
              <a:rPr lang="en-US" altLang="zh-CN" sz="1836" kern="0">
                <a:gradFill>
                  <a:gsLst>
                    <a:gs pos="1250">
                      <a:srgbClr val="FFFFFF"/>
                    </a:gs>
                    <a:gs pos="100000">
                      <a:srgbClr val="FFFFFF"/>
                    </a:gs>
                  </a:gsLst>
                  <a:lin ang="5400000" scaled="0"/>
                </a:gradFill>
                <a:latin typeface="Segoe UI"/>
              </a:rPr>
            </a:br>
            <a:r>
              <a:rPr lang="en-US" altLang="zh-CN" sz="1836" kern="0">
                <a:gradFill>
                  <a:gsLst>
                    <a:gs pos="1250">
                      <a:srgbClr val="FFFFFF"/>
                    </a:gs>
                    <a:gs pos="100000">
                      <a:srgbClr val="FFFFFF"/>
                    </a:gs>
                  </a:gsLst>
                  <a:lin ang="5400000" scaled="0"/>
                </a:gradFill>
                <a:latin typeface="Segoe UI"/>
              </a:rPr>
              <a:t>a given author</a:t>
            </a:r>
            <a:endParaRPr lang="en-US" sz="1836" kern="0">
              <a:gradFill>
                <a:gsLst>
                  <a:gs pos="1250">
                    <a:srgbClr val="FFFFFF"/>
                  </a:gs>
                  <a:gs pos="100000">
                    <a:srgbClr val="FFFFFF"/>
                  </a:gs>
                </a:gsLst>
                <a:lin ang="5400000" scaled="0"/>
              </a:gradFill>
              <a:latin typeface="Segoe UI"/>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700"/>
              <a:t>Academic </a:t>
            </a:r>
            <a:br>
              <a:rPr lang="en-US" sz="4700"/>
            </a:br>
            <a:r>
              <a:rPr lang="en-US" sz="4700"/>
              <a:t>knowledge</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228726" y="271212"/>
            <a:ext cx="922376" cy="922376"/>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pic>
        <p:nvPicPr>
          <p:cNvPr id="6" name="Picture 5">
            <a:extLst>
              <a:ext uri="{FF2B5EF4-FFF2-40B4-BE49-F238E27FC236}">
                <a16:creationId xmlns:a16="http://schemas.microsoft.com/office/drawing/2014/main" id="{B59566E2-2BEF-462A-9CD6-E4D724AAB92C}"/>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340187" y="404335"/>
            <a:ext cx="699453" cy="699453"/>
          </a:xfrm>
          <a:prstGeom prst="rect">
            <a:avLst/>
          </a:prstGeom>
        </p:spPr>
      </p:pic>
    </p:spTree>
    <p:extLst>
      <p:ext uri="{BB962C8B-B14F-4D97-AF65-F5344CB8AC3E}">
        <p14:creationId xmlns:p14="http://schemas.microsoft.com/office/powerpoint/2010/main" val="100121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83" y="3370863"/>
            <a:ext cx="4082554" cy="36231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5" tIns="548562" rIns="182854" bIns="146283" numCol="1" spcCol="0" rtlCol="0" fromWordArt="0" anchor="t" anchorCtr="0" forceAA="0" compatLnSpc="1">
            <a:prstTxWarp prst="textNoShape">
              <a:avLst/>
            </a:prstTxWarp>
            <a:noAutofit/>
          </a:bodyPr>
          <a:lstStyle/>
          <a:p>
            <a:pPr defTabSz="932509">
              <a:spcBef>
                <a:spcPts val="587"/>
              </a:spcBef>
              <a:spcAft>
                <a:spcPts val="587"/>
              </a:spcAft>
              <a:defRPr/>
            </a:pPr>
            <a:r>
              <a:rPr lang="en-US" sz="200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Roll your own with REST APIs</a:t>
            </a:r>
          </a:p>
          <a:p>
            <a:pPr defTabSz="932509">
              <a:spcBef>
                <a:spcPts val="587"/>
              </a:spcBef>
              <a:spcAft>
                <a:spcPts val="587"/>
              </a:spcAft>
              <a:defRPr/>
            </a:pPr>
            <a:r>
              <a:rPr lang="en-US" sz="200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Simple to add: just a few </a:t>
            </a:r>
            <a:br>
              <a:rPr lang="en-US" sz="200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br>
            <a:r>
              <a:rPr lang="en-US" sz="2000">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lines of code required</a:t>
            </a:r>
          </a:p>
        </p:txBody>
      </p:sp>
      <p:sp>
        <p:nvSpPr>
          <p:cNvPr id="36" name="Rectangle 35"/>
          <p:cNvSpPr/>
          <p:nvPr/>
        </p:nvSpPr>
        <p:spPr bwMode="auto">
          <a:xfrm>
            <a:off x="4176961" y="3370863"/>
            <a:ext cx="4082554" cy="36231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5" tIns="548562" rIns="182854" bIns="146283" numCol="1" spcCol="0" rtlCol="0" fromWordArt="0" anchor="t" anchorCtr="0" forceAA="0" compatLnSpc="1">
            <a:prstTxWarp prst="textNoShape">
              <a:avLst/>
            </a:prstTxWarp>
            <a:noAutofit/>
          </a:bodyPr>
          <a:lstStyle/>
          <a:p>
            <a:pPr defTabSz="932509">
              <a:lnSpc>
                <a:spcPct val="90000"/>
              </a:lnSpc>
              <a:spcBef>
                <a:spcPts val="600"/>
              </a:spcBef>
              <a:defRPr/>
            </a:pPr>
            <a:r>
              <a:rPr lang="en-US">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Integrate into the language </a:t>
            </a:r>
            <a:br>
              <a:rPr lang="en-US">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br>
            <a:r>
              <a:rPr lang="en-US">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and platform of your choice</a:t>
            </a:r>
          </a:p>
          <a:p>
            <a:pPr defTabSz="932509">
              <a:lnSpc>
                <a:spcPct val="90000"/>
              </a:lnSpc>
              <a:spcBef>
                <a:spcPts val="600"/>
              </a:spcBef>
              <a:defRPr/>
            </a:pPr>
            <a:r>
              <a:rPr lang="en-US">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Breadth of offerings helps you </a:t>
            </a:r>
            <a:br>
              <a:rPr lang="en-US">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br>
            <a:r>
              <a:rPr lang="en-US">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find the right API for your app</a:t>
            </a:r>
          </a:p>
          <a:p>
            <a:pPr defTabSz="932509">
              <a:lnSpc>
                <a:spcPct val="90000"/>
              </a:lnSpc>
              <a:spcBef>
                <a:spcPts val="600"/>
              </a:spcBef>
              <a:defRPr/>
            </a:pPr>
            <a:r>
              <a:rPr lang="en-US">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Bring your own data for your </a:t>
            </a:r>
            <a:br>
              <a:rPr lang="en-US">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br>
            <a:r>
              <a:rPr lang="en-US">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custom experience</a:t>
            </a:r>
          </a:p>
        </p:txBody>
      </p:sp>
      <p:sp>
        <p:nvSpPr>
          <p:cNvPr id="37" name="Rectangle 36"/>
          <p:cNvSpPr/>
          <p:nvPr/>
        </p:nvSpPr>
        <p:spPr bwMode="auto">
          <a:xfrm>
            <a:off x="8353040" y="3370863"/>
            <a:ext cx="4082554" cy="36231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5" tIns="548562" rIns="182854" bIns="146283" numCol="1" spcCol="0" rtlCol="0" fromWordArt="0" anchor="t" anchorCtr="0" forceAA="0" compatLnSpc="1">
            <a:prstTxWarp prst="textNoShape">
              <a:avLst/>
            </a:prstTxWarp>
            <a:noAutofit/>
          </a:bodyPr>
          <a:lstStyle/>
          <a:p>
            <a:pPr defTabSz="932509">
              <a:lnSpc>
                <a:spcPct val="90000"/>
              </a:lnSpc>
              <a:spcBef>
                <a:spcPts val="600"/>
              </a:spcBef>
              <a:spcAft>
                <a:spcPts val="587"/>
              </a:spcAft>
              <a:defRPr/>
            </a:pPr>
            <a:r>
              <a:rPr lang="en-US">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Built by experts in their field </a:t>
            </a:r>
            <a:br>
              <a:rPr lang="en-US">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br>
            <a:r>
              <a:rPr lang="en-US">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from Microsoft Research, Bing, </a:t>
            </a:r>
            <a:br>
              <a:rPr lang="en-US">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br>
            <a:r>
              <a:rPr lang="en-US">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and Azure Machine Learning</a:t>
            </a:r>
          </a:p>
          <a:p>
            <a:pPr defTabSz="932509">
              <a:lnSpc>
                <a:spcPct val="90000"/>
              </a:lnSpc>
              <a:spcBef>
                <a:spcPts val="600"/>
              </a:spcBef>
              <a:spcAft>
                <a:spcPts val="587"/>
              </a:spcAft>
              <a:defRPr/>
            </a:pPr>
            <a:r>
              <a:rPr lang="en-US">
                <a:gradFill>
                  <a:gsLst>
                    <a:gs pos="10909">
                      <a:srgbClr val="353535"/>
                    </a:gs>
                    <a:gs pos="38000">
                      <a:srgbClr val="353535"/>
                    </a:gs>
                  </a:gsLst>
                  <a:lin ang="10800000" scaled="0"/>
                </a:gradFill>
                <a:latin typeface="Segoe UI" panose="020B0502040204020203" pitchFamily="34" charset="0"/>
                <a:cs typeface="Segoe UI" panose="020B0502040204020203" pitchFamily="34" charset="0"/>
              </a:rPr>
              <a:t>Quality documentation, sample code, and community support</a:t>
            </a:r>
          </a:p>
        </p:txBody>
      </p:sp>
      <p:pic>
        <p:nvPicPr>
          <p:cNvPr id="12" name="Picture 11"/>
          <p:cNvPicPr>
            <a:picLocks noChangeAspect="1"/>
          </p:cNvPicPr>
          <p:nvPr/>
        </p:nvPicPr>
        <p:blipFill rotWithShape="1">
          <a:blip r:embed="rId3"/>
          <a:srcRect t="31789" b="27258"/>
          <a:stretch/>
        </p:blipFill>
        <p:spPr>
          <a:xfrm>
            <a:off x="883" y="-33986"/>
            <a:ext cx="12434711" cy="3420451"/>
          </a:xfrm>
          <a:prstGeom prst="rect">
            <a:avLst/>
          </a:prstGeom>
        </p:spPr>
      </p:pic>
      <p:sp>
        <p:nvSpPr>
          <p:cNvPr id="39" name="Rectangle 38"/>
          <p:cNvSpPr/>
          <p:nvPr/>
        </p:nvSpPr>
        <p:spPr bwMode="auto">
          <a:xfrm>
            <a:off x="883" y="-43029"/>
            <a:ext cx="8354852" cy="3431590"/>
          </a:xfrm>
          <a:prstGeom prst="rect">
            <a:avLst/>
          </a:prstGeom>
          <a:gradFill>
            <a:gsLst>
              <a:gs pos="0">
                <a:schemeClr val="tx1">
                  <a:alpha val="0"/>
                </a:schemeClr>
              </a:gs>
              <a:gs pos="100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TextBox 7"/>
          <p:cNvSpPr txBox="1"/>
          <p:nvPr/>
        </p:nvSpPr>
        <p:spPr>
          <a:xfrm>
            <a:off x="881" y="2990467"/>
            <a:ext cx="4077796" cy="664702"/>
          </a:xfrm>
          <a:prstGeom prst="rect">
            <a:avLst/>
          </a:prstGeom>
          <a:solidFill>
            <a:schemeClr val="accent3"/>
          </a:solidFill>
        </p:spPr>
        <p:txBody>
          <a:bodyPr wrap="none" lIns="182854" tIns="146283" rIns="182854" bIns="146283" rtlCol="0" anchor="ctr">
            <a:noAutofit/>
          </a:bodyPr>
          <a:lstStyle/>
          <a:p>
            <a:pPr algn="ctr" defTabSz="914050">
              <a:defRPr/>
            </a:pPr>
            <a:r>
              <a:rPr lang="en-US" sz="2400">
                <a:gradFill>
                  <a:gsLst>
                    <a:gs pos="64545">
                      <a:srgbClr val="FFFFFF"/>
                    </a:gs>
                    <a:gs pos="54000">
                      <a:srgbClr val="FFFFFF"/>
                    </a:gs>
                  </a:gsLst>
                  <a:lin ang="10800000" scaled="0"/>
                </a:gradFill>
                <a:latin typeface="Segoe UI" panose="020B0502040204020203" pitchFamily="34" charset="0"/>
                <a:cs typeface="Segoe UI" panose="020B0502040204020203" pitchFamily="34" charset="0"/>
              </a:rPr>
              <a:t>Easy</a:t>
            </a:r>
          </a:p>
        </p:txBody>
      </p:sp>
      <p:sp>
        <p:nvSpPr>
          <p:cNvPr id="26" name="TextBox 25"/>
          <p:cNvSpPr txBox="1"/>
          <p:nvPr/>
        </p:nvSpPr>
        <p:spPr>
          <a:xfrm>
            <a:off x="4172202" y="2990467"/>
            <a:ext cx="4087313" cy="664702"/>
          </a:xfrm>
          <a:prstGeom prst="rect">
            <a:avLst/>
          </a:prstGeom>
          <a:solidFill>
            <a:schemeClr val="accent1"/>
          </a:solidFill>
        </p:spPr>
        <p:txBody>
          <a:bodyPr wrap="none" lIns="182854" tIns="146283" rIns="182854" bIns="146283" rtlCol="0" anchor="ctr">
            <a:noAutofit/>
          </a:bodyPr>
          <a:lstStyle/>
          <a:p>
            <a:pPr algn="ctr" defTabSz="914050">
              <a:defRPr/>
            </a:pPr>
            <a:r>
              <a:rPr lang="en-US" sz="2400">
                <a:gradFill>
                  <a:gsLst>
                    <a:gs pos="71818">
                      <a:srgbClr val="FFFFFF"/>
                    </a:gs>
                    <a:gs pos="59000">
                      <a:srgbClr val="FFFFFF"/>
                    </a:gs>
                  </a:gsLst>
                  <a:lin ang="10800000" scaled="0"/>
                </a:gradFill>
                <a:latin typeface="Segoe UI" panose="020B0502040204020203" pitchFamily="34" charset="0"/>
                <a:cs typeface="Segoe UI" panose="020B0502040204020203" pitchFamily="34" charset="0"/>
              </a:rPr>
              <a:t>Flexible</a:t>
            </a:r>
          </a:p>
        </p:txBody>
      </p:sp>
      <p:sp>
        <p:nvSpPr>
          <p:cNvPr id="27" name="TextBox 26"/>
          <p:cNvSpPr txBox="1"/>
          <p:nvPr/>
        </p:nvSpPr>
        <p:spPr>
          <a:xfrm>
            <a:off x="8348281" y="2990467"/>
            <a:ext cx="4087313" cy="664702"/>
          </a:xfrm>
          <a:prstGeom prst="rect">
            <a:avLst/>
          </a:prstGeom>
          <a:solidFill>
            <a:schemeClr val="tx1"/>
          </a:solidFill>
        </p:spPr>
        <p:txBody>
          <a:bodyPr wrap="none" lIns="182854" tIns="146283" rIns="182854" bIns="146283" rtlCol="0" anchor="ctr">
            <a:noAutofit/>
          </a:bodyPr>
          <a:lstStyle/>
          <a:p>
            <a:pPr algn="ctr" defTabSz="914050">
              <a:defRPr/>
            </a:pPr>
            <a:r>
              <a:rPr lang="en-US" sz="2400">
                <a:gradFill>
                  <a:gsLst>
                    <a:gs pos="3636">
                      <a:srgbClr val="FFFFFF"/>
                    </a:gs>
                    <a:gs pos="20000">
                      <a:srgbClr val="FFFFFF"/>
                    </a:gs>
                  </a:gsLst>
                  <a:lin ang="10800000" scaled="0"/>
                </a:gradFill>
                <a:latin typeface="Segoe UI" panose="020B0502040204020203" pitchFamily="34" charset="0"/>
                <a:cs typeface="Segoe UI" panose="020B0502040204020203" pitchFamily="34" charset="0"/>
              </a:rPr>
              <a:t>Tested</a:t>
            </a:r>
          </a:p>
        </p:txBody>
      </p:sp>
      <p:sp>
        <p:nvSpPr>
          <p:cNvPr id="2" name="Title 1"/>
          <p:cNvSpPr>
            <a:spLocks noGrp="1"/>
          </p:cNvSpPr>
          <p:nvPr>
            <p:ph type="title"/>
          </p:nvPr>
        </p:nvSpPr>
        <p:spPr/>
        <p:txBody>
          <a:bodyPr>
            <a:noAutofit/>
          </a:bodyPr>
          <a:lstStyle/>
          <a:p>
            <a:r>
              <a:rPr lang="en-US" sz="5999">
                <a:gradFill>
                  <a:gsLst>
                    <a:gs pos="1250">
                      <a:schemeClr val="bg1"/>
                    </a:gs>
                    <a:gs pos="100000">
                      <a:schemeClr val="bg1"/>
                    </a:gs>
                  </a:gsLst>
                  <a:lin ang="5400000" scaled="0"/>
                </a:gradFill>
              </a:rPr>
              <a:t>Why Microsoft </a:t>
            </a:r>
            <a:br>
              <a:rPr lang="en-US" sz="5999">
                <a:gradFill>
                  <a:gsLst>
                    <a:gs pos="1250">
                      <a:schemeClr val="bg1"/>
                    </a:gs>
                    <a:gs pos="100000">
                      <a:schemeClr val="bg1"/>
                    </a:gs>
                  </a:gsLst>
                  <a:lin ang="5400000" scaled="0"/>
                </a:gradFill>
              </a:rPr>
            </a:br>
            <a:r>
              <a:rPr lang="en-US" sz="5999">
                <a:gradFill>
                  <a:gsLst>
                    <a:gs pos="1250">
                      <a:schemeClr val="bg1"/>
                    </a:gs>
                    <a:gs pos="100000">
                      <a:schemeClr val="bg1"/>
                    </a:gs>
                  </a:gsLst>
                  <a:lin ang="5400000" scaled="0"/>
                </a:gradFill>
              </a:rPr>
              <a:t>Cognitive Services?</a:t>
            </a:r>
          </a:p>
        </p:txBody>
      </p:sp>
      <p:grpSp>
        <p:nvGrpSpPr>
          <p:cNvPr id="21" name="Group 20"/>
          <p:cNvGrpSpPr/>
          <p:nvPr/>
        </p:nvGrpSpPr>
        <p:grpSpPr>
          <a:xfrm>
            <a:off x="337292" y="5314694"/>
            <a:ext cx="1875222" cy="1263844"/>
            <a:chOff x="336997" y="5563271"/>
            <a:chExt cx="1507043" cy="1015702"/>
          </a:xfrm>
        </p:grpSpPr>
        <p:grpSp>
          <p:nvGrpSpPr>
            <p:cNvPr id="17" name="Group 16"/>
            <p:cNvGrpSpPr/>
            <p:nvPr/>
          </p:nvGrpSpPr>
          <p:grpSpPr>
            <a:xfrm>
              <a:off x="336997" y="5563271"/>
              <a:ext cx="830874" cy="828675"/>
              <a:chOff x="481383" y="5517269"/>
              <a:chExt cx="830874" cy="828675"/>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582" y="5517269"/>
                <a:ext cx="828675" cy="828675"/>
              </a:xfrm>
              <a:prstGeom prst="rect">
                <a:avLst/>
              </a:prstGeom>
            </p:spPr>
          </p:pic>
          <p:sp>
            <p:nvSpPr>
              <p:cNvPr id="23" name="TextBox 22"/>
              <p:cNvSpPr txBox="1"/>
              <p:nvPr/>
            </p:nvSpPr>
            <p:spPr>
              <a:xfrm>
                <a:off x="481383" y="5674497"/>
                <a:ext cx="812663" cy="555040"/>
              </a:xfrm>
              <a:prstGeom prst="rect">
                <a:avLst/>
              </a:prstGeom>
              <a:noFill/>
            </p:spPr>
            <p:txBody>
              <a:bodyPr wrap="square" lIns="182828" tIns="146263" rIns="182828" bIns="146263" rtlCol="0" anchor="ctr">
                <a:spAutoFit/>
              </a:bodyPr>
              <a:lstStyle/>
              <a:p>
                <a:pPr algn="ctr" defTabSz="914050">
                  <a:lnSpc>
                    <a:spcPct val="90000"/>
                  </a:lnSpc>
                  <a:spcAft>
                    <a:spcPts val="600"/>
                  </a:spcAft>
                  <a:defRPr/>
                </a:pPr>
                <a:r>
                  <a:rPr lang="en-US" sz="1399" b="1">
                    <a:gradFill>
                      <a:gsLst>
                        <a:gs pos="82727">
                          <a:srgbClr val="FFFFFF"/>
                        </a:gs>
                        <a:gs pos="76000">
                          <a:srgbClr val="FFFFFF"/>
                        </a:gs>
                      </a:gsLst>
                      <a:lin ang="10800000" scaled="0"/>
                    </a:gradFill>
                    <a:latin typeface="Segoe UI" panose="020B0502040204020203" pitchFamily="34" charset="0"/>
                    <a:cs typeface="Segoe UI" panose="020B0502040204020203" pitchFamily="34" charset="0"/>
                  </a:rPr>
                  <a:t>GET A</a:t>
                </a:r>
                <a:br>
                  <a:rPr lang="en-US" sz="1399" b="1">
                    <a:gradFill>
                      <a:gsLst>
                        <a:gs pos="82727">
                          <a:srgbClr val="FFFFFF"/>
                        </a:gs>
                        <a:gs pos="76000">
                          <a:srgbClr val="FFFFFF"/>
                        </a:gs>
                      </a:gsLst>
                      <a:lin ang="10800000" scaled="0"/>
                    </a:gradFill>
                    <a:latin typeface="Segoe UI" panose="020B0502040204020203" pitchFamily="34" charset="0"/>
                    <a:cs typeface="Segoe UI" panose="020B0502040204020203" pitchFamily="34" charset="0"/>
                  </a:rPr>
                </a:br>
                <a:r>
                  <a:rPr lang="en-US" sz="1399" b="1">
                    <a:gradFill>
                      <a:gsLst>
                        <a:gs pos="82727">
                          <a:srgbClr val="FFFFFF"/>
                        </a:gs>
                        <a:gs pos="76000">
                          <a:srgbClr val="FFFFFF"/>
                        </a:gs>
                      </a:gsLst>
                      <a:lin ang="10800000" scaled="0"/>
                    </a:gradFill>
                    <a:latin typeface="Segoe UI" panose="020B0502040204020203" pitchFamily="34" charset="0"/>
                    <a:cs typeface="Segoe UI" panose="020B0502040204020203" pitchFamily="34" charset="0"/>
                  </a:rPr>
                  <a:t> KEY</a:t>
                </a:r>
              </a:p>
            </p:txBody>
          </p:sp>
        </p:grpSp>
        <p:grpSp>
          <p:nvGrpSpPr>
            <p:cNvPr id="18" name="Group 17"/>
            <p:cNvGrpSpPr/>
            <p:nvPr/>
          </p:nvGrpSpPr>
          <p:grpSpPr>
            <a:xfrm>
              <a:off x="972360" y="5750298"/>
              <a:ext cx="871680" cy="828675"/>
              <a:chOff x="1170480" y="5712198"/>
              <a:chExt cx="871680" cy="828675"/>
            </a:xfrm>
          </p:grpSpPr>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601" y="5712198"/>
                <a:ext cx="828675" cy="828675"/>
              </a:xfrm>
              <a:prstGeom prst="rect">
                <a:avLst/>
              </a:prstGeom>
            </p:spPr>
          </p:pic>
          <p:sp>
            <p:nvSpPr>
              <p:cNvPr id="53" name="TextBox 52"/>
              <p:cNvSpPr txBox="1"/>
              <p:nvPr/>
            </p:nvSpPr>
            <p:spPr>
              <a:xfrm>
                <a:off x="1170480" y="5930235"/>
                <a:ext cx="871680" cy="393195"/>
              </a:xfrm>
              <a:prstGeom prst="rect">
                <a:avLst/>
              </a:prstGeom>
              <a:noFill/>
            </p:spPr>
            <p:txBody>
              <a:bodyPr wrap="square" lIns="182828" tIns="146263" rIns="182828" bIns="146263" rtlCol="0" anchor="ctr">
                <a:spAutoFit/>
              </a:bodyPr>
              <a:lstStyle/>
              <a:p>
                <a:pPr algn="ctr" defTabSz="914050">
                  <a:lnSpc>
                    <a:spcPct val="90000"/>
                  </a:lnSpc>
                  <a:spcAft>
                    <a:spcPts val="600"/>
                  </a:spcAft>
                  <a:defRPr/>
                </a:pPr>
                <a:r>
                  <a:rPr lang="en-US" sz="1399" b="1">
                    <a:gradFill>
                      <a:gsLst>
                        <a:gs pos="82727">
                          <a:srgbClr val="FFFFFF"/>
                        </a:gs>
                        <a:gs pos="76000">
                          <a:srgbClr val="FFFFFF"/>
                        </a:gs>
                      </a:gsLst>
                      <a:lin ang="10800000" scaled="0"/>
                    </a:gradFill>
                    <a:latin typeface="Segoe UI" panose="020B0502040204020203" pitchFamily="34" charset="0"/>
                    <a:cs typeface="Segoe UI" panose="020B0502040204020203" pitchFamily="34" charset="0"/>
                  </a:rPr>
                  <a:t>BUILD</a:t>
                </a:r>
              </a:p>
            </p:txBody>
          </p:sp>
        </p:grpSp>
      </p:grpSp>
      <p:sp>
        <p:nvSpPr>
          <p:cNvPr id="44" name="Freeform 11"/>
          <p:cNvSpPr>
            <a:spLocks noEditPoints="1"/>
          </p:cNvSpPr>
          <p:nvPr/>
        </p:nvSpPr>
        <p:spPr bwMode="black">
          <a:xfrm>
            <a:off x="5245885" y="5930835"/>
            <a:ext cx="401817" cy="4947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1414" tIns="45706" rIns="91414" bIns="45706" numCol="1" anchor="t" anchorCtr="0" compatLnSpc="1">
            <a:prstTxWarp prst="textNoShape">
              <a:avLst/>
            </a:prstTxWarp>
          </a:bodyPr>
          <a:lstStyle/>
          <a:p>
            <a:pPr defTabSz="914050">
              <a:defRPr/>
            </a:pPr>
            <a:endParaRPr lang="en-US" sz="1836">
              <a:solidFill>
                <a:srgbClr val="505050"/>
              </a:solidFill>
              <a:latin typeface="Segoe UI Semilight"/>
            </a:endParaRPr>
          </a:p>
        </p:txBody>
      </p:sp>
      <p:sp>
        <p:nvSpPr>
          <p:cNvPr id="48" name="Freeform 47"/>
          <p:cNvSpPr>
            <a:spLocks noChangeAspect="1" noEditPoints="1"/>
          </p:cNvSpPr>
          <p:nvPr/>
        </p:nvSpPr>
        <p:spPr bwMode="black">
          <a:xfrm>
            <a:off x="4407714" y="5990604"/>
            <a:ext cx="376700" cy="37516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1414" tIns="45706" rIns="91414" bIns="45706" numCol="1" anchor="t" anchorCtr="0" compatLnSpc="1">
            <a:prstTxWarp prst="textNoShape">
              <a:avLst/>
            </a:prstTxWarp>
          </a:bodyPr>
          <a:lstStyle/>
          <a:p>
            <a:pPr defTabSz="914050">
              <a:defRPr/>
            </a:pPr>
            <a:endParaRPr lang="en-US" sz="1836">
              <a:solidFill>
                <a:srgbClr val="505050"/>
              </a:solidFill>
              <a:latin typeface="Segoe UI Semilight"/>
            </a:endParaRPr>
          </a:p>
        </p:txBody>
      </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808738" y="6335683"/>
            <a:ext cx="1006490" cy="2920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859691" y="5848791"/>
            <a:ext cx="989002" cy="2657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8517226" y="5696553"/>
            <a:ext cx="922490" cy="378221"/>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517224" y="6193172"/>
            <a:ext cx="1108503" cy="33859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00663" y="6232967"/>
            <a:ext cx="1689712" cy="41864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9900663" y="5600288"/>
            <a:ext cx="1668019" cy="41863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41847" y="5941107"/>
            <a:ext cx="372747" cy="451814"/>
          </a:xfrm>
          <a:prstGeom prst="rect">
            <a:avLst/>
          </a:prstGeom>
        </p:spPr>
      </p:pic>
    </p:spTree>
    <p:extLst>
      <p:ext uri="{BB962C8B-B14F-4D97-AF65-F5344CB8AC3E}">
        <p14:creationId xmlns:p14="http://schemas.microsoft.com/office/powerpoint/2010/main" val="373091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D831653-5ACC-453C-8FD7-8D0A1A1B70EF}"/>
              </a:ext>
            </a:extLst>
          </p:cNvPr>
          <p:cNvPicPr>
            <a:picLocks noChangeAspect="1"/>
          </p:cNvPicPr>
          <p:nvPr/>
        </p:nvPicPr>
        <p:blipFill rotWithShape="1">
          <a:blip r:embed="rId3">
            <a:extLst>
              <a:ext uri="{28A0092B-C50C-407E-A947-70E740481C1C}">
                <a14:useLocalDpi xmlns:a14="http://schemas.microsoft.com/office/drawing/2010/main" val="0"/>
              </a:ext>
            </a:extLst>
          </a:blip>
          <a:srcRect l="30342" t="174" r="6017" b="2"/>
          <a:stretch/>
        </p:blipFill>
        <p:spPr>
          <a:xfrm>
            <a:off x="5751935" y="2727"/>
            <a:ext cx="6683656" cy="6989073"/>
          </a:xfrm>
          <a:prstGeom prst="rect">
            <a:avLst/>
          </a:prstGeom>
        </p:spPr>
      </p:pic>
      <p:sp>
        <p:nvSpPr>
          <p:cNvPr id="3" name="Rectangle 2"/>
          <p:cNvSpPr/>
          <p:nvPr/>
        </p:nvSpPr>
        <p:spPr bwMode="auto">
          <a:xfrm>
            <a:off x="881" y="-9473"/>
            <a:ext cx="5751054" cy="7023020"/>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16" name="Rectangle 15"/>
          <p:cNvSpPr/>
          <p:nvPr/>
        </p:nvSpPr>
        <p:spPr>
          <a:xfrm>
            <a:off x="272892" y="1646271"/>
            <a:ext cx="4879511" cy="3668360"/>
          </a:xfrm>
          <a:prstGeom prst="rect">
            <a:avLst/>
          </a:prstGeom>
        </p:spPr>
        <p:txBody>
          <a:bodyPr wrap="square" lIns="186521" tIns="149217" rIns="186521" bIns="149217">
            <a:spAutoFit/>
          </a:bodyPr>
          <a:lstStyle/>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Power your app’s data links with named entity recognition and disambiguation</a:t>
            </a:r>
            <a:b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1836" kern="0">
                <a:gradFill>
                  <a:gsLst>
                    <a:gs pos="1250">
                      <a:srgbClr val="FFFFFF"/>
                    </a:gs>
                    <a:gs pos="100000">
                      <a:srgbClr val="FFFFFF"/>
                    </a:gs>
                  </a:gsLst>
                  <a:lin ang="5400000" scaled="0"/>
                </a:gradFill>
                <a:latin typeface="Segoe UI"/>
              </a:rPr>
              <a:t>A word might be used as a named entity, </a:t>
            </a:r>
            <a:br>
              <a:rPr lang="en-US" altLang="zh-CN" sz="1836" kern="0">
                <a:gradFill>
                  <a:gsLst>
                    <a:gs pos="1250">
                      <a:srgbClr val="FFFFFF"/>
                    </a:gs>
                    <a:gs pos="100000">
                      <a:srgbClr val="FFFFFF"/>
                    </a:gs>
                  </a:gsLst>
                  <a:lin ang="5400000" scaled="0"/>
                </a:gradFill>
                <a:latin typeface="Segoe UI"/>
              </a:rPr>
            </a:br>
            <a:r>
              <a:rPr lang="en-US" altLang="zh-CN" sz="1836" kern="0">
                <a:gradFill>
                  <a:gsLst>
                    <a:gs pos="1250">
                      <a:srgbClr val="FFFFFF"/>
                    </a:gs>
                    <a:gs pos="100000">
                      <a:srgbClr val="FFFFFF"/>
                    </a:gs>
                  </a:gsLst>
                  <a:lin ang="5400000" scaled="0"/>
                </a:gradFill>
                <a:latin typeface="Segoe UI"/>
              </a:rPr>
              <a:t>a verb, or another word form within a </a:t>
            </a:r>
            <a:br>
              <a:rPr lang="en-US" altLang="zh-CN" sz="1836" kern="0">
                <a:gradFill>
                  <a:gsLst>
                    <a:gs pos="1250">
                      <a:srgbClr val="FFFFFF"/>
                    </a:gs>
                    <a:gs pos="100000">
                      <a:srgbClr val="FFFFFF"/>
                    </a:gs>
                  </a:gsLst>
                  <a:lin ang="5400000" scaled="0"/>
                </a:gradFill>
                <a:latin typeface="Segoe UI"/>
              </a:rPr>
            </a:br>
            <a:r>
              <a:rPr lang="en-US" altLang="zh-CN" sz="1836" kern="0">
                <a:gradFill>
                  <a:gsLst>
                    <a:gs pos="1250">
                      <a:srgbClr val="FFFFFF"/>
                    </a:gs>
                    <a:gs pos="100000">
                      <a:srgbClr val="FFFFFF"/>
                    </a:gs>
                  </a:gsLst>
                  <a:lin ang="5400000" scaled="0"/>
                </a:gradFill>
                <a:latin typeface="Segoe UI"/>
              </a:rPr>
              <a:t>given sentence</a:t>
            </a:r>
          </a:p>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The Entity Linking Intelligence Service will recognize and identify each separate entity based on the context</a:t>
            </a: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700"/>
              <a:t>Entity linking</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228726" y="271212"/>
            <a:ext cx="922376" cy="922376"/>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pic>
        <p:nvPicPr>
          <p:cNvPr id="6" name="Picture 5">
            <a:extLst>
              <a:ext uri="{FF2B5EF4-FFF2-40B4-BE49-F238E27FC236}">
                <a16:creationId xmlns:a16="http://schemas.microsoft.com/office/drawing/2014/main" id="{8909C3AC-7091-4E82-91F7-841BC9AE48E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355938" y="391231"/>
            <a:ext cx="682338" cy="682338"/>
          </a:xfrm>
          <a:prstGeom prst="rect">
            <a:avLst/>
          </a:prstGeom>
        </p:spPr>
      </p:pic>
    </p:spTree>
    <p:extLst>
      <p:ext uri="{BB962C8B-B14F-4D97-AF65-F5344CB8AC3E}">
        <p14:creationId xmlns:p14="http://schemas.microsoft.com/office/powerpoint/2010/main" val="1701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AA2E2D8-7C4A-4F8A-A332-7CF92B37336B}"/>
              </a:ext>
            </a:extLst>
          </p:cNvPr>
          <p:cNvPicPr>
            <a:picLocks noChangeAspect="1"/>
          </p:cNvPicPr>
          <p:nvPr/>
        </p:nvPicPr>
        <p:blipFill rotWithShape="1">
          <a:blip r:embed="rId3">
            <a:extLst>
              <a:ext uri="{28A0092B-C50C-407E-A947-70E740481C1C}">
                <a14:useLocalDpi xmlns:a14="http://schemas.microsoft.com/office/drawing/2010/main" val="0"/>
              </a:ext>
            </a:extLst>
          </a:blip>
          <a:srcRect l="36298" r="367"/>
          <a:stretch/>
        </p:blipFill>
        <p:spPr>
          <a:xfrm>
            <a:off x="5751934" y="-21835"/>
            <a:ext cx="6683658" cy="7035382"/>
          </a:xfrm>
          <a:prstGeom prst="rect">
            <a:avLst/>
          </a:prstGeom>
        </p:spPr>
      </p:pic>
      <p:sp>
        <p:nvSpPr>
          <p:cNvPr id="3" name="Rectangle 2"/>
          <p:cNvSpPr/>
          <p:nvPr/>
        </p:nvSpPr>
        <p:spPr bwMode="auto">
          <a:xfrm>
            <a:off x="881" y="-9473"/>
            <a:ext cx="5751054" cy="7023020"/>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700"/>
              <a:t>Knowledge </a:t>
            </a:r>
            <a:br>
              <a:rPr lang="en-US" sz="4700"/>
            </a:br>
            <a:r>
              <a:rPr lang="en-US" sz="4700"/>
              <a:t>exploration</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228726" y="271212"/>
            <a:ext cx="922376" cy="922376"/>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0" name="Rectangle 9">
            <a:extLst>
              <a:ext uri="{FF2B5EF4-FFF2-40B4-BE49-F238E27FC236}">
                <a16:creationId xmlns:a16="http://schemas.microsoft.com/office/drawing/2014/main" id="{64D0A487-9C9A-4830-923A-001F7390A13A}"/>
              </a:ext>
            </a:extLst>
          </p:cNvPr>
          <p:cNvSpPr/>
          <p:nvPr/>
        </p:nvSpPr>
        <p:spPr>
          <a:xfrm>
            <a:off x="272892" y="2403094"/>
            <a:ext cx="5168177" cy="4486597"/>
          </a:xfrm>
          <a:prstGeom prst="rect">
            <a:avLst/>
          </a:prstGeom>
        </p:spPr>
        <p:txBody>
          <a:bodyPr wrap="square" lIns="186521" tIns="149217" rIns="186521" bIns="149217">
            <a:spAutoFit/>
          </a:bodyPr>
          <a:lstStyle/>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Attribute histograms</a:t>
            </a:r>
          </a:p>
          <a:p>
            <a:pPr defTabSz="913665">
              <a:lnSpc>
                <a:spcPct val="90000"/>
              </a:lnSpc>
              <a:spcBef>
                <a:spcPts val="204"/>
              </a:spcBef>
              <a:defRPr/>
            </a:pPr>
            <a:r>
              <a:rPr lang="en-US" altLang="zh-CN" sz="1836" kern="0">
                <a:gradFill>
                  <a:gsLst>
                    <a:gs pos="1250">
                      <a:srgbClr val="FFFFFF"/>
                    </a:gs>
                    <a:gs pos="100000">
                      <a:srgbClr val="FFFFFF"/>
                    </a:gs>
                  </a:gsLst>
                  <a:lin ang="5400000" scaled="0"/>
                </a:gradFill>
                <a:latin typeface="Segoe UI"/>
              </a:rPr>
              <a:t>To enable rich visualization </a:t>
            </a:r>
            <a:br>
              <a:rPr lang="en-US" altLang="zh-CN" sz="1836" kern="0">
                <a:gradFill>
                  <a:gsLst>
                    <a:gs pos="1250">
                      <a:srgbClr val="FFFFFF"/>
                    </a:gs>
                    <a:gs pos="100000">
                      <a:srgbClr val="FFFFFF"/>
                    </a:gs>
                  </a:gsLst>
                  <a:lin ang="5400000" scaled="0"/>
                </a:gradFill>
                <a:latin typeface="Segoe UI"/>
              </a:rPr>
            </a:br>
            <a:r>
              <a:rPr lang="en-US" altLang="zh-CN" sz="1836" kern="0">
                <a:gradFill>
                  <a:gsLst>
                    <a:gs pos="1250">
                      <a:srgbClr val="FFFFFF"/>
                    </a:gs>
                    <a:gs pos="100000">
                      <a:srgbClr val="FFFFFF"/>
                    </a:gs>
                  </a:gsLst>
                  <a:lin ang="5400000" scaled="0"/>
                </a:gradFill>
                <a:latin typeface="Segoe UI"/>
              </a:rPr>
              <a:t>and interactive faceted experience</a:t>
            </a:r>
          </a:p>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Structured query evaluation</a:t>
            </a:r>
          </a:p>
          <a:p>
            <a:pPr defTabSz="913665">
              <a:lnSpc>
                <a:spcPct val="90000"/>
              </a:lnSpc>
              <a:spcBef>
                <a:spcPts val="204"/>
              </a:spcBef>
              <a:defRPr/>
            </a:pPr>
            <a:r>
              <a:rPr lang="en-US" altLang="zh-CN" sz="1836" kern="0">
                <a:gradFill>
                  <a:gsLst>
                    <a:gs pos="1250">
                      <a:srgbClr val="FFFFFF"/>
                    </a:gs>
                    <a:gs pos="100000">
                      <a:srgbClr val="FFFFFF"/>
                    </a:gs>
                  </a:gsLst>
                  <a:lin ang="5400000" scaled="0"/>
                </a:gradFill>
                <a:latin typeface="Segoe UI"/>
              </a:rPr>
              <a:t>To efficiently retrieve detailed information about matching objects</a:t>
            </a:r>
          </a:p>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Query auto-completion</a:t>
            </a:r>
          </a:p>
          <a:p>
            <a:pPr defTabSz="913665">
              <a:lnSpc>
                <a:spcPct val="90000"/>
              </a:lnSpc>
              <a:spcBef>
                <a:spcPts val="204"/>
              </a:spcBef>
              <a:defRPr/>
            </a:pPr>
            <a:r>
              <a:rPr lang="en-US" altLang="zh-CN" sz="1836" kern="0">
                <a:gradFill>
                  <a:gsLst>
                    <a:gs pos="1250">
                      <a:srgbClr val="FFFFFF"/>
                    </a:gs>
                    <a:gs pos="100000">
                      <a:srgbClr val="FFFFFF"/>
                    </a:gs>
                  </a:gsLst>
                  <a:lin ang="5400000" scaled="0"/>
                </a:gradFill>
                <a:latin typeface="Segoe UI"/>
              </a:rPr>
              <a:t>To reduce user effort and help with discovery of rich capabilities</a:t>
            </a:r>
          </a:p>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Natural language understanding</a:t>
            </a:r>
          </a:p>
          <a:p>
            <a:pPr defTabSz="913665">
              <a:lnSpc>
                <a:spcPct val="90000"/>
              </a:lnSpc>
              <a:spcBef>
                <a:spcPts val="204"/>
              </a:spcBef>
              <a:defRPr/>
            </a:pPr>
            <a:r>
              <a:rPr lang="en-US" altLang="zh-CN" sz="1836" kern="0">
                <a:gradFill>
                  <a:gsLst>
                    <a:gs pos="1250">
                      <a:srgbClr val="FFFFFF"/>
                    </a:gs>
                    <a:gs pos="100000">
                      <a:srgbClr val="FFFFFF"/>
                    </a:gs>
                  </a:gsLst>
                  <a:lin ang="5400000" scaled="0"/>
                </a:gradFill>
                <a:latin typeface="Segoe UI"/>
              </a:rPr>
              <a:t>To interpret natural language queries into structured query expressions</a:t>
            </a:r>
          </a:p>
        </p:txBody>
      </p:sp>
      <p:sp>
        <p:nvSpPr>
          <p:cNvPr id="7" name="Rectangle 6">
            <a:extLst>
              <a:ext uri="{FF2B5EF4-FFF2-40B4-BE49-F238E27FC236}">
                <a16:creationId xmlns:a16="http://schemas.microsoft.com/office/drawing/2014/main" id="{9DA08983-CCDB-47FF-85DF-D005917E494F}"/>
              </a:ext>
            </a:extLst>
          </p:cNvPr>
          <p:cNvSpPr/>
          <p:nvPr/>
        </p:nvSpPr>
        <p:spPr>
          <a:xfrm>
            <a:off x="272891" y="1739040"/>
            <a:ext cx="5479042" cy="734534"/>
          </a:xfrm>
          <a:prstGeom prst="rect">
            <a:avLst/>
          </a:prstGeom>
        </p:spPr>
        <p:txBody>
          <a:bodyPr wrap="square" lIns="186521">
            <a:spAutoFit/>
          </a:bodyPr>
          <a:lstStyle/>
          <a:p>
            <a:pPr defTabSz="932597">
              <a:tabLst>
                <a:tab pos="3323995" algn="l"/>
              </a:tabLst>
              <a:defRPr/>
            </a:pPr>
            <a:r>
              <a:rPr lang="en-US" sz="2040">
                <a:ln w="3175">
                  <a:noFill/>
                </a:ln>
                <a:gradFill>
                  <a:gsLst>
                    <a:gs pos="1250">
                      <a:srgbClr val="FFFFFF"/>
                    </a:gs>
                    <a:gs pos="100000">
                      <a:srgbClr val="FFFFFF"/>
                    </a:gs>
                  </a:gsLst>
                  <a:lin ang="5400000" scaled="0"/>
                </a:gradFill>
                <a:latin typeface="Segoe UI"/>
                <a:cs typeface="Segoe UI Semilight" panose="020B0402040204020203" pitchFamily="34" charset="0"/>
              </a:rPr>
              <a:t>Enable interactive search experiences over structured data via natural language inputs</a:t>
            </a:r>
          </a:p>
        </p:txBody>
      </p:sp>
      <p:pic>
        <p:nvPicPr>
          <p:cNvPr id="5" name="Picture 4">
            <a:extLst>
              <a:ext uri="{FF2B5EF4-FFF2-40B4-BE49-F238E27FC236}">
                <a16:creationId xmlns:a16="http://schemas.microsoft.com/office/drawing/2014/main" id="{165B0940-2DFB-49D2-9810-14C52DE93A9A}"/>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334277" y="376764"/>
            <a:ext cx="711273" cy="711273"/>
          </a:xfrm>
          <a:prstGeom prst="rect">
            <a:avLst/>
          </a:prstGeom>
        </p:spPr>
      </p:pic>
    </p:spTree>
    <p:extLst>
      <p:ext uri="{BB962C8B-B14F-4D97-AF65-F5344CB8AC3E}">
        <p14:creationId xmlns:p14="http://schemas.microsoft.com/office/powerpoint/2010/main" val="207789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7E447C-A545-4D3C-A7A5-2EC8E8DF5102}"/>
              </a:ext>
            </a:extLst>
          </p:cNvPr>
          <p:cNvPicPr>
            <a:picLocks noChangeAspect="1"/>
          </p:cNvPicPr>
          <p:nvPr/>
        </p:nvPicPr>
        <p:blipFill rotWithShape="1">
          <a:blip r:embed="rId3">
            <a:extLst>
              <a:ext uri="{28A0092B-C50C-407E-A947-70E740481C1C}">
                <a14:useLocalDpi xmlns:a14="http://schemas.microsoft.com/office/drawing/2010/main" val="0"/>
              </a:ext>
            </a:extLst>
          </a:blip>
          <a:srcRect l="7890" t="11365" r="35564" b="-241"/>
          <a:stretch/>
        </p:blipFill>
        <p:spPr>
          <a:xfrm>
            <a:off x="5751935" y="2727"/>
            <a:ext cx="6684224" cy="7010820"/>
          </a:xfrm>
          <a:prstGeom prst="rect">
            <a:avLst/>
          </a:prstGeom>
        </p:spPr>
      </p:pic>
      <p:sp>
        <p:nvSpPr>
          <p:cNvPr id="3" name="Rectangle 2"/>
          <p:cNvSpPr/>
          <p:nvPr/>
        </p:nvSpPr>
        <p:spPr bwMode="auto">
          <a:xfrm>
            <a:off x="881" y="-9473"/>
            <a:ext cx="5751054" cy="7023020"/>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16" name="Rectangle 15"/>
          <p:cNvSpPr/>
          <p:nvPr/>
        </p:nvSpPr>
        <p:spPr>
          <a:xfrm>
            <a:off x="272892" y="1651485"/>
            <a:ext cx="4879511" cy="3365438"/>
          </a:xfrm>
          <a:prstGeom prst="rect">
            <a:avLst/>
          </a:prstGeom>
        </p:spPr>
        <p:txBody>
          <a:bodyPr wrap="square" lIns="186521" tIns="149217" rIns="186521" bIns="149217">
            <a:spAutoFit/>
          </a:bodyPr>
          <a:lstStyle/>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Increase catalog discovery</a:t>
            </a:r>
            <a:b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1836" kern="0">
                <a:gradFill>
                  <a:gsLst>
                    <a:gs pos="1250">
                      <a:srgbClr val="FFFFFF"/>
                    </a:gs>
                    <a:gs pos="100000">
                      <a:srgbClr val="FFFFFF"/>
                    </a:gs>
                  </a:gsLst>
                  <a:lin ang="5400000" scaled="0"/>
                </a:gradFill>
                <a:latin typeface="Segoe UI"/>
              </a:rPr>
              <a:t>Help customers easily discover items that they may be interested in</a:t>
            </a:r>
          </a:p>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Personalize your experience</a:t>
            </a:r>
            <a:b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1836" kern="0">
                <a:gradFill>
                  <a:gsLst>
                    <a:gs pos="1250">
                      <a:srgbClr val="FFFFFF"/>
                    </a:gs>
                    <a:gs pos="100000">
                      <a:srgbClr val="FFFFFF"/>
                    </a:gs>
                  </a:gsLst>
                  <a:lin ang="5400000" scaled="0"/>
                </a:gradFill>
                <a:latin typeface="Segoe UI"/>
              </a:rPr>
              <a:t>Show suggestions that are targeted to each specific user</a:t>
            </a:r>
          </a:p>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Increase the bottom line</a:t>
            </a:r>
            <a:b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1836" kern="0">
                <a:gradFill>
                  <a:gsLst>
                    <a:gs pos="1250">
                      <a:srgbClr val="FFFFFF"/>
                    </a:gs>
                    <a:gs pos="100000">
                      <a:srgbClr val="FFFFFF"/>
                    </a:gs>
                  </a:gsLst>
                  <a:lin ang="5400000" scaled="0"/>
                </a:gradFill>
                <a:latin typeface="Segoe UI"/>
              </a:rPr>
              <a:t>Increase your conversion rate by offering the right products at the right time</a:t>
            </a:r>
            <a:endParaRPr lang="en-US" sz="1836" kern="0">
              <a:gradFill>
                <a:gsLst>
                  <a:gs pos="1250">
                    <a:srgbClr val="FFFFFF"/>
                  </a:gs>
                  <a:gs pos="100000">
                    <a:srgbClr val="FFFFFF"/>
                  </a:gs>
                </a:gsLst>
                <a:lin ang="5400000" scaled="0"/>
              </a:gradFill>
              <a:latin typeface="Segoe UI"/>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700"/>
              <a:t>Recommendations</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228726" y="271212"/>
            <a:ext cx="922376" cy="922376"/>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pic>
        <p:nvPicPr>
          <p:cNvPr id="5" name="Picture 4">
            <a:extLst>
              <a:ext uri="{FF2B5EF4-FFF2-40B4-BE49-F238E27FC236}">
                <a16:creationId xmlns:a16="http://schemas.microsoft.com/office/drawing/2014/main" id="{F52E6A5A-C310-4D5B-9DC6-CF0D4A117755}"/>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285737" y="328223"/>
            <a:ext cx="808354" cy="808354"/>
          </a:xfrm>
          <a:prstGeom prst="rect">
            <a:avLst/>
          </a:prstGeom>
        </p:spPr>
      </p:pic>
    </p:spTree>
    <p:extLst>
      <p:ext uri="{BB962C8B-B14F-4D97-AF65-F5344CB8AC3E}">
        <p14:creationId xmlns:p14="http://schemas.microsoft.com/office/powerpoint/2010/main" val="281251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A6F219A-4EC4-4242-AB00-A261E2A418CA}"/>
              </a:ext>
            </a:extLst>
          </p:cNvPr>
          <p:cNvPicPr>
            <a:picLocks noChangeAspect="1"/>
          </p:cNvPicPr>
          <p:nvPr/>
        </p:nvPicPr>
        <p:blipFill rotWithShape="1">
          <a:blip r:embed="rId3"/>
          <a:srcRect l="32184" t="2764" r="4930"/>
          <a:stretch/>
        </p:blipFill>
        <p:spPr>
          <a:xfrm>
            <a:off x="5751935" y="0"/>
            <a:ext cx="6732048" cy="7013547"/>
          </a:xfrm>
          <a:prstGeom prst="rect">
            <a:avLst/>
          </a:prstGeom>
        </p:spPr>
      </p:pic>
      <p:sp>
        <p:nvSpPr>
          <p:cNvPr id="3" name="Rectangle 2"/>
          <p:cNvSpPr/>
          <p:nvPr/>
        </p:nvSpPr>
        <p:spPr bwMode="auto">
          <a:xfrm>
            <a:off x="881" y="-9473"/>
            <a:ext cx="5751054" cy="7023020"/>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16" name="Rectangle 15"/>
          <p:cNvSpPr/>
          <p:nvPr/>
        </p:nvSpPr>
        <p:spPr>
          <a:xfrm>
            <a:off x="272892" y="1651484"/>
            <a:ext cx="4947978" cy="4915881"/>
          </a:xfrm>
          <a:prstGeom prst="rect">
            <a:avLst/>
          </a:prstGeom>
        </p:spPr>
        <p:txBody>
          <a:bodyPr wrap="square" lIns="186521" tIns="149217" rIns="186521" bIns="149217">
            <a:spAutoFit/>
          </a:bodyPr>
          <a:lstStyle/>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Extract questions and answers</a:t>
            </a:r>
            <a:b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1836" kern="0">
                <a:gradFill>
                  <a:gsLst>
                    <a:gs pos="1250">
                      <a:srgbClr val="FFFFFF"/>
                    </a:gs>
                    <a:gs pos="100000">
                      <a:srgbClr val="FFFFFF"/>
                    </a:gs>
                  </a:gsLst>
                  <a:lin ang="5400000" scaled="0"/>
                </a:gradFill>
                <a:latin typeface="Segoe UI"/>
              </a:rPr>
              <a:t>Extract all possible pairs of questions and answers from user provided content – FAQ URLs, documents and editorial content </a:t>
            </a:r>
          </a:p>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Test, train and publish</a:t>
            </a:r>
            <a:b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1836" kern="0">
                <a:gradFill>
                  <a:gsLst>
                    <a:gs pos="1250">
                      <a:srgbClr val="FFFFFF"/>
                    </a:gs>
                    <a:gs pos="100000">
                      <a:srgbClr val="FFFFFF"/>
                    </a:gs>
                  </a:gsLst>
                  <a:lin ang="5400000" scaled="0"/>
                </a:gradFill>
                <a:latin typeface="Segoe UI"/>
              </a:rPr>
              <a:t>Edit, remove, or add pair before testing and training the knowledge base and publishing your knowledge base as an API endpoint</a:t>
            </a:r>
          </a:p>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Integrates with other </a:t>
            </a:r>
            <a:b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APIs and solutions </a:t>
            </a:r>
            <a:b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1836" kern="0">
                <a:gradFill>
                  <a:gsLst>
                    <a:gs pos="1250">
                      <a:srgbClr val="FFFFFF"/>
                    </a:gs>
                    <a:gs pos="100000">
                      <a:srgbClr val="FFFFFF"/>
                    </a:gs>
                  </a:gsLst>
                  <a:lin ang="5400000" scaled="0"/>
                </a:gradFill>
                <a:latin typeface="Segoe UI"/>
              </a:rPr>
              <a:t>Use </a:t>
            </a:r>
            <a:r>
              <a:rPr lang="en-US" altLang="zh-CN" sz="1836" kern="0" err="1">
                <a:gradFill>
                  <a:gsLst>
                    <a:gs pos="1250">
                      <a:srgbClr val="FFFFFF"/>
                    </a:gs>
                    <a:gs pos="100000">
                      <a:srgbClr val="FFFFFF"/>
                    </a:gs>
                  </a:gsLst>
                  <a:lin ang="5400000" scaled="0"/>
                </a:gradFill>
                <a:latin typeface="Segoe UI"/>
              </a:rPr>
              <a:t>QnA</a:t>
            </a:r>
            <a:r>
              <a:rPr lang="en-US" altLang="zh-CN" sz="1836" kern="0">
                <a:gradFill>
                  <a:gsLst>
                    <a:gs pos="1250">
                      <a:srgbClr val="FFFFFF"/>
                    </a:gs>
                    <a:gs pos="100000">
                      <a:srgbClr val="FFFFFF"/>
                    </a:gs>
                  </a:gsLst>
                  <a:lin ang="5400000" scaled="0"/>
                </a:gradFill>
                <a:latin typeface="Segoe UI"/>
              </a:rPr>
              <a:t> Maker with Cognitive Services such as LUIS &amp; create something as elegantly simple as a chat bot that answers FAQs, or as complex as an interactive virtual guide</a:t>
            </a:r>
            <a:endParaRPr lang="en-US" sz="1836" kern="0">
              <a:gradFill>
                <a:gsLst>
                  <a:gs pos="1250">
                    <a:srgbClr val="FFFFFF"/>
                  </a:gs>
                  <a:gs pos="100000">
                    <a:srgbClr val="FFFFFF"/>
                  </a:gs>
                </a:gsLst>
                <a:lin ang="5400000" scaled="0"/>
              </a:gradFill>
              <a:latin typeface="Segoe UI"/>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700"/>
              <a:t>Q &amp; A Maker</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228725" y="265889"/>
            <a:ext cx="922376" cy="922376"/>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3" name="Rectangle 12">
            <a:extLst>
              <a:ext uri="{FF2B5EF4-FFF2-40B4-BE49-F238E27FC236}">
                <a16:creationId xmlns:a16="http://schemas.microsoft.com/office/drawing/2014/main" id="{A9FE983C-C639-4D63-B326-076AC27C9C11}"/>
              </a:ext>
            </a:extLst>
          </p:cNvPr>
          <p:cNvSpPr/>
          <p:nvPr/>
        </p:nvSpPr>
        <p:spPr>
          <a:xfrm>
            <a:off x="272892" y="1064212"/>
            <a:ext cx="5146161" cy="406265"/>
          </a:xfrm>
          <a:prstGeom prst="rect">
            <a:avLst/>
          </a:prstGeom>
        </p:spPr>
        <p:txBody>
          <a:bodyPr wrap="square" lIns="186521">
            <a:spAutoFit/>
          </a:bodyPr>
          <a:lstStyle/>
          <a:p>
            <a:pPr defTabSz="932597">
              <a:defRPr/>
            </a:pPr>
            <a:r>
              <a:rPr lang="en-US" sz="2040">
                <a:ln w="3175">
                  <a:noFill/>
                </a:ln>
                <a:gradFill>
                  <a:gsLst>
                    <a:gs pos="1250">
                      <a:srgbClr val="FFFFFF"/>
                    </a:gs>
                    <a:gs pos="100000">
                      <a:srgbClr val="FFFFFF"/>
                    </a:gs>
                  </a:gsLst>
                  <a:lin ang="5400000" scaled="0"/>
                </a:gradFill>
                <a:latin typeface="Segoe UI"/>
                <a:cs typeface="Segoe UI Semilight" panose="020B0402040204020203" pitchFamily="34" charset="0"/>
              </a:rPr>
              <a:t>Create a FAQ service from existing content </a:t>
            </a:r>
          </a:p>
        </p:txBody>
      </p:sp>
      <p:pic>
        <p:nvPicPr>
          <p:cNvPr id="6" name="Picture 5">
            <a:extLst>
              <a:ext uri="{FF2B5EF4-FFF2-40B4-BE49-F238E27FC236}">
                <a16:creationId xmlns:a16="http://schemas.microsoft.com/office/drawing/2014/main" id="{A71F8350-D7F2-4505-8048-BF5A3D9CAED0}"/>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353139" y="421847"/>
            <a:ext cx="673547" cy="673547"/>
          </a:xfrm>
          <a:prstGeom prst="rect">
            <a:avLst/>
          </a:prstGeom>
        </p:spPr>
      </p:pic>
    </p:spTree>
    <p:extLst>
      <p:ext uri="{BB962C8B-B14F-4D97-AF65-F5344CB8AC3E}">
        <p14:creationId xmlns:p14="http://schemas.microsoft.com/office/powerpoint/2010/main" val="385869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442702-45FE-45C9-A083-306D07C90706}"/>
              </a:ext>
            </a:extLst>
          </p:cNvPr>
          <p:cNvPicPr>
            <a:picLocks noChangeAspect="1"/>
          </p:cNvPicPr>
          <p:nvPr/>
        </p:nvPicPr>
        <p:blipFill rotWithShape="1">
          <a:blip r:embed="rId3"/>
          <a:srcRect l="38000" b="1583"/>
          <a:stretch/>
        </p:blipFill>
        <p:spPr>
          <a:xfrm>
            <a:off x="5751935" y="0"/>
            <a:ext cx="6683657" cy="7013547"/>
          </a:xfrm>
          <a:prstGeom prst="rect">
            <a:avLst/>
          </a:prstGeom>
        </p:spPr>
      </p:pic>
      <p:sp>
        <p:nvSpPr>
          <p:cNvPr id="3" name="Rectangle 2"/>
          <p:cNvSpPr/>
          <p:nvPr/>
        </p:nvSpPr>
        <p:spPr bwMode="auto">
          <a:xfrm>
            <a:off x="881" y="-9473"/>
            <a:ext cx="5751054" cy="7023020"/>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6" name="Rectangle 15"/>
          <p:cNvSpPr/>
          <p:nvPr/>
        </p:nvSpPr>
        <p:spPr>
          <a:xfrm>
            <a:off x="272892" y="2391761"/>
            <a:ext cx="5254528" cy="4661926"/>
          </a:xfrm>
          <a:prstGeom prst="rect">
            <a:avLst/>
          </a:prstGeom>
        </p:spPr>
        <p:txBody>
          <a:bodyPr wrap="square" lIns="186521" tIns="149217" rIns="186521" bIns="149217">
            <a:spAutoFit/>
          </a:bodyPr>
          <a:lstStyle/>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Contextual</a:t>
            </a:r>
            <a:b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1836" kern="0">
                <a:gradFill>
                  <a:gsLst>
                    <a:gs pos="1250">
                      <a:srgbClr val="FFFFFF"/>
                    </a:gs>
                    <a:gs pos="100000">
                      <a:srgbClr val="FFFFFF"/>
                    </a:gs>
                  </a:gsLst>
                  <a:lin ang="5400000" scaled="0"/>
                </a:gradFill>
                <a:latin typeface="Segoe UI"/>
              </a:rPr>
              <a:t>Understanding context from information you provide, Custom Decision Service ranks the options and makes a decision</a:t>
            </a:r>
          </a:p>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Rapid learning</a:t>
            </a:r>
            <a:b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1836" kern="0">
                <a:gradFill>
                  <a:gsLst>
                    <a:gs pos="1250">
                      <a:srgbClr val="FFFFFF"/>
                    </a:gs>
                    <a:gs pos="100000">
                      <a:srgbClr val="FFFFFF"/>
                    </a:gs>
                  </a:gsLst>
                  <a:lin ang="5400000" scaled="0"/>
                </a:gradFill>
                <a:latin typeface="Segoe UI"/>
              </a:rPr>
              <a:t>Custom Decision Service automatically optimizes based on your feedback. It even experiments with new options to see if the best decision has changed, enabling it to adjust to emerging trends</a:t>
            </a:r>
          </a:p>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Easy to use</a:t>
            </a:r>
            <a:b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1836" kern="0">
                <a:gradFill>
                  <a:gsLst>
                    <a:gs pos="1250">
                      <a:srgbClr val="FFFFFF"/>
                    </a:gs>
                    <a:gs pos="100000">
                      <a:srgbClr val="FFFFFF"/>
                    </a:gs>
                  </a:gsLst>
                  <a:lin ang="5400000" scaled="0"/>
                </a:gradFill>
                <a:latin typeface="Segoe UI"/>
              </a:rPr>
              <a:t>Custom Decision Service is cloud-based, so it’s easy to run, able to plug into your application and help to make decisions in real time</a:t>
            </a: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700"/>
              <a:t>Custom </a:t>
            </a:r>
            <a:br>
              <a:rPr lang="en-US" sz="4700"/>
            </a:br>
            <a:r>
              <a:rPr lang="en-US" sz="4700"/>
              <a:t>Decision Service</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228725" y="265889"/>
            <a:ext cx="922376" cy="922376"/>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pic>
        <p:nvPicPr>
          <p:cNvPr id="5" name="Picture 4">
            <a:extLst>
              <a:ext uri="{FF2B5EF4-FFF2-40B4-BE49-F238E27FC236}">
                <a16:creationId xmlns:a16="http://schemas.microsoft.com/office/drawing/2014/main" id="{38BA38D3-EDA2-4A51-A85C-F7B4BB3FB305}"/>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319865" y="384014"/>
            <a:ext cx="740096" cy="740096"/>
          </a:xfrm>
          <a:prstGeom prst="rect">
            <a:avLst/>
          </a:prstGeom>
        </p:spPr>
      </p:pic>
      <p:sp>
        <p:nvSpPr>
          <p:cNvPr id="2" name="Rectangle 1">
            <a:extLst>
              <a:ext uri="{FF2B5EF4-FFF2-40B4-BE49-F238E27FC236}">
                <a16:creationId xmlns:a16="http://schemas.microsoft.com/office/drawing/2014/main" id="{B8078B29-1302-42C5-8F1A-C9476B9A7BA8}"/>
              </a:ext>
            </a:extLst>
          </p:cNvPr>
          <p:cNvSpPr/>
          <p:nvPr/>
        </p:nvSpPr>
        <p:spPr>
          <a:xfrm>
            <a:off x="406363" y="1701179"/>
            <a:ext cx="5121058" cy="670445"/>
          </a:xfrm>
          <a:prstGeom prst="rect">
            <a:avLst/>
          </a:prstGeom>
        </p:spPr>
        <p:txBody>
          <a:bodyPr wrap="square">
            <a:spAutoFit/>
          </a:bodyPr>
          <a:lstStyle/>
          <a:p>
            <a:r>
              <a:rPr lang="en-US" sz="1836" kern="0">
                <a:gradFill>
                  <a:gsLst>
                    <a:gs pos="1250">
                      <a:srgbClr val="FFFFFF"/>
                    </a:gs>
                    <a:gs pos="100000">
                      <a:srgbClr val="FFFFFF"/>
                    </a:gs>
                  </a:gsLst>
                  <a:lin ang="5400000" scaled="0"/>
                </a:gradFill>
                <a:latin typeface="Segoe UI"/>
              </a:rPr>
              <a:t>A cloud-based, contextual decision-making API that sharpens with experience.</a:t>
            </a:r>
          </a:p>
        </p:txBody>
      </p:sp>
    </p:spTree>
    <p:extLst>
      <p:ext uri="{BB962C8B-B14F-4D97-AF65-F5344CB8AC3E}">
        <p14:creationId xmlns:p14="http://schemas.microsoft.com/office/powerpoint/2010/main" val="422991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2">
            <a:extLst>
              <a:ext uri="{FF2B5EF4-FFF2-40B4-BE49-F238E27FC236}">
                <a16:creationId xmlns:a16="http://schemas.microsoft.com/office/drawing/2014/main" id="{DC7283C1-457D-4319-A8BA-AA1C2141F4A1}"/>
              </a:ext>
            </a:extLst>
          </p:cNvPr>
          <p:cNvSpPr txBox="1">
            <a:spLocks/>
          </p:cNvSpPr>
          <p:nvPr/>
        </p:nvSpPr>
        <p:spPr>
          <a:xfrm>
            <a:off x="1214271" y="258647"/>
            <a:ext cx="10969517" cy="977069"/>
          </a:xfrm>
          <a:prstGeom prst="rect">
            <a:avLst/>
          </a:prstGeom>
          <a:solidFill>
            <a:schemeClr val="bg1">
              <a:lumMod val="95000"/>
            </a:schemeClr>
          </a:solidFill>
        </p:spPr>
        <p:txBody>
          <a:bodyPr vert="horz" wrap="square" lIns="182828" tIns="91414" rIns="146262" bIns="91414"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5">
              <a:defRPr/>
            </a:pPr>
            <a:r>
              <a:rPr lang="en-US" sz="4700">
                <a:gradFill>
                  <a:gsLst>
                    <a:gs pos="1250">
                      <a:srgbClr val="353535"/>
                    </a:gs>
                    <a:gs pos="100000">
                      <a:srgbClr val="353535"/>
                    </a:gs>
                  </a:gsLst>
                  <a:lin ang="5400000" scaled="0"/>
                </a:gradFill>
                <a:latin typeface="Segoe UI Light"/>
              </a:rPr>
              <a:t>Search</a:t>
            </a:r>
          </a:p>
        </p:txBody>
      </p:sp>
      <p:sp>
        <p:nvSpPr>
          <p:cNvPr id="51" name="Rectangle 50"/>
          <p:cNvSpPr/>
          <p:nvPr/>
        </p:nvSpPr>
        <p:spPr bwMode="auto">
          <a:xfrm>
            <a:off x="1214271" y="127958"/>
            <a:ext cx="78899" cy="12696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TextBox 61">
            <a:extLst/>
          </p:cNvPr>
          <p:cNvSpPr txBox="1"/>
          <p:nvPr/>
        </p:nvSpPr>
        <p:spPr>
          <a:xfrm>
            <a:off x="3242209" y="5263935"/>
            <a:ext cx="2741227"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Autosuggest API</a:t>
            </a:r>
          </a:p>
        </p:txBody>
      </p:sp>
      <p:sp>
        <p:nvSpPr>
          <p:cNvPr id="63" name="Rectangle 62">
            <a:extLst/>
          </p:cNvPr>
          <p:cNvSpPr/>
          <p:nvPr/>
        </p:nvSpPr>
        <p:spPr>
          <a:xfrm>
            <a:off x="3113486" y="5705509"/>
            <a:ext cx="2998672" cy="489359"/>
          </a:xfrm>
          <a:prstGeom prst="rect">
            <a:avLst/>
          </a:prstGeom>
        </p:spPr>
        <p:txBody>
          <a:bodyPr wrap="square">
            <a:spAutoFit/>
          </a:bodyPr>
          <a:lstStyle/>
          <a:p>
            <a:pPr algn="ctr" defTabSz="932330">
              <a:lnSpc>
                <a:spcPct val="90000"/>
              </a:lnSpc>
              <a:spcAft>
                <a:spcPts val="586"/>
              </a:spcAft>
              <a:defRPr/>
            </a:pP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Give your app intelligent autosuggest options for searches</a:t>
            </a:r>
          </a:p>
        </p:txBody>
      </p:sp>
      <p:sp>
        <p:nvSpPr>
          <p:cNvPr id="64" name="TextBox 63">
            <a:extLst/>
          </p:cNvPr>
          <p:cNvSpPr txBox="1"/>
          <p:nvPr/>
        </p:nvSpPr>
        <p:spPr>
          <a:xfrm>
            <a:off x="1429283" y="3002319"/>
            <a:ext cx="2732740" cy="410461"/>
          </a:xfrm>
          <a:prstGeom prst="rect">
            <a:avLst/>
          </a:prstGeom>
          <a:noFill/>
        </p:spPr>
        <p:txBody>
          <a:bodyPr wrap="square" lIns="179234" tIns="91414" rIns="179234" bIns="91414" rtlCol="0" anchor="ctr">
            <a:spAutoFit/>
          </a:bodyPr>
          <a:lstStyle/>
          <a:p>
            <a:pPr algn="ctr" defTabSz="932330">
              <a:lnSpc>
                <a:spcPct val="90000"/>
              </a:lnSpc>
              <a:spcAft>
                <a:spcPts val="586"/>
              </a:spcAft>
              <a:defRPr/>
            </a:pP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Web Search API</a:t>
            </a:r>
          </a:p>
        </p:txBody>
      </p:sp>
      <p:sp>
        <p:nvSpPr>
          <p:cNvPr id="65" name="Rectangle 64">
            <a:extLst/>
          </p:cNvPr>
          <p:cNvSpPr/>
          <p:nvPr/>
        </p:nvSpPr>
        <p:spPr>
          <a:xfrm>
            <a:off x="1424443" y="3344585"/>
            <a:ext cx="2742421" cy="489359"/>
          </a:xfrm>
          <a:prstGeom prst="rect">
            <a:avLst/>
          </a:prstGeom>
        </p:spPr>
        <p:txBody>
          <a:bodyPr wrap="square">
            <a:spAutoFit/>
          </a:bodyPr>
          <a:lstStyle/>
          <a:p>
            <a:pPr algn="ctr" defTabSz="932330">
              <a:lnSpc>
                <a:spcPct val="90000"/>
              </a:lnSpc>
              <a:spcAft>
                <a:spcPts val="586"/>
              </a:spcAft>
              <a:defRPr/>
            </a:pP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Connect powerful </a:t>
            </a:r>
            <a:b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 to your apps</a:t>
            </a:r>
          </a:p>
        </p:txBody>
      </p:sp>
      <p:sp>
        <p:nvSpPr>
          <p:cNvPr id="66" name="TextBox 65">
            <a:extLst/>
          </p:cNvPr>
          <p:cNvSpPr txBox="1"/>
          <p:nvPr/>
        </p:nvSpPr>
        <p:spPr>
          <a:xfrm>
            <a:off x="4816818" y="3002319"/>
            <a:ext cx="2955142" cy="410461"/>
          </a:xfrm>
          <a:prstGeom prst="rect">
            <a:avLst/>
          </a:prstGeom>
          <a:noFill/>
        </p:spPr>
        <p:txBody>
          <a:bodyPr wrap="square" lIns="179234" tIns="91414" rIns="179234" bIns="91414" rtlCol="0" anchor="ctr">
            <a:spAutoFit/>
          </a:bodyPr>
          <a:lstStyle/>
          <a:p>
            <a:pPr algn="ctr" defTabSz="932330">
              <a:lnSpc>
                <a:spcPct val="90000"/>
              </a:lnSpc>
              <a:spcAft>
                <a:spcPts val="586"/>
              </a:spcAft>
              <a:defRPr/>
            </a:pP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Image Search API</a:t>
            </a:r>
          </a:p>
        </p:txBody>
      </p:sp>
      <p:sp>
        <p:nvSpPr>
          <p:cNvPr id="67" name="Rectangle 66">
            <a:extLst/>
          </p:cNvPr>
          <p:cNvSpPr/>
          <p:nvPr/>
        </p:nvSpPr>
        <p:spPr>
          <a:xfrm>
            <a:off x="4923179" y="3344585"/>
            <a:ext cx="2742421" cy="489359"/>
          </a:xfrm>
          <a:prstGeom prst="rect">
            <a:avLst/>
          </a:prstGeom>
        </p:spPr>
        <p:txBody>
          <a:bodyPr wrap="square">
            <a:spAutoFit/>
          </a:bodyPr>
          <a:lstStyle/>
          <a:p>
            <a:pPr algn="ctr" defTabSz="932330">
              <a:lnSpc>
                <a:spcPct val="90000"/>
              </a:lnSpc>
              <a:spcAft>
                <a:spcPts val="586"/>
              </a:spcAft>
              <a:defRPr/>
            </a:pP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Bring advanced image and metadata search to your app</a:t>
            </a:r>
          </a:p>
        </p:txBody>
      </p:sp>
      <p:sp>
        <p:nvSpPr>
          <p:cNvPr id="68" name="TextBox 67">
            <a:extLst/>
          </p:cNvPr>
          <p:cNvSpPr txBox="1"/>
          <p:nvPr/>
        </p:nvSpPr>
        <p:spPr>
          <a:xfrm>
            <a:off x="8432508" y="3002319"/>
            <a:ext cx="2647119" cy="410461"/>
          </a:xfrm>
          <a:prstGeom prst="rect">
            <a:avLst/>
          </a:prstGeom>
          <a:noFill/>
        </p:spPr>
        <p:txBody>
          <a:bodyPr wrap="square" lIns="179234" tIns="91414" rIns="179234" bIns="91414" rtlCol="0" anchor="ctr">
            <a:spAutoFit/>
          </a:bodyPr>
          <a:lstStyle/>
          <a:p>
            <a:pPr algn="ctr" defTabSz="932330">
              <a:lnSpc>
                <a:spcPct val="90000"/>
              </a:lnSpc>
              <a:spcAft>
                <a:spcPts val="586"/>
              </a:spcAft>
              <a:defRPr/>
            </a:pP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Video Search API</a:t>
            </a:r>
          </a:p>
        </p:txBody>
      </p:sp>
      <p:sp>
        <p:nvSpPr>
          <p:cNvPr id="69" name="Rectangle 68">
            <a:extLst/>
          </p:cNvPr>
          <p:cNvSpPr/>
          <p:nvPr/>
        </p:nvSpPr>
        <p:spPr>
          <a:xfrm>
            <a:off x="8384857" y="3344585"/>
            <a:ext cx="2742421" cy="489359"/>
          </a:xfrm>
          <a:prstGeom prst="rect">
            <a:avLst/>
          </a:prstGeom>
        </p:spPr>
        <p:txBody>
          <a:bodyPr wrap="square">
            <a:spAutoFit/>
          </a:bodyPr>
          <a:lstStyle/>
          <a:p>
            <a:pPr algn="ctr" defTabSz="932330">
              <a:lnSpc>
                <a:spcPct val="90000"/>
              </a:lnSpc>
              <a:spcAft>
                <a:spcPts val="586"/>
              </a:spcAft>
              <a:defRPr/>
            </a:pP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Trending videos, detailed metadata, and rich results</a:t>
            </a:r>
          </a:p>
        </p:txBody>
      </p:sp>
      <p:sp>
        <p:nvSpPr>
          <p:cNvPr id="70" name="TextBox 69">
            <a:extLst/>
          </p:cNvPr>
          <p:cNvSpPr txBox="1"/>
          <p:nvPr/>
        </p:nvSpPr>
        <p:spPr>
          <a:xfrm>
            <a:off x="7384" y="5294374"/>
            <a:ext cx="2860208"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News Search API</a:t>
            </a:r>
          </a:p>
        </p:txBody>
      </p:sp>
      <p:sp>
        <p:nvSpPr>
          <p:cNvPr id="71" name="Rectangle 70">
            <a:extLst/>
          </p:cNvPr>
          <p:cNvSpPr/>
          <p:nvPr/>
        </p:nvSpPr>
        <p:spPr>
          <a:xfrm>
            <a:off x="66278" y="5735948"/>
            <a:ext cx="2742421" cy="489359"/>
          </a:xfrm>
          <a:prstGeom prst="rect">
            <a:avLst/>
          </a:prstGeom>
        </p:spPr>
        <p:txBody>
          <a:bodyPr wrap="square">
            <a:spAutoFit/>
          </a:bodyPr>
          <a:lstStyle/>
          <a:p>
            <a:pPr algn="ctr" defTabSz="932330">
              <a:lnSpc>
                <a:spcPct val="90000"/>
              </a:lnSpc>
              <a:spcAft>
                <a:spcPts val="586"/>
              </a:spcAft>
              <a:defRPr/>
            </a:pP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Link your users to robust </a:t>
            </a:r>
            <a:b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and timely news searches</a:t>
            </a:r>
          </a:p>
        </p:txBody>
      </p:sp>
      <p:sp>
        <p:nvSpPr>
          <p:cNvPr id="72" name="Rectangle 71">
            <a:extLst/>
          </p:cNvPr>
          <p:cNvSpPr/>
          <p:nvPr/>
        </p:nvSpPr>
        <p:spPr>
          <a:xfrm>
            <a:off x="9631532" y="5735948"/>
            <a:ext cx="2742421" cy="489359"/>
          </a:xfrm>
          <a:prstGeom prst="rect">
            <a:avLst/>
          </a:prstGeom>
        </p:spPr>
        <p:txBody>
          <a:bodyPr wrap="square">
            <a:spAutoFit/>
          </a:bodyPr>
          <a:lstStyle/>
          <a:p>
            <a:pPr algn="ctr" defTabSz="932330">
              <a:lnSpc>
                <a:spcPct val="90000"/>
              </a:lnSpc>
              <a:spcAft>
                <a:spcPts val="586"/>
              </a:spcAft>
              <a:defRPr/>
            </a:pP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Create a highly-customized </a:t>
            </a:r>
            <a:b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web search experience</a:t>
            </a:r>
          </a:p>
        </p:txBody>
      </p:sp>
      <p:sp>
        <p:nvSpPr>
          <p:cNvPr id="73" name="TextBox 72">
            <a:extLst/>
          </p:cNvPr>
          <p:cNvSpPr txBox="1"/>
          <p:nvPr/>
        </p:nvSpPr>
        <p:spPr>
          <a:xfrm>
            <a:off x="9772851" y="5294374"/>
            <a:ext cx="2459788"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Custom Search</a:t>
            </a:r>
          </a:p>
        </p:txBody>
      </p:sp>
      <p:sp>
        <p:nvSpPr>
          <p:cNvPr id="43" name="Rectangle 42">
            <a:extLst/>
          </p:cNvPr>
          <p:cNvSpPr/>
          <p:nvPr/>
        </p:nvSpPr>
        <p:spPr>
          <a:xfrm>
            <a:off x="6615496" y="5735949"/>
            <a:ext cx="2742421" cy="497466"/>
          </a:xfrm>
          <a:prstGeom prst="rect">
            <a:avLst/>
          </a:prstGeom>
        </p:spPr>
        <p:txBody>
          <a:bodyPr wrap="square">
            <a:spAutoFit/>
          </a:bodyPr>
          <a:lstStyle/>
          <a:p>
            <a:pPr algn="ctr" defTabSz="932330">
              <a:lnSpc>
                <a:spcPct val="90000"/>
              </a:lnSpc>
              <a:spcAft>
                <a:spcPts val="586"/>
              </a:spcAft>
              <a:defRPr/>
            </a:pPr>
            <a:r>
              <a:rPr lang="en-US" sz="1428">
                <a:solidFill>
                  <a:srgbClr val="3F3F3F"/>
                </a:solidFill>
                <a:latin typeface="Segoe UI"/>
              </a:rPr>
              <a:t>Enrich user experiences with contextual entity search results</a:t>
            </a:r>
            <a:endParaRPr lang="en-US" sz="1398">
              <a:solidFill>
                <a:srgbClr val="3F3F3F"/>
              </a:solidFill>
              <a:latin typeface="Segoe UI" panose="020B0502040204020203" pitchFamily="34" charset="0"/>
              <a:cs typeface="Segoe UI" panose="020B0502040204020203" pitchFamily="34" charset="0"/>
            </a:endParaRPr>
          </a:p>
        </p:txBody>
      </p:sp>
      <p:sp>
        <p:nvSpPr>
          <p:cNvPr id="44" name="TextBox 43">
            <a:extLst/>
          </p:cNvPr>
          <p:cNvSpPr txBox="1"/>
          <p:nvPr/>
        </p:nvSpPr>
        <p:spPr>
          <a:xfrm>
            <a:off x="6756815" y="5294374"/>
            <a:ext cx="2459788"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Entity Search</a:t>
            </a:r>
          </a:p>
        </p:txBody>
      </p:sp>
      <p:sp>
        <p:nvSpPr>
          <p:cNvPr id="61" name="Freeform 5">
            <a:extLst>
              <a:ext uri="{FF2B5EF4-FFF2-40B4-BE49-F238E27FC236}">
                <a16:creationId xmlns:a16="http://schemas.microsoft.com/office/drawing/2014/main" id="{DDD0682F-2A07-4D72-8D36-64BF9488DD5C}"/>
              </a:ext>
            </a:extLst>
          </p:cNvPr>
          <p:cNvSpPr>
            <a:spLocks/>
          </p:cNvSpPr>
          <p:nvPr/>
        </p:nvSpPr>
        <p:spPr bwMode="auto">
          <a:xfrm>
            <a:off x="4276729" y="4572700"/>
            <a:ext cx="688963" cy="231453"/>
          </a:xfrm>
          <a:custGeom>
            <a:avLst/>
            <a:gdLst>
              <a:gd name="T0" fmla="*/ 189 w 2554"/>
              <a:gd name="T1" fmla="*/ 668 h 858"/>
              <a:gd name="T2" fmla="*/ 189 w 2554"/>
              <a:gd name="T3" fmla="*/ 0 h 858"/>
              <a:gd name="T4" fmla="*/ 0 w 2554"/>
              <a:gd name="T5" fmla="*/ 0 h 858"/>
              <a:gd name="T6" fmla="*/ 0 w 2554"/>
              <a:gd name="T7" fmla="*/ 858 h 858"/>
              <a:gd name="T8" fmla="*/ 2554 w 2554"/>
              <a:gd name="T9" fmla="*/ 858 h 858"/>
              <a:gd name="T10" fmla="*/ 2554 w 2554"/>
              <a:gd name="T11" fmla="*/ 0 h 858"/>
              <a:gd name="T12" fmla="*/ 2365 w 2554"/>
              <a:gd name="T13" fmla="*/ 0 h 858"/>
              <a:gd name="T14" fmla="*/ 2365 w 2554"/>
              <a:gd name="T15" fmla="*/ 668 h 858"/>
              <a:gd name="T16" fmla="*/ 189 w 2554"/>
              <a:gd name="T17" fmla="*/ 668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4" h="858">
                <a:moveTo>
                  <a:pt x="189" y="668"/>
                </a:moveTo>
                <a:lnTo>
                  <a:pt x="189" y="0"/>
                </a:lnTo>
                <a:lnTo>
                  <a:pt x="0" y="0"/>
                </a:lnTo>
                <a:lnTo>
                  <a:pt x="0" y="858"/>
                </a:lnTo>
                <a:lnTo>
                  <a:pt x="2554" y="858"/>
                </a:lnTo>
                <a:lnTo>
                  <a:pt x="2554" y="0"/>
                </a:lnTo>
                <a:lnTo>
                  <a:pt x="2365" y="0"/>
                </a:lnTo>
                <a:lnTo>
                  <a:pt x="2365" y="668"/>
                </a:lnTo>
                <a:lnTo>
                  <a:pt x="189" y="668"/>
                </a:lnTo>
                <a:close/>
              </a:path>
            </a:pathLst>
          </a:custGeom>
          <a:solidFill>
            <a:srgbClr val="047CDA"/>
          </a:solidFill>
          <a:ln>
            <a:noFill/>
          </a:ln>
        </p:spPr>
        <p:txBody>
          <a:bodyPr vert="horz" wrap="square" lIns="93260" tIns="46630" rIns="93260" bIns="46630" numCol="1" anchor="t" anchorCtr="0" compatLnSpc="1">
            <a:prstTxWarp prst="textNoShape">
              <a:avLst/>
            </a:prstTxWarp>
          </a:bodyPr>
          <a:lstStyle/>
          <a:p>
            <a:endParaRPr lang="en-US" sz="1836"/>
          </a:p>
        </p:txBody>
      </p:sp>
      <p:grpSp>
        <p:nvGrpSpPr>
          <p:cNvPr id="74" name="Group 73">
            <a:extLst>
              <a:ext uri="{FF2B5EF4-FFF2-40B4-BE49-F238E27FC236}">
                <a16:creationId xmlns:a16="http://schemas.microsoft.com/office/drawing/2014/main" id="{24AED354-5AC6-44E2-97FB-6776EC82FF89}"/>
              </a:ext>
            </a:extLst>
          </p:cNvPr>
          <p:cNvGrpSpPr>
            <a:grpSpLocks noChangeAspect="1"/>
          </p:cNvGrpSpPr>
          <p:nvPr/>
        </p:nvGrpSpPr>
        <p:grpSpPr bwMode="auto">
          <a:xfrm>
            <a:off x="10692185" y="4400510"/>
            <a:ext cx="582958" cy="599076"/>
            <a:chOff x="-2" y="0"/>
            <a:chExt cx="2170" cy="2230"/>
          </a:xfrm>
          <a:solidFill>
            <a:srgbClr val="047CDA"/>
          </a:solidFill>
        </p:grpSpPr>
        <p:sp>
          <p:nvSpPr>
            <p:cNvPr id="75" name="Freeform 9">
              <a:extLst>
                <a:ext uri="{FF2B5EF4-FFF2-40B4-BE49-F238E27FC236}">
                  <a16:creationId xmlns:a16="http://schemas.microsoft.com/office/drawing/2014/main" id="{EC9B474D-5443-4EFC-AA0D-ABB61D356C8C}"/>
                </a:ext>
              </a:extLst>
            </p:cNvPr>
            <p:cNvSpPr>
              <a:spLocks noEditPoints="1"/>
            </p:cNvSpPr>
            <p:nvPr/>
          </p:nvSpPr>
          <p:spPr bwMode="auto">
            <a:xfrm>
              <a:off x="-2" y="0"/>
              <a:ext cx="2170" cy="2230"/>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6" name="Freeform 10">
              <a:extLst>
                <a:ext uri="{FF2B5EF4-FFF2-40B4-BE49-F238E27FC236}">
                  <a16:creationId xmlns:a16="http://schemas.microsoft.com/office/drawing/2014/main" id="{223C7FF6-4F77-459D-B37E-ED35FF4E4F29}"/>
                </a:ext>
              </a:extLst>
            </p:cNvPr>
            <p:cNvSpPr>
              <a:spLocks noEditPoints="1"/>
            </p:cNvSpPr>
            <p:nvPr/>
          </p:nvSpPr>
          <p:spPr bwMode="auto">
            <a:xfrm>
              <a:off x="843" y="379"/>
              <a:ext cx="946" cy="951"/>
            </a:xfrm>
            <a:custGeom>
              <a:avLst/>
              <a:gdLst>
                <a:gd name="T0" fmla="*/ 228 w 455"/>
                <a:gd name="T1" fmla="*/ 319 h 456"/>
                <a:gd name="T2" fmla="*/ 137 w 455"/>
                <a:gd name="T3" fmla="*/ 228 h 456"/>
                <a:gd name="T4" fmla="*/ 228 w 455"/>
                <a:gd name="T5" fmla="*/ 137 h 456"/>
                <a:gd name="T6" fmla="*/ 319 w 455"/>
                <a:gd name="T7" fmla="*/ 228 h 456"/>
                <a:gd name="T8" fmla="*/ 228 w 455"/>
                <a:gd name="T9" fmla="*/ 319 h 456"/>
                <a:gd name="T10" fmla="*/ 400 w 455"/>
                <a:gd name="T11" fmla="*/ 180 h 456"/>
                <a:gd name="T12" fmla="*/ 383 w 455"/>
                <a:gd name="T13" fmla="*/ 140 h 456"/>
                <a:gd name="T14" fmla="*/ 411 w 455"/>
                <a:gd name="T15" fmla="*/ 90 h 456"/>
                <a:gd name="T16" fmla="*/ 366 w 455"/>
                <a:gd name="T17" fmla="*/ 45 h 456"/>
                <a:gd name="T18" fmla="*/ 316 w 455"/>
                <a:gd name="T19" fmla="*/ 73 h 456"/>
                <a:gd name="T20" fmla="*/ 275 w 455"/>
                <a:gd name="T21" fmla="*/ 56 h 456"/>
                <a:gd name="T22" fmla="*/ 259 w 455"/>
                <a:gd name="T23" fmla="*/ 0 h 456"/>
                <a:gd name="T24" fmla="*/ 196 w 455"/>
                <a:gd name="T25" fmla="*/ 0 h 456"/>
                <a:gd name="T26" fmla="*/ 180 w 455"/>
                <a:gd name="T27" fmla="*/ 56 h 456"/>
                <a:gd name="T28" fmla="*/ 139 w 455"/>
                <a:gd name="T29" fmla="*/ 73 h 456"/>
                <a:gd name="T30" fmla="*/ 89 w 455"/>
                <a:gd name="T31" fmla="*/ 45 h 456"/>
                <a:gd name="T32" fmla="*/ 44 w 455"/>
                <a:gd name="T33" fmla="*/ 90 h 456"/>
                <a:gd name="T34" fmla="*/ 72 w 455"/>
                <a:gd name="T35" fmla="*/ 140 h 456"/>
                <a:gd name="T36" fmla="*/ 55 w 455"/>
                <a:gd name="T37" fmla="*/ 180 h 456"/>
                <a:gd name="T38" fmla="*/ 0 w 455"/>
                <a:gd name="T39" fmla="*/ 196 h 456"/>
                <a:gd name="T40" fmla="*/ 0 w 455"/>
                <a:gd name="T41" fmla="*/ 260 h 456"/>
                <a:gd name="T42" fmla="*/ 55 w 455"/>
                <a:gd name="T43" fmla="*/ 276 h 456"/>
                <a:gd name="T44" fmla="*/ 72 w 455"/>
                <a:gd name="T45" fmla="*/ 316 h 456"/>
                <a:gd name="T46" fmla="*/ 44 w 455"/>
                <a:gd name="T47" fmla="*/ 366 h 456"/>
                <a:gd name="T48" fmla="*/ 89 w 455"/>
                <a:gd name="T49" fmla="*/ 411 h 456"/>
                <a:gd name="T50" fmla="*/ 139 w 455"/>
                <a:gd name="T51" fmla="*/ 383 h 456"/>
                <a:gd name="T52" fmla="*/ 180 w 455"/>
                <a:gd name="T53" fmla="*/ 400 h 456"/>
                <a:gd name="T54" fmla="*/ 196 w 455"/>
                <a:gd name="T55" fmla="*/ 456 h 456"/>
                <a:gd name="T56" fmla="*/ 259 w 455"/>
                <a:gd name="T57" fmla="*/ 456 h 456"/>
                <a:gd name="T58" fmla="*/ 275 w 455"/>
                <a:gd name="T59" fmla="*/ 400 h 456"/>
                <a:gd name="T60" fmla="*/ 316 w 455"/>
                <a:gd name="T61" fmla="*/ 383 h 456"/>
                <a:gd name="T62" fmla="*/ 366 w 455"/>
                <a:gd name="T63" fmla="*/ 411 h 456"/>
                <a:gd name="T64" fmla="*/ 411 w 455"/>
                <a:gd name="T65" fmla="*/ 366 h 456"/>
                <a:gd name="T66" fmla="*/ 383 w 455"/>
                <a:gd name="T67" fmla="*/ 316 h 456"/>
                <a:gd name="T68" fmla="*/ 400 w 455"/>
                <a:gd name="T69" fmla="*/ 276 h 456"/>
                <a:gd name="T70" fmla="*/ 455 w 455"/>
                <a:gd name="T71" fmla="*/ 260 h 456"/>
                <a:gd name="T72" fmla="*/ 455 w 455"/>
                <a:gd name="T73" fmla="*/ 196 h 456"/>
                <a:gd name="T74" fmla="*/ 400 w 455"/>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5" h="456">
                  <a:moveTo>
                    <a:pt x="228" y="319"/>
                  </a:moveTo>
                  <a:cubicBezTo>
                    <a:pt x="177" y="319"/>
                    <a:pt x="137" y="278"/>
                    <a:pt x="137" y="228"/>
                  </a:cubicBezTo>
                  <a:cubicBezTo>
                    <a:pt x="137" y="178"/>
                    <a:pt x="177" y="137"/>
                    <a:pt x="228" y="137"/>
                  </a:cubicBezTo>
                  <a:cubicBezTo>
                    <a:pt x="278" y="137"/>
                    <a:pt x="319" y="178"/>
                    <a:pt x="319" y="228"/>
                  </a:cubicBezTo>
                  <a:cubicBezTo>
                    <a:pt x="319" y="278"/>
                    <a:pt x="278" y="319"/>
                    <a:pt x="228" y="319"/>
                  </a:cubicBezTo>
                  <a:close/>
                  <a:moveTo>
                    <a:pt x="400" y="180"/>
                  </a:moveTo>
                  <a:cubicBezTo>
                    <a:pt x="396" y="166"/>
                    <a:pt x="390" y="152"/>
                    <a:pt x="383" y="140"/>
                  </a:cubicBezTo>
                  <a:cubicBezTo>
                    <a:pt x="411" y="90"/>
                    <a:pt x="411" y="90"/>
                    <a:pt x="411" y="90"/>
                  </a:cubicBezTo>
                  <a:cubicBezTo>
                    <a:pt x="366" y="45"/>
                    <a:pt x="366" y="45"/>
                    <a:pt x="366" y="45"/>
                  </a:cubicBezTo>
                  <a:cubicBezTo>
                    <a:pt x="316" y="73"/>
                    <a:pt x="316" y="73"/>
                    <a:pt x="316" y="73"/>
                  </a:cubicBezTo>
                  <a:cubicBezTo>
                    <a:pt x="303" y="65"/>
                    <a:pt x="290" y="60"/>
                    <a:pt x="275" y="56"/>
                  </a:cubicBezTo>
                  <a:cubicBezTo>
                    <a:pt x="259" y="0"/>
                    <a:pt x="259" y="0"/>
                    <a:pt x="259" y="0"/>
                  </a:cubicBezTo>
                  <a:cubicBezTo>
                    <a:pt x="196" y="0"/>
                    <a:pt x="196" y="0"/>
                    <a:pt x="196" y="0"/>
                  </a:cubicBezTo>
                  <a:cubicBezTo>
                    <a:pt x="180" y="56"/>
                    <a:pt x="180" y="56"/>
                    <a:pt x="180" y="56"/>
                  </a:cubicBezTo>
                  <a:cubicBezTo>
                    <a:pt x="166" y="60"/>
                    <a:pt x="152" y="65"/>
                    <a:pt x="139" y="73"/>
                  </a:cubicBezTo>
                  <a:cubicBezTo>
                    <a:pt x="89" y="45"/>
                    <a:pt x="89" y="45"/>
                    <a:pt x="89" y="45"/>
                  </a:cubicBezTo>
                  <a:cubicBezTo>
                    <a:pt x="44" y="90"/>
                    <a:pt x="44" y="90"/>
                    <a:pt x="44" y="90"/>
                  </a:cubicBezTo>
                  <a:cubicBezTo>
                    <a:pt x="72" y="140"/>
                    <a:pt x="72" y="140"/>
                    <a:pt x="72" y="140"/>
                  </a:cubicBezTo>
                  <a:cubicBezTo>
                    <a:pt x="65" y="152"/>
                    <a:pt x="59" y="166"/>
                    <a:pt x="55" y="180"/>
                  </a:cubicBezTo>
                  <a:cubicBezTo>
                    <a:pt x="0" y="196"/>
                    <a:pt x="0" y="196"/>
                    <a:pt x="0" y="196"/>
                  </a:cubicBezTo>
                  <a:cubicBezTo>
                    <a:pt x="0" y="260"/>
                    <a:pt x="0" y="260"/>
                    <a:pt x="0" y="260"/>
                  </a:cubicBezTo>
                  <a:cubicBezTo>
                    <a:pt x="55" y="276"/>
                    <a:pt x="55" y="276"/>
                    <a:pt x="55" y="276"/>
                  </a:cubicBezTo>
                  <a:cubicBezTo>
                    <a:pt x="59" y="290"/>
                    <a:pt x="65" y="304"/>
                    <a:pt x="72" y="316"/>
                  </a:cubicBezTo>
                  <a:cubicBezTo>
                    <a:pt x="44" y="366"/>
                    <a:pt x="44" y="366"/>
                    <a:pt x="44" y="366"/>
                  </a:cubicBezTo>
                  <a:cubicBezTo>
                    <a:pt x="89" y="411"/>
                    <a:pt x="89" y="411"/>
                    <a:pt x="89" y="411"/>
                  </a:cubicBezTo>
                  <a:cubicBezTo>
                    <a:pt x="139" y="383"/>
                    <a:pt x="139" y="383"/>
                    <a:pt x="139" y="383"/>
                  </a:cubicBezTo>
                  <a:cubicBezTo>
                    <a:pt x="152" y="391"/>
                    <a:pt x="166" y="396"/>
                    <a:pt x="180" y="400"/>
                  </a:cubicBezTo>
                  <a:cubicBezTo>
                    <a:pt x="196" y="456"/>
                    <a:pt x="196" y="456"/>
                    <a:pt x="196" y="456"/>
                  </a:cubicBezTo>
                  <a:cubicBezTo>
                    <a:pt x="259" y="456"/>
                    <a:pt x="259" y="456"/>
                    <a:pt x="259" y="456"/>
                  </a:cubicBezTo>
                  <a:cubicBezTo>
                    <a:pt x="275" y="400"/>
                    <a:pt x="275" y="400"/>
                    <a:pt x="275" y="400"/>
                  </a:cubicBezTo>
                  <a:cubicBezTo>
                    <a:pt x="290" y="396"/>
                    <a:pt x="303" y="391"/>
                    <a:pt x="316" y="383"/>
                  </a:cubicBezTo>
                  <a:cubicBezTo>
                    <a:pt x="366" y="411"/>
                    <a:pt x="366" y="411"/>
                    <a:pt x="366" y="411"/>
                  </a:cubicBezTo>
                  <a:cubicBezTo>
                    <a:pt x="411" y="366"/>
                    <a:pt x="411" y="366"/>
                    <a:pt x="411" y="366"/>
                  </a:cubicBezTo>
                  <a:cubicBezTo>
                    <a:pt x="383" y="316"/>
                    <a:pt x="383" y="316"/>
                    <a:pt x="383" y="316"/>
                  </a:cubicBezTo>
                  <a:cubicBezTo>
                    <a:pt x="390" y="304"/>
                    <a:pt x="396" y="290"/>
                    <a:pt x="400" y="276"/>
                  </a:cubicBezTo>
                  <a:cubicBezTo>
                    <a:pt x="455" y="260"/>
                    <a:pt x="455" y="260"/>
                    <a:pt x="455" y="260"/>
                  </a:cubicBezTo>
                  <a:cubicBezTo>
                    <a:pt x="455" y="196"/>
                    <a:pt x="455" y="196"/>
                    <a:pt x="455"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77" name="Freeform 14">
            <a:extLst>
              <a:ext uri="{FF2B5EF4-FFF2-40B4-BE49-F238E27FC236}">
                <a16:creationId xmlns:a16="http://schemas.microsoft.com/office/drawing/2014/main" id="{B576A291-EECD-4E59-8A09-17BC1D1EB099}"/>
              </a:ext>
            </a:extLst>
          </p:cNvPr>
          <p:cNvSpPr>
            <a:spLocks/>
          </p:cNvSpPr>
          <p:nvPr/>
        </p:nvSpPr>
        <p:spPr bwMode="auto">
          <a:xfrm>
            <a:off x="7734942" y="4281771"/>
            <a:ext cx="517192" cy="616472"/>
          </a:xfrm>
          <a:custGeom>
            <a:avLst/>
            <a:gdLst>
              <a:gd name="T0" fmla="*/ 612 w 956"/>
              <a:gd name="T1" fmla="*/ 110 h 1138"/>
              <a:gd name="T2" fmla="*/ 478 w 956"/>
              <a:gd name="T3" fmla="*/ 0 h 1138"/>
              <a:gd name="T4" fmla="*/ 341 w 956"/>
              <a:gd name="T5" fmla="*/ 137 h 1138"/>
              <a:gd name="T6" fmla="*/ 478 w 956"/>
              <a:gd name="T7" fmla="*/ 273 h 1138"/>
              <a:gd name="T8" fmla="*/ 598 w 956"/>
              <a:gd name="T9" fmla="*/ 202 h 1138"/>
              <a:gd name="T10" fmla="*/ 862 w 956"/>
              <a:gd name="T11" fmla="*/ 523 h 1138"/>
              <a:gd name="T12" fmla="*/ 94 w 956"/>
              <a:gd name="T13" fmla="*/ 523 h 1138"/>
              <a:gd name="T14" fmla="*/ 275 w 956"/>
              <a:gd name="T15" fmla="*/ 240 h 1138"/>
              <a:gd name="T16" fmla="*/ 251 w 956"/>
              <a:gd name="T17" fmla="*/ 148 h 1138"/>
              <a:gd name="T18" fmla="*/ 0 w 956"/>
              <a:gd name="T19" fmla="*/ 569 h 1138"/>
              <a:gd name="T20" fmla="*/ 344 w 956"/>
              <a:gd name="T21" fmla="*/ 1028 h 1138"/>
              <a:gd name="T22" fmla="*/ 478 w 956"/>
              <a:gd name="T23" fmla="*/ 1138 h 1138"/>
              <a:gd name="T24" fmla="*/ 615 w 956"/>
              <a:gd name="T25" fmla="*/ 1001 h 1138"/>
              <a:gd name="T26" fmla="*/ 478 w 956"/>
              <a:gd name="T27" fmla="*/ 865 h 1138"/>
              <a:gd name="T28" fmla="*/ 358 w 956"/>
              <a:gd name="T29" fmla="*/ 936 h 1138"/>
              <a:gd name="T30" fmla="*/ 94 w 956"/>
              <a:gd name="T31" fmla="*/ 615 h 1138"/>
              <a:gd name="T32" fmla="*/ 862 w 956"/>
              <a:gd name="T33" fmla="*/ 615 h 1138"/>
              <a:gd name="T34" fmla="*/ 681 w 956"/>
              <a:gd name="T35" fmla="*/ 898 h 1138"/>
              <a:gd name="T36" fmla="*/ 705 w 956"/>
              <a:gd name="T37" fmla="*/ 990 h 1138"/>
              <a:gd name="T38" fmla="*/ 956 w 956"/>
              <a:gd name="T39" fmla="*/ 569 h 1138"/>
              <a:gd name="T40" fmla="*/ 612 w 956"/>
              <a:gd name="T41" fmla="*/ 110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6" h="1138">
                <a:moveTo>
                  <a:pt x="612" y="110"/>
                </a:moveTo>
                <a:cubicBezTo>
                  <a:pt x="600" y="48"/>
                  <a:pt x="544" y="0"/>
                  <a:pt x="478" y="0"/>
                </a:cubicBezTo>
                <a:cubicBezTo>
                  <a:pt x="403" y="0"/>
                  <a:pt x="341" y="61"/>
                  <a:pt x="341" y="137"/>
                </a:cubicBezTo>
                <a:cubicBezTo>
                  <a:pt x="341" y="212"/>
                  <a:pt x="403" y="273"/>
                  <a:pt x="478" y="273"/>
                </a:cubicBezTo>
                <a:cubicBezTo>
                  <a:pt x="530" y="273"/>
                  <a:pt x="575" y="244"/>
                  <a:pt x="598" y="202"/>
                </a:cubicBezTo>
                <a:cubicBezTo>
                  <a:pt x="739" y="248"/>
                  <a:pt x="844" y="372"/>
                  <a:pt x="862" y="523"/>
                </a:cubicBezTo>
                <a:cubicBezTo>
                  <a:pt x="94" y="523"/>
                  <a:pt x="94" y="523"/>
                  <a:pt x="94" y="523"/>
                </a:cubicBezTo>
                <a:cubicBezTo>
                  <a:pt x="108" y="403"/>
                  <a:pt x="177" y="300"/>
                  <a:pt x="275" y="240"/>
                </a:cubicBezTo>
                <a:cubicBezTo>
                  <a:pt x="261" y="212"/>
                  <a:pt x="253" y="181"/>
                  <a:pt x="251" y="148"/>
                </a:cubicBezTo>
                <a:cubicBezTo>
                  <a:pt x="102" y="229"/>
                  <a:pt x="0" y="387"/>
                  <a:pt x="0" y="569"/>
                </a:cubicBezTo>
                <a:cubicBezTo>
                  <a:pt x="0" y="786"/>
                  <a:pt x="145" y="970"/>
                  <a:pt x="344" y="1028"/>
                </a:cubicBezTo>
                <a:cubicBezTo>
                  <a:pt x="356" y="1090"/>
                  <a:pt x="412" y="1138"/>
                  <a:pt x="478" y="1138"/>
                </a:cubicBezTo>
                <a:cubicBezTo>
                  <a:pt x="553" y="1138"/>
                  <a:pt x="615" y="1077"/>
                  <a:pt x="615" y="1001"/>
                </a:cubicBezTo>
                <a:cubicBezTo>
                  <a:pt x="615" y="926"/>
                  <a:pt x="553" y="865"/>
                  <a:pt x="478" y="865"/>
                </a:cubicBezTo>
                <a:cubicBezTo>
                  <a:pt x="426" y="865"/>
                  <a:pt x="381" y="894"/>
                  <a:pt x="358" y="936"/>
                </a:cubicBezTo>
                <a:cubicBezTo>
                  <a:pt x="217" y="890"/>
                  <a:pt x="112" y="766"/>
                  <a:pt x="94" y="615"/>
                </a:cubicBezTo>
                <a:cubicBezTo>
                  <a:pt x="862" y="615"/>
                  <a:pt x="862" y="615"/>
                  <a:pt x="862" y="615"/>
                </a:cubicBezTo>
                <a:cubicBezTo>
                  <a:pt x="848" y="735"/>
                  <a:pt x="779" y="838"/>
                  <a:pt x="681" y="898"/>
                </a:cubicBezTo>
                <a:cubicBezTo>
                  <a:pt x="695" y="926"/>
                  <a:pt x="703" y="957"/>
                  <a:pt x="705" y="990"/>
                </a:cubicBezTo>
                <a:cubicBezTo>
                  <a:pt x="854" y="909"/>
                  <a:pt x="956" y="751"/>
                  <a:pt x="956" y="569"/>
                </a:cubicBezTo>
                <a:cubicBezTo>
                  <a:pt x="956" y="352"/>
                  <a:pt x="811" y="168"/>
                  <a:pt x="612" y="110"/>
                </a:cubicBezTo>
              </a:path>
            </a:pathLst>
          </a:custGeom>
          <a:solidFill>
            <a:srgbClr val="047CDA"/>
          </a:solidFill>
          <a:ln>
            <a:noFill/>
          </a:ln>
        </p:spPr>
        <p:txBody>
          <a:bodyPr vert="horz" wrap="square" lIns="93260" tIns="46630" rIns="93260" bIns="46630" numCol="1" anchor="t" anchorCtr="0" compatLnSpc="1">
            <a:prstTxWarp prst="textNoShape">
              <a:avLst/>
            </a:prstTxWarp>
          </a:bodyPr>
          <a:lstStyle/>
          <a:p>
            <a:endParaRPr lang="en-US" sz="1836"/>
          </a:p>
        </p:txBody>
      </p:sp>
      <p:grpSp>
        <p:nvGrpSpPr>
          <p:cNvPr id="78" name="Group 17">
            <a:extLst>
              <a:ext uri="{FF2B5EF4-FFF2-40B4-BE49-F238E27FC236}">
                <a16:creationId xmlns:a16="http://schemas.microsoft.com/office/drawing/2014/main" id="{5D9E13CD-65D3-4008-92A4-D0A57A4D5570}"/>
              </a:ext>
            </a:extLst>
          </p:cNvPr>
          <p:cNvGrpSpPr>
            <a:grpSpLocks noChangeAspect="1"/>
          </p:cNvGrpSpPr>
          <p:nvPr/>
        </p:nvGrpSpPr>
        <p:grpSpPr bwMode="auto">
          <a:xfrm>
            <a:off x="5958309" y="2123428"/>
            <a:ext cx="573563" cy="574079"/>
            <a:chOff x="-1" y="0"/>
            <a:chExt cx="2224" cy="2226"/>
          </a:xfrm>
          <a:solidFill>
            <a:srgbClr val="047CDA"/>
          </a:solidFill>
        </p:grpSpPr>
        <p:sp>
          <p:nvSpPr>
            <p:cNvPr id="79" name="Rectangle 18">
              <a:extLst>
                <a:ext uri="{FF2B5EF4-FFF2-40B4-BE49-F238E27FC236}">
                  <a16:creationId xmlns:a16="http://schemas.microsoft.com/office/drawing/2014/main" id="{5C653DF1-5E0D-44C8-A527-6F39E5524AFD}"/>
                </a:ext>
              </a:extLst>
            </p:cNvPr>
            <p:cNvSpPr>
              <a:spLocks noChangeArrowheads="1"/>
            </p:cNvSpPr>
            <p:nvPr/>
          </p:nvSpPr>
          <p:spPr bwMode="auto">
            <a:xfrm>
              <a:off x="1562" y="1138"/>
              <a:ext cx="661" cy="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0" name="Rectangle 19">
              <a:extLst>
                <a:ext uri="{FF2B5EF4-FFF2-40B4-BE49-F238E27FC236}">
                  <a16:creationId xmlns:a16="http://schemas.microsoft.com/office/drawing/2014/main" id="{058A8461-3A3A-4C11-A8E6-6D948581ABAF}"/>
                </a:ext>
              </a:extLst>
            </p:cNvPr>
            <p:cNvSpPr>
              <a:spLocks noChangeArrowheads="1"/>
            </p:cNvSpPr>
            <p:nvPr/>
          </p:nvSpPr>
          <p:spPr bwMode="auto">
            <a:xfrm>
              <a:off x="1562" y="0"/>
              <a:ext cx="661" cy="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1" name="Rectangle 20">
              <a:extLst>
                <a:ext uri="{FF2B5EF4-FFF2-40B4-BE49-F238E27FC236}">
                  <a16:creationId xmlns:a16="http://schemas.microsoft.com/office/drawing/2014/main" id="{2D66C5D6-AA93-4539-8317-9BF09D1CE130}"/>
                </a:ext>
              </a:extLst>
            </p:cNvPr>
            <p:cNvSpPr>
              <a:spLocks noChangeArrowheads="1"/>
            </p:cNvSpPr>
            <p:nvPr/>
          </p:nvSpPr>
          <p:spPr bwMode="auto">
            <a:xfrm>
              <a:off x="426" y="0"/>
              <a:ext cx="661" cy="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2" name="Freeform 21">
              <a:extLst>
                <a:ext uri="{FF2B5EF4-FFF2-40B4-BE49-F238E27FC236}">
                  <a16:creationId xmlns:a16="http://schemas.microsoft.com/office/drawing/2014/main" id="{28CFBCF2-8D75-40E4-80FC-D6D90EC6E8C6}"/>
                </a:ext>
              </a:extLst>
            </p:cNvPr>
            <p:cNvSpPr>
              <a:spLocks noEditPoints="1"/>
            </p:cNvSpPr>
            <p:nvPr/>
          </p:nvSpPr>
          <p:spPr bwMode="auto">
            <a:xfrm>
              <a:off x="-1" y="950"/>
              <a:ext cx="1275" cy="1276"/>
            </a:xfrm>
            <a:custGeom>
              <a:avLst/>
              <a:gdLst>
                <a:gd name="T0" fmla="*/ 458 w 613"/>
                <a:gd name="T1" fmla="*/ 344 h 612"/>
                <a:gd name="T2" fmla="*/ 268 w 613"/>
                <a:gd name="T3" fmla="*/ 345 h 612"/>
                <a:gd name="T4" fmla="*/ 269 w 613"/>
                <a:gd name="T5" fmla="*/ 155 h 612"/>
                <a:gd name="T6" fmla="*/ 459 w 613"/>
                <a:gd name="T7" fmla="*/ 154 h 612"/>
                <a:gd name="T8" fmla="*/ 458 w 613"/>
                <a:gd name="T9" fmla="*/ 344 h 612"/>
                <a:gd name="T10" fmla="*/ 204 w 613"/>
                <a:gd name="T11" fmla="*/ 89 h 612"/>
                <a:gd name="T12" fmla="*/ 173 w 613"/>
                <a:gd name="T13" fmla="*/ 374 h 612"/>
                <a:gd name="T14" fmla="*/ 0 w 613"/>
                <a:gd name="T15" fmla="*/ 547 h 612"/>
                <a:gd name="T16" fmla="*/ 64 w 613"/>
                <a:gd name="T17" fmla="*/ 612 h 612"/>
                <a:gd name="T18" fmla="*/ 237 w 613"/>
                <a:gd name="T19" fmla="*/ 439 h 612"/>
                <a:gd name="T20" fmla="*/ 523 w 613"/>
                <a:gd name="T21" fmla="*/ 409 h 612"/>
                <a:gd name="T22" fmla="*/ 525 w 613"/>
                <a:gd name="T23" fmla="*/ 88 h 612"/>
                <a:gd name="T24" fmla="*/ 204 w 613"/>
                <a:gd name="T25" fmla="*/ 89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3" h="612">
                  <a:moveTo>
                    <a:pt x="458" y="344"/>
                  </a:moveTo>
                  <a:cubicBezTo>
                    <a:pt x="405" y="397"/>
                    <a:pt x="320" y="397"/>
                    <a:pt x="268" y="345"/>
                  </a:cubicBezTo>
                  <a:cubicBezTo>
                    <a:pt x="216" y="293"/>
                    <a:pt x="216" y="208"/>
                    <a:pt x="269" y="155"/>
                  </a:cubicBezTo>
                  <a:cubicBezTo>
                    <a:pt x="322" y="102"/>
                    <a:pt x="407" y="102"/>
                    <a:pt x="459" y="154"/>
                  </a:cubicBezTo>
                  <a:cubicBezTo>
                    <a:pt x="511" y="206"/>
                    <a:pt x="511" y="291"/>
                    <a:pt x="458" y="344"/>
                  </a:cubicBezTo>
                  <a:moveTo>
                    <a:pt x="204" y="89"/>
                  </a:moveTo>
                  <a:cubicBezTo>
                    <a:pt x="126" y="167"/>
                    <a:pt x="115" y="286"/>
                    <a:pt x="173" y="374"/>
                  </a:cubicBezTo>
                  <a:cubicBezTo>
                    <a:pt x="0" y="547"/>
                    <a:pt x="0" y="547"/>
                    <a:pt x="0" y="547"/>
                  </a:cubicBezTo>
                  <a:cubicBezTo>
                    <a:pt x="64" y="612"/>
                    <a:pt x="64" y="612"/>
                    <a:pt x="64" y="612"/>
                  </a:cubicBezTo>
                  <a:cubicBezTo>
                    <a:pt x="237" y="439"/>
                    <a:pt x="237" y="439"/>
                    <a:pt x="237" y="439"/>
                  </a:cubicBezTo>
                  <a:cubicBezTo>
                    <a:pt x="325" y="498"/>
                    <a:pt x="445" y="487"/>
                    <a:pt x="523" y="409"/>
                  </a:cubicBezTo>
                  <a:cubicBezTo>
                    <a:pt x="613" y="320"/>
                    <a:pt x="613" y="176"/>
                    <a:pt x="525" y="88"/>
                  </a:cubicBezTo>
                  <a:cubicBezTo>
                    <a:pt x="437" y="0"/>
                    <a:pt x="293" y="0"/>
                    <a:pt x="204"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83" name="Freeform 25">
            <a:extLst>
              <a:ext uri="{FF2B5EF4-FFF2-40B4-BE49-F238E27FC236}">
                <a16:creationId xmlns:a16="http://schemas.microsoft.com/office/drawing/2014/main" id="{3A5AE66C-1E85-4FAB-B2F4-4BD8A178BE4B}"/>
              </a:ext>
            </a:extLst>
          </p:cNvPr>
          <p:cNvSpPr>
            <a:spLocks noEditPoints="1"/>
          </p:cNvSpPr>
          <p:nvPr/>
        </p:nvSpPr>
        <p:spPr bwMode="auto">
          <a:xfrm>
            <a:off x="1087234" y="4440194"/>
            <a:ext cx="592505" cy="568744"/>
          </a:xfrm>
          <a:custGeom>
            <a:avLst/>
            <a:gdLst>
              <a:gd name="T0" fmla="*/ 364 w 1115"/>
              <a:gd name="T1" fmla="*/ 840 h 1068"/>
              <a:gd name="T2" fmla="*/ 230 w 1115"/>
              <a:gd name="T3" fmla="*/ 705 h 1068"/>
              <a:gd name="T4" fmla="*/ 364 w 1115"/>
              <a:gd name="T5" fmla="*/ 570 h 1068"/>
              <a:gd name="T6" fmla="*/ 498 w 1115"/>
              <a:gd name="T7" fmla="*/ 705 h 1068"/>
              <a:gd name="T8" fmla="*/ 364 w 1115"/>
              <a:gd name="T9" fmla="*/ 840 h 1068"/>
              <a:gd name="T10" fmla="*/ 364 w 1115"/>
              <a:gd name="T11" fmla="*/ 478 h 1068"/>
              <a:gd name="T12" fmla="*/ 592 w 1115"/>
              <a:gd name="T13" fmla="*/ 705 h 1068"/>
              <a:gd name="T14" fmla="*/ 364 w 1115"/>
              <a:gd name="T15" fmla="*/ 933 h 1068"/>
              <a:gd name="T16" fmla="*/ 238 w 1115"/>
              <a:gd name="T17" fmla="*/ 895 h 1068"/>
              <a:gd name="T18" fmla="*/ 64 w 1115"/>
              <a:gd name="T19" fmla="*/ 1068 h 1068"/>
              <a:gd name="T20" fmla="*/ 0 w 1115"/>
              <a:gd name="T21" fmla="*/ 1003 h 1068"/>
              <a:gd name="T22" fmla="*/ 174 w 1115"/>
              <a:gd name="T23" fmla="*/ 830 h 1068"/>
              <a:gd name="T24" fmla="*/ 137 w 1115"/>
              <a:gd name="T25" fmla="*/ 705 h 1068"/>
              <a:gd name="T26" fmla="*/ 364 w 1115"/>
              <a:gd name="T27" fmla="*/ 478 h 1068"/>
              <a:gd name="T28" fmla="*/ 205 w 1115"/>
              <a:gd name="T29" fmla="*/ 91 h 1068"/>
              <a:gd name="T30" fmla="*/ 205 w 1115"/>
              <a:gd name="T31" fmla="*/ 0 h 1068"/>
              <a:gd name="T32" fmla="*/ 1115 w 1115"/>
              <a:gd name="T33" fmla="*/ 0 h 1068"/>
              <a:gd name="T34" fmla="*/ 1115 w 1115"/>
              <a:gd name="T35" fmla="*/ 91 h 1068"/>
              <a:gd name="T36" fmla="*/ 205 w 1115"/>
              <a:gd name="T37" fmla="*/ 91 h 1068"/>
              <a:gd name="T38" fmla="*/ 205 w 1115"/>
              <a:gd name="T39" fmla="*/ 341 h 1068"/>
              <a:gd name="T40" fmla="*/ 205 w 1115"/>
              <a:gd name="T41" fmla="*/ 250 h 1068"/>
              <a:gd name="T42" fmla="*/ 1115 w 1115"/>
              <a:gd name="T43" fmla="*/ 250 h 1068"/>
              <a:gd name="T44" fmla="*/ 1115 w 1115"/>
              <a:gd name="T45" fmla="*/ 341 h 1068"/>
              <a:gd name="T46" fmla="*/ 205 w 1115"/>
              <a:gd name="T47" fmla="*/ 341 h 1068"/>
              <a:gd name="T48" fmla="*/ 662 w 1115"/>
              <a:gd name="T49" fmla="*/ 592 h 1068"/>
              <a:gd name="T50" fmla="*/ 609 w 1115"/>
              <a:gd name="T51" fmla="*/ 501 h 1068"/>
              <a:gd name="T52" fmla="*/ 1115 w 1115"/>
              <a:gd name="T53" fmla="*/ 501 h 1068"/>
              <a:gd name="T54" fmla="*/ 1115 w 1115"/>
              <a:gd name="T55" fmla="*/ 592 h 1068"/>
              <a:gd name="T56" fmla="*/ 662 w 1115"/>
              <a:gd name="T57" fmla="*/ 592 h 1068"/>
              <a:gd name="T58" fmla="*/ 652 w 1115"/>
              <a:gd name="T59" fmla="*/ 842 h 1068"/>
              <a:gd name="T60" fmla="*/ 680 w 1115"/>
              <a:gd name="T61" fmla="*/ 751 h 1068"/>
              <a:gd name="T62" fmla="*/ 1115 w 1115"/>
              <a:gd name="T63" fmla="*/ 751 h 1068"/>
              <a:gd name="T64" fmla="*/ 1115 w 1115"/>
              <a:gd name="T65" fmla="*/ 842 h 1068"/>
              <a:gd name="T66" fmla="*/ 652 w 1115"/>
              <a:gd name="T67" fmla="*/ 842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15" h="1068">
                <a:moveTo>
                  <a:pt x="364" y="840"/>
                </a:moveTo>
                <a:cubicBezTo>
                  <a:pt x="290" y="840"/>
                  <a:pt x="230" y="780"/>
                  <a:pt x="230" y="705"/>
                </a:cubicBezTo>
                <a:cubicBezTo>
                  <a:pt x="230" y="631"/>
                  <a:pt x="290" y="570"/>
                  <a:pt x="364" y="570"/>
                </a:cubicBezTo>
                <a:cubicBezTo>
                  <a:pt x="438" y="570"/>
                  <a:pt x="498" y="631"/>
                  <a:pt x="498" y="705"/>
                </a:cubicBezTo>
                <a:cubicBezTo>
                  <a:pt x="498" y="780"/>
                  <a:pt x="438" y="840"/>
                  <a:pt x="364" y="840"/>
                </a:cubicBezTo>
                <a:moveTo>
                  <a:pt x="364" y="478"/>
                </a:moveTo>
                <a:cubicBezTo>
                  <a:pt x="490" y="478"/>
                  <a:pt x="592" y="580"/>
                  <a:pt x="592" y="705"/>
                </a:cubicBezTo>
                <a:cubicBezTo>
                  <a:pt x="592" y="831"/>
                  <a:pt x="490" y="933"/>
                  <a:pt x="364" y="933"/>
                </a:cubicBezTo>
                <a:cubicBezTo>
                  <a:pt x="317" y="933"/>
                  <a:pt x="274" y="919"/>
                  <a:pt x="238" y="895"/>
                </a:cubicBezTo>
                <a:cubicBezTo>
                  <a:pt x="64" y="1068"/>
                  <a:pt x="64" y="1068"/>
                  <a:pt x="64" y="1068"/>
                </a:cubicBezTo>
                <a:cubicBezTo>
                  <a:pt x="0" y="1003"/>
                  <a:pt x="0" y="1003"/>
                  <a:pt x="0" y="1003"/>
                </a:cubicBezTo>
                <a:cubicBezTo>
                  <a:pt x="174" y="830"/>
                  <a:pt x="174" y="830"/>
                  <a:pt x="174" y="830"/>
                </a:cubicBezTo>
                <a:cubicBezTo>
                  <a:pt x="150" y="794"/>
                  <a:pt x="137" y="751"/>
                  <a:pt x="137" y="705"/>
                </a:cubicBezTo>
                <a:cubicBezTo>
                  <a:pt x="137" y="580"/>
                  <a:pt x="238" y="478"/>
                  <a:pt x="364" y="478"/>
                </a:cubicBezTo>
                <a:close/>
                <a:moveTo>
                  <a:pt x="205" y="91"/>
                </a:moveTo>
                <a:cubicBezTo>
                  <a:pt x="205" y="0"/>
                  <a:pt x="205" y="0"/>
                  <a:pt x="205" y="0"/>
                </a:cubicBezTo>
                <a:cubicBezTo>
                  <a:pt x="1115" y="0"/>
                  <a:pt x="1115" y="0"/>
                  <a:pt x="1115" y="0"/>
                </a:cubicBezTo>
                <a:cubicBezTo>
                  <a:pt x="1115" y="91"/>
                  <a:pt x="1115" y="91"/>
                  <a:pt x="1115" y="91"/>
                </a:cubicBezTo>
                <a:lnTo>
                  <a:pt x="205" y="91"/>
                </a:lnTo>
                <a:close/>
                <a:moveTo>
                  <a:pt x="205" y="341"/>
                </a:moveTo>
                <a:cubicBezTo>
                  <a:pt x="205" y="250"/>
                  <a:pt x="205" y="250"/>
                  <a:pt x="205" y="250"/>
                </a:cubicBezTo>
                <a:cubicBezTo>
                  <a:pt x="1115" y="250"/>
                  <a:pt x="1115" y="250"/>
                  <a:pt x="1115" y="250"/>
                </a:cubicBezTo>
                <a:cubicBezTo>
                  <a:pt x="1115" y="341"/>
                  <a:pt x="1115" y="341"/>
                  <a:pt x="1115" y="341"/>
                </a:cubicBezTo>
                <a:lnTo>
                  <a:pt x="205" y="341"/>
                </a:lnTo>
                <a:close/>
                <a:moveTo>
                  <a:pt x="662" y="592"/>
                </a:moveTo>
                <a:cubicBezTo>
                  <a:pt x="649" y="558"/>
                  <a:pt x="631" y="527"/>
                  <a:pt x="609" y="501"/>
                </a:cubicBezTo>
                <a:cubicBezTo>
                  <a:pt x="1115" y="501"/>
                  <a:pt x="1115" y="501"/>
                  <a:pt x="1115" y="501"/>
                </a:cubicBezTo>
                <a:cubicBezTo>
                  <a:pt x="1115" y="592"/>
                  <a:pt x="1115" y="592"/>
                  <a:pt x="1115" y="592"/>
                </a:cubicBezTo>
                <a:lnTo>
                  <a:pt x="662" y="592"/>
                </a:lnTo>
                <a:close/>
                <a:moveTo>
                  <a:pt x="652" y="842"/>
                </a:moveTo>
                <a:cubicBezTo>
                  <a:pt x="666" y="814"/>
                  <a:pt x="675" y="783"/>
                  <a:pt x="680" y="751"/>
                </a:cubicBezTo>
                <a:cubicBezTo>
                  <a:pt x="1115" y="751"/>
                  <a:pt x="1115" y="751"/>
                  <a:pt x="1115" y="751"/>
                </a:cubicBezTo>
                <a:cubicBezTo>
                  <a:pt x="1115" y="842"/>
                  <a:pt x="1115" y="842"/>
                  <a:pt x="1115" y="842"/>
                </a:cubicBezTo>
                <a:lnTo>
                  <a:pt x="652" y="842"/>
                </a:lnTo>
                <a:close/>
              </a:path>
            </a:pathLst>
          </a:custGeom>
          <a:solidFill>
            <a:srgbClr val="047CDA"/>
          </a:solidFill>
          <a:ln>
            <a:noFill/>
          </a:ln>
        </p:spPr>
        <p:txBody>
          <a:bodyPr vert="horz" wrap="square" lIns="93260" tIns="46630" rIns="93260" bIns="46630" numCol="1" anchor="t" anchorCtr="0" compatLnSpc="1">
            <a:prstTxWarp prst="textNoShape">
              <a:avLst/>
            </a:prstTxWarp>
          </a:bodyPr>
          <a:lstStyle/>
          <a:p>
            <a:endParaRPr lang="en-US" sz="1836"/>
          </a:p>
        </p:txBody>
      </p:sp>
      <p:grpSp>
        <p:nvGrpSpPr>
          <p:cNvPr id="84" name="Group 28">
            <a:extLst>
              <a:ext uri="{FF2B5EF4-FFF2-40B4-BE49-F238E27FC236}">
                <a16:creationId xmlns:a16="http://schemas.microsoft.com/office/drawing/2014/main" id="{7F177447-C79F-4F7B-8571-B9EB80393231}"/>
              </a:ext>
            </a:extLst>
          </p:cNvPr>
          <p:cNvGrpSpPr>
            <a:grpSpLocks noChangeAspect="1"/>
          </p:cNvGrpSpPr>
          <p:nvPr/>
        </p:nvGrpSpPr>
        <p:grpSpPr bwMode="auto">
          <a:xfrm>
            <a:off x="9360684" y="2100438"/>
            <a:ext cx="649771" cy="637890"/>
            <a:chOff x="-2" y="1"/>
            <a:chExt cx="2461" cy="2416"/>
          </a:xfrm>
          <a:solidFill>
            <a:srgbClr val="047CDA"/>
          </a:solidFill>
        </p:grpSpPr>
        <p:sp>
          <p:nvSpPr>
            <p:cNvPr id="85" name="Freeform 29">
              <a:extLst>
                <a:ext uri="{FF2B5EF4-FFF2-40B4-BE49-F238E27FC236}">
                  <a16:creationId xmlns:a16="http://schemas.microsoft.com/office/drawing/2014/main" id="{10932EC3-5C82-41A6-9FD9-2D198A47073A}"/>
                </a:ext>
              </a:extLst>
            </p:cNvPr>
            <p:cNvSpPr>
              <a:spLocks noEditPoints="1"/>
            </p:cNvSpPr>
            <p:nvPr/>
          </p:nvSpPr>
          <p:spPr bwMode="auto">
            <a:xfrm>
              <a:off x="566" y="1"/>
              <a:ext cx="1893" cy="1897"/>
            </a:xfrm>
            <a:custGeom>
              <a:avLst/>
              <a:gdLst>
                <a:gd name="T0" fmla="*/ 910 w 910"/>
                <a:gd name="T1" fmla="*/ 0 h 910"/>
                <a:gd name="T2" fmla="*/ 910 w 910"/>
                <a:gd name="T3" fmla="*/ 910 h 910"/>
                <a:gd name="T4" fmla="*/ 388 w 910"/>
                <a:gd name="T5" fmla="*/ 910 h 910"/>
                <a:gd name="T6" fmla="*/ 408 w 910"/>
                <a:gd name="T7" fmla="*/ 819 h 910"/>
                <a:gd name="T8" fmla="*/ 819 w 910"/>
                <a:gd name="T9" fmla="*/ 819 h 910"/>
                <a:gd name="T10" fmla="*/ 819 w 910"/>
                <a:gd name="T11" fmla="*/ 91 h 910"/>
                <a:gd name="T12" fmla="*/ 91 w 910"/>
                <a:gd name="T13" fmla="*/ 91 h 910"/>
                <a:gd name="T14" fmla="*/ 91 w 910"/>
                <a:gd name="T15" fmla="*/ 478 h 910"/>
                <a:gd name="T16" fmla="*/ 0 w 910"/>
                <a:gd name="T17" fmla="*/ 491 h 910"/>
                <a:gd name="T18" fmla="*/ 0 w 910"/>
                <a:gd name="T19" fmla="*/ 0 h 910"/>
                <a:gd name="T20" fmla="*/ 910 w 910"/>
                <a:gd name="T21" fmla="*/ 0 h 910"/>
                <a:gd name="T22" fmla="*/ 621 w 910"/>
                <a:gd name="T23" fmla="*/ 455 h 910"/>
                <a:gd name="T24" fmla="*/ 341 w 910"/>
                <a:gd name="T25" fmla="*/ 637 h 910"/>
                <a:gd name="T26" fmla="*/ 341 w 910"/>
                <a:gd name="T27" fmla="*/ 273 h 910"/>
                <a:gd name="T28" fmla="*/ 621 w 910"/>
                <a:gd name="T29" fmla="*/ 455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0" h="910">
                  <a:moveTo>
                    <a:pt x="910" y="0"/>
                  </a:moveTo>
                  <a:cubicBezTo>
                    <a:pt x="910" y="910"/>
                    <a:pt x="910" y="910"/>
                    <a:pt x="910" y="910"/>
                  </a:cubicBezTo>
                  <a:cubicBezTo>
                    <a:pt x="388" y="910"/>
                    <a:pt x="388" y="910"/>
                    <a:pt x="388" y="910"/>
                  </a:cubicBezTo>
                  <a:cubicBezTo>
                    <a:pt x="399" y="882"/>
                    <a:pt x="406" y="851"/>
                    <a:pt x="408" y="819"/>
                  </a:cubicBezTo>
                  <a:cubicBezTo>
                    <a:pt x="819" y="819"/>
                    <a:pt x="819" y="819"/>
                    <a:pt x="819" y="819"/>
                  </a:cubicBezTo>
                  <a:cubicBezTo>
                    <a:pt x="819" y="91"/>
                    <a:pt x="819" y="91"/>
                    <a:pt x="819" y="91"/>
                  </a:cubicBezTo>
                  <a:cubicBezTo>
                    <a:pt x="91" y="91"/>
                    <a:pt x="91" y="91"/>
                    <a:pt x="91" y="91"/>
                  </a:cubicBezTo>
                  <a:cubicBezTo>
                    <a:pt x="91" y="478"/>
                    <a:pt x="91" y="478"/>
                    <a:pt x="91" y="478"/>
                  </a:cubicBezTo>
                  <a:cubicBezTo>
                    <a:pt x="59" y="478"/>
                    <a:pt x="29" y="483"/>
                    <a:pt x="0" y="491"/>
                  </a:cubicBezTo>
                  <a:cubicBezTo>
                    <a:pt x="0" y="0"/>
                    <a:pt x="0" y="0"/>
                    <a:pt x="0" y="0"/>
                  </a:cubicBezTo>
                  <a:lnTo>
                    <a:pt x="910" y="0"/>
                  </a:lnTo>
                  <a:close/>
                  <a:moveTo>
                    <a:pt x="621" y="455"/>
                  </a:moveTo>
                  <a:cubicBezTo>
                    <a:pt x="341" y="637"/>
                    <a:pt x="341" y="637"/>
                    <a:pt x="341" y="637"/>
                  </a:cubicBezTo>
                  <a:cubicBezTo>
                    <a:pt x="341" y="273"/>
                    <a:pt x="341" y="273"/>
                    <a:pt x="341" y="273"/>
                  </a:cubicBezTo>
                  <a:lnTo>
                    <a:pt x="621" y="4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6" name="Freeform 30">
              <a:extLst>
                <a:ext uri="{FF2B5EF4-FFF2-40B4-BE49-F238E27FC236}">
                  <a16:creationId xmlns:a16="http://schemas.microsoft.com/office/drawing/2014/main" id="{8A021DDB-569D-465B-A51C-4B08398ACCC3}"/>
                </a:ext>
              </a:extLst>
            </p:cNvPr>
            <p:cNvSpPr>
              <a:spLocks noEditPoints="1"/>
            </p:cNvSpPr>
            <p:nvPr/>
          </p:nvSpPr>
          <p:spPr bwMode="auto">
            <a:xfrm>
              <a:off x="-2" y="1187"/>
              <a:ext cx="1229" cy="1230"/>
            </a:xfrm>
            <a:custGeom>
              <a:avLst/>
              <a:gdLst>
                <a:gd name="T0" fmla="*/ 230 w 591"/>
                <a:gd name="T1" fmla="*/ 227 h 590"/>
                <a:gd name="T2" fmla="*/ 364 w 591"/>
                <a:gd name="T3" fmla="*/ 92 h 590"/>
                <a:gd name="T4" fmla="*/ 498 w 591"/>
                <a:gd name="T5" fmla="*/ 227 h 590"/>
                <a:gd name="T6" fmla="*/ 364 w 591"/>
                <a:gd name="T7" fmla="*/ 362 h 590"/>
                <a:gd name="T8" fmla="*/ 230 w 591"/>
                <a:gd name="T9" fmla="*/ 227 h 590"/>
                <a:gd name="T10" fmla="*/ 136 w 591"/>
                <a:gd name="T11" fmla="*/ 227 h 590"/>
                <a:gd name="T12" fmla="*/ 174 w 591"/>
                <a:gd name="T13" fmla="*/ 352 h 590"/>
                <a:gd name="T14" fmla="*/ 0 w 591"/>
                <a:gd name="T15" fmla="*/ 526 h 590"/>
                <a:gd name="T16" fmla="*/ 64 w 591"/>
                <a:gd name="T17" fmla="*/ 590 h 590"/>
                <a:gd name="T18" fmla="*/ 238 w 591"/>
                <a:gd name="T19" fmla="*/ 417 h 590"/>
                <a:gd name="T20" fmla="*/ 364 w 591"/>
                <a:gd name="T21" fmla="*/ 455 h 590"/>
                <a:gd name="T22" fmla="*/ 591 w 591"/>
                <a:gd name="T23" fmla="*/ 227 h 590"/>
                <a:gd name="T24" fmla="*/ 364 w 591"/>
                <a:gd name="T25" fmla="*/ 0 h 590"/>
                <a:gd name="T26" fmla="*/ 136 w 591"/>
                <a:gd name="T27" fmla="*/ 227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1" h="590">
                  <a:moveTo>
                    <a:pt x="230" y="227"/>
                  </a:moveTo>
                  <a:cubicBezTo>
                    <a:pt x="230" y="153"/>
                    <a:pt x="290" y="92"/>
                    <a:pt x="364" y="92"/>
                  </a:cubicBezTo>
                  <a:cubicBezTo>
                    <a:pt x="438" y="92"/>
                    <a:pt x="498" y="153"/>
                    <a:pt x="498" y="227"/>
                  </a:cubicBezTo>
                  <a:cubicBezTo>
                    <a:pt x="498" y="302"/>
                    <a:pt x="438" y="362"/>
                    <a:pt x="364" y="362"/>
                  </a:cubicBezTo>
                  <a:cubicBezTo>
                    <a:pt x="290" y="362"/>
                    <a:pt x="230" y="302"/>
                    <a:pt x="230" y="227"/>
                  </a:cubicBezTo>
                  <a:moveTo>
                    <a:pt x="136" y="227"/>
                  </a:moveTo>
                  <a:cubicBezTo>
                    <a:pt x="136" y="273"/>
                    <a:pt x="150" y="316"/>
                    <a:pt x="174" y="352"/>
                  </a:cubicBezTo>
                  <a:cubicBezTo>
                    <a:pt x="0" y="526"/>
                    <a:pt x="0" y="526"/>
                    <a:pt x="0" y="526"/>
                  </a:cubicBezTo>
                  <a:cubicBezTo>
                    <a:pt x="64" y="590"/>
                    <a:pt x="64" y="590"/>
                    <a:pt x="64" y="590"/>
                  </a:cubicBezTo>
                  <a:cubicBezTo>
                    <a:pt x="238" y="417"/>
                    <a:pt x="238" y="417"/>
                    <a:pt x="238" y="417"/>
                  </a:cubicBezTo>
                  <a:cubicBezTo>
                    <a:pt x="274" y="441"/>
                    <a:pt x="317" y="455"/>
                    <a:pt x="364" y="455"/>
                  </a:cubicBezTo>
                  <a:cubicBezTo>
                    <a:pt x="490" y="455"/>
                    <a:pt x="591" y="353"/>
                    <a:pt x="591" y="227"/>
                  </a:cubicBezTo>
                  <a:cubicBezTo>
                    <a:pt x="591" y="102"/>
                    <a:pt x="490" y="0"/>
                    <a:pt x="364" y="0"/>
                  </a:cubicBezTo>
                  <a:cubicBezTo>
                    <a:pt x="238" y="0"/>
                    <a:pt x="136" y="102"/>
                    <a:pt x="136" y="2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87" name="Freeform 34">
            <a:extLst>
              <a:ext uri="{FF2B5EF4-FFF2-40B4-BE49-F238E27FC236}">
                <a16:creationId xmlns:a16="http://schemas.microsoft.com/office/drawing/2014/main" id="{0881B0A7-0D8C-410E-83EA-594E9161106B}"/>
              </a:ext>
            </a:extLst>
          </p:cNvPr>
          <p:cNvSpPr>
            <a:spLocks noEditPoints="1"/>
          </p:cNvSpPr>
          <p:nvPr/>
        </p:nvSpPr>
        <p:spPr bwMode="auto">
          <a:xfrm>
            <a:off x="2497651" y="2092446"/>
            <a:ext cx="548801" cy="564228"/>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solidFill>
            <a:srgbClr val="047CDA"/>
          </a:solidFill>
          <a:ln>
            <a:noFill/>
          </a:ln>
        </p:spPr>
        <p:txBody>
          <a:bodyPr vert="horz" wrap="square" lIns="93260" tIns="46630" rIns="93260" bIns="46630" numCol="1" anchor="t" anchorCtr="0" compatLnSpc="1">
            <a:prstTxWarp prst="textNoShape">
              <a:avLst/>
            </a:prstTxWarp>
          </a:bodyPr>
          <a:lstStyle/>
          <a:p>
            <a:endParaRPr lang="en-US" sz="1836"/>
          </a:p>
        </p:txBody>
      </p:sp>
      <p:grpSp>
        <p:nvGrpSpPr>
          <p:cNvPr id="46" name="Group 45">
            <a:extLst>
              <a:ext uri="{FF2B5EF4-FFF2-40B4-BE49-F238E27FC236}">
                <a16:creationId xmlns:a16="http://schemas.microsoft.com/office/drawing/2014/main" id="{08535CDD-C02F-46A5-9E8C-068F7FAF0741}"/>
              </a:ext>
            </a:extLst>
          </p:cNvPr>
          <p:cNvGrpSpPr/>
          <p:nvPr/>
        </p:nvGrpSpPr>
        <p:grpSpPr>
          <a:xfrm>
            <a:off x="1763" y="259681"/>
            <a:ext cx="1212506" cy="976035"/>
            <a:chOff x="864" y="254613"/>
            <a:chExt cx="1188839" cy="956984"/>
          </a:xfrm>
        </p:grpSpPr>
        <p:sp>
          <p:nvSpPr>
            <p:cNvPr id="53" name="Rectangle 52"/>
            <p:cNvSpPr/>
            <p:nvPr/>
          </p:nvSpPr>
          <p:spPr bwMode="auto">
            <a:xfrm>
              <a:off x="864" y="254613"/>
              <a:ext cx="1188839" cy="95698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Freeform 34">
              <a:extLst>
                <a:ext uri="{FF2B5EF4-FFF2-40B4-BE49-F238E27FC236}">
                  <a16:creationId xmlns:a16="http://schemas.microsoft.com/office/drawing/2014/main" id="{CF4F4730-4524-4CE8-A45D-32DD40E57BE3}"/>
                </a:ext>
              </a:extLst>
            </p:cNvPr>
            <p:cNvSpPr>
              <a:spLocks noEditPoints="1"/>
            </p:cNvSpPr>
            <p:nvPr/>
          </p:nvSpPr>
          <p:spPr bwMode="auto">
            <a:xfrm>
              <a:off x="359494" y="511017"/>
              <a:ext cx="441256" cy="453660"/>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8115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additive="base">
                                        <p:cTn id="12" dur="500" fill="hold"/>
                                        <p:tgtEl>
                                          <p:spTgt spid="48"/>
                                        </p:tgtEl>
                                        <p:attrNameLst>
                                          <p:attrName>ppt_x</p:attrName>
                                        </p:attrNameLst>
                                      </p:cBhvr>
                                      <p:tavLst>
                                        <p:tav tm="0">
                                          <p:val>
                                            <p:strVal val="0-#ppt_w/2"/>
                                          </p:val>
                                        </p:tav>
                                        <p:tav tm="100000">
                                          <p:val>
                                            <p:strVal val="#ppt_x"/>
                                          </p:val>
                                        </p:tav>
                                      </p:tavLst>
                                    </p:anim>
                                    <p:anim calcmode="lin" valueType="num">
                                      <p:cBhvr additive="base">
                                        <p:cTn id="13" dur="500" fill="hold"/>
                                        <p:tgtEl>
                                          <p:spTgt spid="48"/>
                                        </p:tgtEl>
                                        <p:attrNameLst>
                                          <p:attrName>ppt_y</p:attrName>
                                        </p:attrNameLst>
                                      </p:cBhvr>
                                      <p:tavLst>
                                        <p:tav tm="0">
                                          <p:val>
                                            <p:strVal val="#ppt_y"/>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 calcmode="lin" valueType="num">
                                      <p:cBhvr>
                                        <p:cTn id="16" dur="500" fill="hold"/>
                                        <p:tgtEl>
                                          <p:spTgt spid="87"/>
                                        </p:tgtEl>
                                        <p:attrNameLst>
                                          <p:attrName>ppt_w</p:attrName>
                                        </p:attrNameLst>
                                      </p:cBhvr>
                                      <p:tavLst>
                                        <p:tav tm="0">
                                          <p:val>
                                            <p:fltVal val="0"/>
                                          </p:val>
                                        </p:tav>
                                        <p:tav tm="100000">
                                          <p:val>
                                            <p:strVal val="#ppt_w"/>
                                          </p:val>
                                        </p:tav>
                                      </p:tavLst>
                                    </p:anim>
                                    <p:anim calcmode="lin" valueType="num">
                                      <p:cBhvr>
                                        <p:cTn id="17" dur="500" fill="hold"/>
                                        <p:tgtEl>
                                          <p:spTgt spid="87"/>
                                        </p:tgtEl>
                                        <p:attrNameLst>
                                          <p:attrName>ppt_h</p:attrName>
                                        </p:attrNameLst>
                                      </p:cBhvr>
                                      <p:tavLst>
                                        <p:tav tm="0">
                                          <p:val>
                                            <p:fltVal val="0"/>
                                          </p:val>
                                        </p:tav>
                                        <p:tav tm="100000">
                                          <p:val>
                                            <p:strVal val="#ppt_h"/>
                                          </p:val>
                                        </p:tav>
                                      </p:tavLst>
                                    </p:anim>
                                    <p:animEffect transition="in" filter="fade">
                                      <p:cBhvr>
                                        <p:cTn id="18" dur="500"/>
                                        <p:tgtEl>
                                          <p:spTgt spid="87"/>
                                        </p:tgtEl>
                                      </p:cBhvr>
                                    </p:animEffect>
                                  </p:childTnLst>
                                </p:cTn>
                              </p:par>
                              <p:par>
                                <p:cTn id="19" presetID="53" presetClass="entr" presetSubtype="16"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anim calcmode="lin" valueType="num">
                                      <p:cBhvr>
                                        <p:cTn id="21" dur="500" fill="hold"/>
                                        <p:tgtEl>
                                          <p:spTgt spid="78"/>
                                        </p:tgtEl>
                                        <p:attrNameLst>
                                          <p:attrName>ppt_w</p:attrName>
                                        </p:attrNameLst>
                                      </p:cBhvr>
                                      <p:tavLst>
                                        <p:tav tm="0">
                                          <p:val>
                                            <p:fltVal val="0"/>
                                          </p:val>
                                        </p:tav>
                                        <p:tav tm="100000">
                                          <p:val>
                                            <p:strVal val="#ppt_w"/>
                                          </p:val>
                                        </p:tav>
                                      </p:tavLst>
                                    </p:anim>
                                    <p:anim calcmode="lin" valueType="num">
                                      <p:cBhvr>
                                        <p:cTn id="22" dur="500" fill="hold"/>
                                        <p:tgtEl>
                                          <p:spTgt spid="78"/>
                                        </p:tgtEl>
                                        <p:attrNameLst>
                                          <p:attrName>ppt_h</p:attrName>
                                        </p:attrNameLst>
                                      </p:cBhvr>
                                      <p:tavLst>
                                        <p:tav tm="0">
                                          <p:val>
                                            <p:fltVal val="0"/>
                                          </p:val>
                                        </p:tav>
                                        <p:tav tm="100000">
                                          <p:val>
                                            <p:strVal val="#ppt_h"/>
                                          </p:val>
                                        </p:tav>
                                      </p:tavLst>
                                    </p:anim>
                                    <p:animEffect transition="in" filter="fade">
                                      <p:cBhvr>
                                        <p:cTn id="23" dur="500"/>
                                        <p:tgtEl>
                                          <p:spTgt spid="78"/>
                                        </p:tgtEl>
                                      </p:cBhvr>
                                    </p:animEffect>
                                  </p:childTnLst>
                                </p:cTn>
                              </p:par>
                              <p:par>
                                <p:cTn id="24" presetID="53" presetClass="entr" presetSubtype="16" fill="hold" nodeType="withEffect">
                                  <p:stCondLst>
                                    <p:cond delay="0"/>
                                  </p:stCondLst>
                                  <p:childTnLst>
                                    <p:set>
                                      <p:cBhvr>
                                        <p:cTn id="25" dur="1" fill="hold">
                                          <p:stCondLst>
                                            <p:cond delay="0"/>
                                          </p:stCondLst>
                                        </p:cTn>
                                        <p:tgtEl>
                                          <p:spTgt spid="84"/>
                                        </p:tgtEl>
                                        <p:attrNameLst>
                                          <p:attrName>style.visibility</p:attrName>
                                        </p:attrNameLst>
                                      </p:cBhvr>
                                      <p:to>
                                        <p:strVal val="visible"/>
                                      </p:to>
                                    </p:set>
                                    <p:anim calcmode="lin" valueType="num">
                                      <p:cBhvr>
                                        <p:cTn id="26" dur="500" fill="hold"/>
                                        <p:tgtEl>
                                          <p:spTgt spid="84"/>
                                        </p:tgtEl>
                                        <p:attrNameLst>
                                          <p:attrName>ppt_w</p:attrName>
                                        </p:attrNameLst>
                                      </p:cBhvr>
                                      <p:tavLst>
                                        <p:tav tm="0">
                                          <p:val>
                                            <p:fltVal val="0"/>
                                          </p:val>
                                        </p:tav>
                                        <p:tav tm="100000">
                                          <p:val>
                                            <p:strVal val="#ppt_w"/>
                                          </p:val>
                                        </p:tav>
                                      </p:tavLst>
                                    </p:anim>
                                    <p:anim calcmode="lin" valueType="num">
                                      <p:cBhvr>
                                        <p:cTn id="27" dur="500" fill="hold"/>
                                        <p:tgtEl>
                                          <p:spTgt spid="84"/>
                                        </p:tgtEl>
                                        <p:attrNameLst>
                                          <p:attrName>ppt_h</p:attrName>
                                        </p:attrNameLst>
                                      </p:cBhvr>
                                      <p:tavLst>
                                        <p:tav tm="0">
                                          <p:val>
                                            <p:fltVal val="0"/>
                                          </p:val>
                                        </p:tav>
                                        <p:tav tm="100000">
                                          <p:val>
                                            <p:strVal val="#ppt_h"/>
                                          </p:val>
                                        </p:tav>
                                      </p:tavLst>
                                    </p:anim>
                                    <p:animEffect transition="in" filter="fade">
                                      <p:cBhvr>
                                        <p:cTn id="28" dur="500"/>
                                        <p:tgtEl>
                                          <p:spTgt spid="84"/>
                                        </p:tgtEl>
                                      </p:cBhvr>
                                    </p:animEffect>
                                  </p:childTnLst>
                                </p:cTn>
                              </p:par>
                              <p:par>
                                <p:cTn id="29" presetID="53" presetClass="entr" presetSubtype="16"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ppt_w</p:attrName>
                                        </p:attrNameLst>
                                      </p:cBhvr>
                                      <p:tavLst>
                                        <p:tav tm="0">
                                          <p:val>
                                            <p:fltVal val="0"/>
                                          </p:val>
                                        </p:tav>
                                        <p:tav tm="100000">
                                          <p:val>
                                            <p:strVal val="#ppt_w"/>
                                          </p:val>
                                        </p:tav>
                                      </p:tavLst>
                                    </p:anim>
                                    <p:anim calcmode="lin" valueType="num">
                                      <p:cBhvr>
                                        <p:cTn id="32" dur="500" fill="hold"/>
                                        <p:tgtEl>
                                          <p:spTgt spid="74"/>
                                        </p:tgtEl>
                                        <p:attrNameLst>
                                          <p:attrName>ppt_h</p:attrName>
                                        </p:attrNameLst>
                                      </p:cBhvr>
                                      <p:tavLst>
                                        <p:tav tm="0">
                                          <p:val>
                                            <p:fltVal val="0"/>
                                          </p:val>
                                        </p:tav>
                                        <p:tav tm="100000">
                                          <p:val>
                                            <p:strVal val="#ppt_h"/>
                                          </p:val>
                                        </p:tav>
                                      </p:tavLst>
                                    </p:anim>
                                    <p:animEffect transition="in" filter="fade">
                                      <p:cBhvr>
                                        <p:cTn id="33" dur="500"/>
                                        <p:tgtEl>
                                          <p:spTgt spid="7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anim calcmode="lin" valueType="num">
                                      <p:cBhvr>
                                        <p:cTn id="36" dur="500" fill="hold"/>
                                        <p:tgtEl>
                                          <p:spTgt spid="77"/>
                                        </p:tgtEl>
                                        <p:attrNameLst>
                                          <p:attrName>ppt_w</p:attrName>
                                        </p:attrNameLst>
                                      </p:cBhvr>
                                      <p:tavLst>
                                        <p:tav tm="0">
                                          <p:val>
                                            <p:fltVal val="0"/>
                                          </p:val>
                                        </p:tav>
                                        <p:tav tm="100000">
                                          <p:val>
                                            <p:strVal val="#ppt_w"/>
                                          </p:val>
                                        </p:tav>
                                      </p:tavLst>
                                    </p:anim>
                                    <p:anim calcmode="lin" valueType="num">
                                      <p:cBhvr>
                                        <p:cTn id="37" dur="500" fill="hold"/>
                                        <p:tgtEl>
                                          <p:spTgt spid="77"/>
                                        </p:tgtEl>
                                        <p:attrNameLst>
                                          <p:attrName>ppt_h</p:attrName>
                                        </p:attrNameLst>
                                      </p:cBhvr>
                                      <p:tavLst>
                                        <p:tav tm="0">
                                          <p:val>
                                            <p:fltVal val="0"/>
                                          </p:val>
                                        </p:tav>
                                        <p:tav tm="100000">
                                          <p:val>
                                            <p:strVal val="#ppt_h"/>
                                          </p:val>
                                        </p:tav>
                                      </p:tavLst>
                                    </p:anim>
                                    <p:animEffect transition="in" filter="fade">
                                      <p:cBhvr>
                                        <p:cTn id="38" dur="500"/>
                                        <p:tgtEl>
                                          <p:spTgt spid="77"/>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p:cTn id="41" dur="500" fill="hold"/>
                                        <p:tgtEl>
                                          <p:spTgt spid="61"/>
                                        </p:tgtEl>
                                        <p:attrNameLst>
                                          <p:attrName>ppt_w</p:attrName>
                                        </p:attrNameLst>
                                      </p:cBhvr>
                                      <p:tavLst>
                                        <p:tav tm="0">
                                          <p:val>
                                            <p:fltVal val="0"/>
                                          </p:val>
                                        </p:tav>
                                        <p:tav tm="100000">
                                          <p:val>
                                            <p:strVal val="#ppt_w"/>
                                          </p:val>
                                        </p:tav>
                                      </p:tavLst>
                                    </p:anim>
                                    <p:anim calcmode="lin" valueType="num">
                                      <p:cBhvr>
                                        <p:cTn id="42" dur="500" fill="hold"/>
                                        <p:tgtEl>
                                          <p:spTgt spid="61"/>
                                        </p:tgtEl>
                                        <p:attrNameLst>
                                          <p:attrName>ppt_h</p:attrName>
                                        </p:attrNameLst>
                                      </p:cBhvr>
                                      <p:tavLst>
                                        <p:tav tm="0">
                                          <p:val>
                                            <p:fltVal val="0"/>
                                          </p:val>
                                        </p:tav>
                                        <p:tav tm="100000">
                                          <p:val>
                                            <p:strVal val="#ppt_h"/>
                                          </p:val>
                                        </p:tav>
                                      </p:tavLst>
                                    </p:anim>
                                    <p:animEffect transition="in" filter="fade">
                                      <p:cBhvr>
                                        <p:cTn id="43" dur="500"/>
                                        <p:tgtEl>
                                          <p:spTgt spid="6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83"/>
                                        </p:tgtEl>
                                        <p:attrNameLst>
                                          <p:attrName>style.visibility</p:attrName>
                                        </p:attrNameLst>
                                      </p:cBhvr>
                                      <p:to>
                                        <p:strVal val="visible"/>
                                      </p:to>
                                    </p:set>
                                    <p:anim calcmode="lin" valueType="num">
                                      <p:cBhvr>
                                        <p:cTn id="46" dur="500" fill="hold"/>
                                        <p:tgtEl>
                                          <p:spTgt spid="83"/>
                                        </p:tgtEl>
                                        <p:attrNameLst>
                                          <p:attrName>ppt_w</p:attrName>
                                        </p:attrNameLst>
                                      </p:cBhvr>
                                      <p:tavLst>
                                        <p:tav tm="0">
                                          <p:val>
                                            <p:fltVal val="0"/>
                                          </p:val>
                                        </p:tav>
                                        <p:tav tm="100000">
                                          <p:val>
                                            <p:strVal val="#ppt_w"/>
                                          </p:val>
                                        </p:tav>
                                      </p:tavLst>
                                    </p:anim>
                                    <p:anim calcmode="lin" valueType="num">
                                      <p:cBhvr>
                                        <p:cTn id="47" dur="500" fill="hold"/>
                                        <p:tgtEl>
                                          <p:spTgt spid="83"/>
                                        </p:tgtEl>
                                        <p:attrNameLst>
                                          <p:attrName>ppt_h</p:attrName>
                                        </p:attrNameLst>
                                      </p:cBhvr>
                                      <p:tavLst>
                                        <p:tav tm="0">
                                          <p:val>
                                            <p:fltVal val="0"/>
                                          </p:val>
                                        </p:tav>
                                        <p:tav tm="100000">
                                          <p:val>
                                            <p:strVal val="#ppt_h"/>
                                          </p:val>
                                        </p:tav>
                                      </p:tavLst>
                                    </p:anim>
                                    <p:animEffect transition="in" filter="fade">
                                      <p:cBhvr>
                                        <p:cTn id="48" dur="500"/>
                                        <p:tgtEl>
                                          <p:spTgt spid="83"/>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fade">
                                      <p:cBhvr>
                                        <p:cTn id="58" dur="500"/>
                                        <p:tgtEl>
                                          <p:spTgt spid="6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500"/>
                                        <p:tgtEl>
                                          <p:spTgt spid="7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fade">
                                      <p:cBhvr>
                                        <p:cTn id="64" dur="500"/>
                                        <p:tgtEl>
                                          <p:spTgt spid="7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500"/>
                                        <p:tgtEl>
                                          <p:spTgt spid="6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fade">
                                      <p:cBhvr>
                                        <p:cTn id="70" dur="500"/>
                                        <p:tgtEl>
                                          <p:spTgt spid="6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fade">
                                      <p:cBhvr>
                                        <p:cTn id="73" dur="500"/>
                                        <p:tgtEl>
                                          <p:spTgt spid="7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500"/>
                                        <p:tgtEl>
                                          <p:spTgt spid="7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animEffect transition="in" filter="fade">
                                      <p:cBhvr>
                                        <p:cTn id="85" dur="500"/>
                                        <p:tgtEl>
                                          <p:spTgt spid="6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500"/>
                                        <p:tgtEl>
                                          <p:spTgt spid="4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fade">
                                      <p:cBhvr>
                                        <p:cTn id="9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62" grpId="0"/>
      <p:bldP spid="63" grpId="0"/>
      <p:bldP spid="64" grpId="0"/>
      <p:bldP spid="65" grpId="0"/>
      <p:bldP spid="66" grpId="0"/>
      <p:bldP spid="67" grpId="0"/>
      <p:bldP spid="68" grpId="0"/>
      <p:bldP spid="69" grpId="0"/>
      <p:bldP spid="70" grpId="0"/>
      <p:bldP spid="71" grpId="0"/>
      <p:bldP spid="72" grpId="0"/>
      <p:bldP spid="73" grpId="0"/>
      <p:bldP spid="43" grpId="0"/>
      <p:bldP spid="44" grpId="0"/>
      <p:bldP spid="61" grpId="0" animBg="1"/>
      <p:bldP spid="77" grpId="0" animBg="1"/>
      <p:bldP spid="83" grpId="0" animBg="1"/>
      <p:bldP spid="87"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3">
            <a:extLst>
              <a:ext uri="{28A0092B-C50C-407E-A947-70E740481C1C}">
                <a14:useLocalDpi xmlns:a14="http://schemas.microsoft.com/office/drawing/2010/main" val="0"/>
              </a:ext>
            </a:extLst>
          </a:blip>
          <a:srcRect l="25085" t="12921" r="30237" b="17388"/>
          <a:stretch/>
        </p:blipFill>
        <p:spPr>
          <a:xfrm flipH="1">
            <a:off x="5751935" y="2728"/>
            <a:ext cx="6730141" cy="6991798"/>
          </a:xfrm>
          <a:prstGeom prst="rect">
            <a:avLst/>
          </a:prstGeom>
        </p:spPr>
      </p:pic>
      <p:sp>
        <p:nvSpPr>
          <p:cNvPr id="11" name="Title 1"/>
          <p:cNvSpPr txBox="1">
            <a:spLocks/>
          </p:cNvSpPr>
          <p:nvPr/>
        </p:nvSpPr>
        <p:spPr>
          <a:xfrm>
            <a:off x="1142684" y="4174544"/>
            <a:ext cx="10553648" cy="2838505"/>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668">
              <a:defRPr/>
            </a:pPr>
            <a:endParaRPr lang="en-US" altLang="zh-CN" sz="2854"/>
          </a:p>
        </p:txBody>
      </p:sp>
      <p:sp>
        <p:nvSpPr>
          <p:cNvPr id="9" name="Rectangle 8">
            <a:extLst>
              <a:ext uri="{FF2B5EF4-FFF2-40B4-BE49-F238E27FC236}">
                <a16:creationId xmlns:a16="http://schemas.microsoft.com/office/drawing/2014/main" id="{5A256128-2D4C-4854-BBD8-676D9769F313}"/>
              </a:ext>
            </a:extLst>
          </p:cNvPr>
          <p:cNvSpPr/>
          <p:nvPr/>
        </p:nvSpPr>
        <p:spPr bwMode="auto">
          <a:xfrm>
            <a:off x="881" y="-9472"/>
            <a:ext cx="5751054" cy="7003998"/>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latin typeface="Segoe UI"/>
            </a:endParaRPr>
          </a:p>
        </p:txBody>
      </p:sp>
      <p:sp>
        <p:nvSpPr>
          <p:cNvPr id="10" name="Rectangle 9">
            <a:extLst>
              <a:ext uri="{FF2B5EF4-FFF2-40B4-BE49-F238E27FC236}">
                <a16:creationId xmlns:a16="http://schemas.microsoft.com/office/drawing/2014/main" id="{E4863171-6DCE-4C59-927F-89B39DA6C8CE}"/>
              </a:ext>
            </a:extLst>
          </p:cNvPr>
          <p:cNvSpPr/>
          <p:nvPr/>
        </p:nvSpPr>
        <p:spPr>
          <a:xfrm>
            <a:off x="272891" y="1997631"/>
            <a:ext cx="5479042" cy="2540985"/>
          </a:xfrm>
          <a:prstGeom prst="rect">
            <a:avLst/>
          </a:prstGeom>
        </p:spPr>
        <p:txBody>
          <a:bodyPr wrap="square" lIns="186521" tIns="149217" rIns="186521" bIns="149217">
            <a:spAutoFit/>
          </a:bodyPr>
          <a:lstStyle/>
          <a:p>
            <a:pPr defTabSz="913665">
              <a:lnSpc>
                <a:spcPct val="90000"/>
              </a:lnSpc>
              <a:spcBef>
                <a:spcPts val="204"/>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Intelligent search to your apps with the ability to comb billions </a:t>
            </a:r>
            <a:b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of webpages, images, videos, </a:t>
            </a:r>
            <a:b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and news with a single API call</a:t>
            </a:r>
          </a:p>
          <a:p>
            <a:pPr defTabSz="913665">
              <a:lnSpc>
                <a:spcPct val="90000"/>
              </a:lnSpc>
              <a:spcBef>
                <a:spcPts val="612"/>
              </a:spcBef>
              <a:defRPr/>
            </a:pPr>
            <a:r>
              <a:rPr lang="en-US" altLang="zh-CN" sz="1836" kern="0">
                <a:gradFill>
                  <a:gsLst>
                    <a:gs pos="1250">
                      <a:srgbClr val="FFFFFF"/>
                    </a:gs>
                    <a:gs pos="100000">
                      <a:srgbClr val="FFFFFF"/>
                    </a:gs>
                  </a:gsLst>
                  <a:lin ang="5400000" scaled="0"/>
                </a:gradFill>
                <a:latin typeface="Segoe UI"/>
              </a:rPr>
              <a:t>Retrieve web documents indexed by Bing and narrow the results down with filters such as </a:t>
            </a:r>
            <a:br>
              <a:rPr lang="en-US" altLang="zh-CN" sz="1836" kern="0">
                <a:gradFill>
                  <a:gsLst>
                    <a:gs pos="1250">
                      <a:srgbClr val="FFFFFF"/>
                    </a:gs>
                    <a:gs pos="100000">
                      <a:srgbClr val="FFFFFF"/>
                    </a:gs>
                  </a:gsLst>
                  <a:lin ang="5400000" scaled="0"/>
                </a:gradFill>
                <a:latin typeface="Segoe UI"/>
              </a:rPr>
            </a:br>
            <a:r>
              <a:rPr lang="en-US" altLang="zh-CN" sz="1836" kern="0">
                <a:gradFill>
                  <a:gsLst>
                    <a:gs pos="1250">
                      <a:srgbClr val="FFFFFF"/>
                    </a:gs>
                    <a:gs pos="100000">
                      <a:srgbClr val="FFFFFF"/>
                    </a:gs>
                  </a:gsLst>
                  <a:lin ang="5400000" scaled="0"/>
                </a:gradFill>
                <a:latin typeface="Segoe UI"/>
              </a:rPr>
              <a:t>by answer type and freshness</a:t>
            </a:r>
            <a:endParaRPr lang="en-US" sz="1836" kern="0">
              <a:gradFill>
                <a:gsLst>
                  <a:gs pos="1250">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6AE9E83E-DE85-4636-A692-9595A8DEC68F}"/>
              </a:ext>
            </a:extLst>
          </p:cNvPr>
          <p:cNvSpPr>
            <a:spLocks noGrp="1"/>
          </p:cNvSpPr>
          <p:nvPr>
            <p:ph type="title"/>
          </p:nvPr>
        </p:nvSpPr>
        <p:spPr/>
        <p:txBody>
          <a:bodyPr/>
          <a:lstStyle/>
          <a:p>
            <a:r>
              <a:rPr lang="en-US" sz="4700"/>
              <a:t>Bing web search</a:t>
            </a:r>
          </a:p>
        </p:txBody>
      </p:sp>
      <p:sp>
        <p:nvSpPr>
          <p:cNvPr id="12" name="Oval 11">
            <a:extLst>
              <a:ext uri="{FF2B5EF4-FFF2-40B4-BE49-F238E27FC236}">
                <a16:creationId xmlns:a16="http://schemas.microsoft.com/office/drawing/2014/main" id="{43E9DFA9-A381-44DA-A29C-D57AA95524A1}"/>
              </a:ext>
            </a:extLst>
          </p:cNvPr>
          <p:cNvSpPr/>
          <p:nvPr/>
        </p:nvSpPr>
        <p:spPr bwMode="auto">
          <a:xfrm>
            <a:off x="11228726" y="271212"/>
            <a:ext cx="922376" cy="922376"/>
          </a:xfrm>
          <a:prstGeom prst="ellipse">
            <a:avLst/>
          </a:prstGeom>
          <a:solidFill>
            <a:schemeClr val="tx2"/>
          </a:solidFill>
          <a:ln w="12700" cap="flat" cmpd="sng" algn="ctr">
            <a:no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2F2ADF4A-BBB5-496A-AD34-BC1DE399F274}"/>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352990" y="395477"/>
            <a:ext cx="673847" cy="673847"/>
          </a:xfrm>
          <a:prstGeom prst="rect">
            <a:avLst/>
          </a:prstGeom>
        </p:spPr>
      </p:pic>
    </p:spTree>
    <p:extLst>
      <p:ext uri="{BB962C8B-B14F-4D97-AF65-F5344CB8AC3E}">
        <p14:creationId xmlns:p14="http://schemas.microsoft.com/office/powerpoint/2010/main" val="6049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9" name="Picture 11268"/>
          <p:cNvPicPr>
            <a:picLocks noChangeAspect="1"/>
          </p:cNvPicPr>
          <p:nvPr/>
        </p:nvPicPr>
        <p:blipFill rotWithShape="1">
          <a:blip r:embed="rId3">
            <a:extLst>
              <a:ext uri="{28A0092B-C50C-407E-A947-70E740481C1C}">
                <a14:useLocalDpi xmlns:a14="http://schemas.microsoft.com/office/drawing/2010/main" val="0"/>
              </a:ext>
            </a:extLst>
          </a:blip>
          <a:srcRect l="-37349" t="1488" r="20339" b="-292"/>
          <a:stretch/>
        </p:blipFill>
        <p:spPr>
          <a:xfrm>
            <a:off x="-25224" y="2727"/>
            <a:ext cx="12481105" cy="7031042"/>
          </a:xfrm>
          <a:prstGeom prst="rect">
            <a:avLst/>
          </a:prstGeom>
        </p:spPr>
      </p:pic>
      <p:sp>
        <p:nvSpPr>
          <p:cNvPr id="9" name="Rectangle 8">
            <a:extLst>
              <a:ext uri="{FF2B5EF4-FFF2-40B4-BE49-F238E27FC236}">
                <a16:creationId xmlns:a16="http://schemas.microsoft.com/office/drawing/2014/main" id="{E7C783EE-6DB9-4576-A7C4-2369F200CA5C}"/>
              </a:ext>
            </a:extLst>
          </p:cNvPr>
          <p:cNvSpPr/>
          <p:nvPr/>
        </p:nvSpPr>
        <p:spPr bwMode="auto">
          <a:xfrm>
            <a:off x="882" y="-9472"/>
            <a:ext cx="5751051" cy="7003998"/>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0" name="Rectangle 9">
            <a:extLst>
              <a:ext uri="{FF2B5EF4-FFF2-40B4-BE49-F238E27FC236}">
                <a16:creationId xmlns:a16="http://schemas.microsoft.com/office/drawing/2014/main" id="{FE495B5D-A88B-4C93-B061-1C0D8C914B7D}"/>
              </a:ext>
            </a:extLst>
          </p:cNvPr>
          <p:cNvSpPr/>
          <p:nvPr/>
        </p:nvSpPr>
        <p:spPr>
          <a:xfrm>
            <a:off x="272891" y="1997631"/>
            <a:ext cx="5479042" cy="2454464"/>
          </a:xfrm>
          <a:prstGeom prst="rect">
            <a:avLst/>
          </a:prstGeom>
        </p:spPr>
        <p:txBody>
          <a:bodyPr wrap="square" lIns="186521" tIns="149217" rIns="186521" bIns="149217">
            <a:spAutoFit/>
          </a:bodyPr>
          <a:lstStyle/>
          <a:p>
            <a:pPr defTabSz="913665">
              <a:lnSpc>
                <a:spcPct val="90000"/>
              </a:lnSpc>
              <a:spcBef>
                <a:spcPts val="204"/>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A variety of image search </a:t>
            </a:r>
            <a:b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options, from trending images </a:t>
            </a:r>
            <a:b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to detailed insights</a:t>
            </a:r>
          </a:p>
          <a:p>
            <a:pPr defTabSz="913665">
              <a:lnSpc>
                <a:spcPct val="90000"/>
              </a:lnSpc>
              <a:spcBef>
                <a:spcPts val="612"/>
              </a:spcBef>
              <a:defRPr/>
            </a:pPr>
            <a:r>
              <a:rPr lang="en-US" altLang="zh-CN" sz="1836" kern="0">
                <a:gradFill>
                  <a:gsLst>
                    <a:gs pos="1250">
                      <a:srgbClr val="FFFFFF"/>
                    </a:gs>
                    <a:gs pos="100000">
                      <a:srgbClr val="FFFFFF"/>
                    </a:gs>
                  </a:gsLst>
                  <a:lin ang="5400000" scaled="0"/>
                </a:gradFill>
                <a:latin typeface="Segoe UI"/>
              </a:rPr>
              <a:t>Scour the web for images and get results </a:t>
            </a:r>
            <a:br>
              <a:rPr lang="en-US" altLang="zh-CN" sz="1836" kern="0">
                <a:gradFill>
                  <a:gsLst>
                    <a:gs pos="1250">
                      <a:srgbClr val="FFFFFF"/>
                    </a:gs>
                    <a:gs pos="100000">
                      <a:srgbClr val="FFFFFF"/>
                    </a:gs>
                  </a:gsLst>
                  <a:lin ang="5400000" scaled="0"/>
                </a:gradFill>
                <a:latin typeface="Segoe UI"/>
              </a:rPr>
            </a:br>
            <a:r>
              <a:rPr lang="en-US" altLang="zh-CN" sz="1836" kern="0">
                <a:gradFill>
                  <a:gsLst>
                    <a:gs pos="1250">
                      <a:srgbClr val="FFFFFF"/>
                    </a:gs>
                    <a:gs pos="100000">
                      <a:srgbClr val="FFFFFF"/>
                    </a:gs>
                  </a:gsLst>
                  <a:lin ang="5400000" scaled="0"/>
                </a:gradFill>
                <a:latin typeface="Segoe UI"/>
              </a:rPr>
              <a:t>that include thumbnail and full image URLs, publishing website, image metadata, </a:t>
            </a:r>
            <a:br>
              <a:rPr lang="en-US" altLang="zh-CN" sz="1836" kern="0">
                <a:gradFill>
                  <a:gsLst>
                    <a:gs pos="1250">
                      <a:srgbClr val="FFFFFF"/>
                    </a:gs>
                    <a:gs pos="100000">
                      <a:srgbClr val="FFFFFF"/>
                    </a:gs>
                  </a:gsLst>
                  <a:lin ang="5400000" scaled="0"/>
                </a:gradFill>
                <a:latin typeface="Segoe UI"/>
              </a:rPr>
            </a:br>
            <a:r>
              <a:rPr lang="en-US" altLang="zh-CN" sz="1836" kern="0">
                <a:gradFill>
                  <a:gsLst>
                    <a:gs pos="1250">
                      <a:srgbClr val="FFFFFF"/>
                    </a:gs>
                    <a:gs pos="100000">
                      <a:srgbClr val="FFFFFF"/>
                    </a:gs>
                  </a:gsLst>
                  <a:lin ang="5400000" scaled="0"/>
                </a:gradFill>
                <a:latin typeface="Segoe UI"/>
              </a:rPr>
              <a:t>related images, and more</a:t>
            </a:r>
            <a:endParaRPr lang="en-US" sz="1836" kern="0">
              <a:gradFill>
                <a:gsLst>
                  <a:gs pos="1250">
                    <a:srgbClr val="FFFFFF"/>
                  </a:gs>
                  <a:gs pos="100000">
                    <a:srgbClr val="FFFFFF"/>
                  </a:gs>
                </a:gsLst>
                <a:lin ang="5400000" scaled="0"/>
              </a:gradFill>
              <a:latin typeface="Segoe UI"/>
            </a:endParaRPr>
          </a:p>
        </p:txBody>
      </p:sp>
      <p:sp>
        <p:nvSpPr>
          <p:cNvPr id="12" name="Oval 11">
            <a:extLst>
              <a:ext uri="{FF2B5EF4-FFF2-40B4-BE49-F238E27FC236}">
                <a16:creationId xmlns:a16="http://schemas.microsoft.com/office/drawing/2014/main" id="{845926DB-3F4E-4B8F-84CB-ECCD6E96C55E}"/>
              </a:ext>
            </a:extLst>
          </p:cNvPr>
          <p:cNvSpPr/>
          <p:nvPr/>
        </p:nvSpPr>
        <p:spPr bwMode="auto">
          <a:xfrm>
            <a:off x="11228726" y="271212"/>
            <a:ext cx="922376" cy="922376"/>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A05B43D2-6978-4356-A947-2C9F2713EA90}"/>
              </a:ext>
            </a:extLst>
          </p:cNvPr>
          <p:cNvSpPr>
            <a:spLocks noGrp="1"/>
          </p:cNvSpPr>
          <p:nvPr>
            <p:ph type="title"/>
          </p:nvPr>
        </p:nvSpPr>
        <p:spPr/>
        <p:txBody>
          <a:bodyPr/>
          <a:lstStyle/>
          <a:p>
            <a:r>
              <a:rPr lang="en-US" sz="4700"/>
              <a:t>Bing image search</a:t>
            </a:r>
          </a:p>
        </p:txBody>
      </p:sp>
      <p:pic>
        <p:nvPicPr>
          <p:cNvPr id="4" name="Picture 3">
            <a:extLst>
              <a:ext uri="{FF2B5EF4-FFF2-40B4-BE49-F238E27FC236}">
                <a16:creationId xmlns:a16="http://schemas.microsoft.com/office/drawing/2014/main" id="{1E9AC698-A683-479E-A5C2-93D0543C446D}"/>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282466" y="324952"/>
            <a:ext cx="814896" cy="814896"/>
          </a:xfrm>
          <a:prstGeom prst="rect">
            <a:avLst/>
          </a:prstGeom>
        </p:spPr>
      </p:pic>
    </p:spTree>
    <p:extLst>
      <p:ext uri="{BB962C8B-B14F-4D97-AF65-F5344CB8AC3E}">
        <p14:creationId xmlns:p14="http://schemas.microsoft.com/office/powerpoint/2010/main" val="315952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26607" t="3637" r="13537" b="1534"/>
          <a:stretch/>
        </p:blipFill>
        <p:spPr>
          <a:xfrm>
            <a:off x="5713079" y="0"/>
            <a:ext cx="6722514" cy="7093494"/>
          </a:xfrm>
          <a:prstGeom prst="rect">
            <a:avLst/>
          </a:prstGeom>
        </p:spPr>
      </p:pic>
      <p:sp>
        <p:nvSpPr>
          <p:cNvPr id="11" name="Title 1"/>
          <p:cNvSpPr txBox="1">
            <a:spLocks/>
          </p:cNvSpPr>
          <p:nvPr/>
        </p:nvSpPr>
        <p:spPr>
          <a:xfrm>
            <a:off x="1142684" y="4174544"/>
            <a:ext cx="10553648" cy="2838505"/>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668">
              <a:defRPr/>
            </a:pPr>
            <a:endParaRPr lang="en-US" altLang="zh-CN" sz="2854"/>
          </a:p>
        </p:txBody>
      </p:sp>
      <p:sp>
        <p:nvSpPr>
          <p:cNvPr id="12" name="Rectangle 11">
            <a:extLst>
              <a:ext uri="{FF2B5EF4-FFF2-40B4-BE49-F238E27FC236}">
                <a16:creationId xmlns:a16="http://schemas.microsoft.com/office/drawing/2014/main" id="{CD302440-A00E-40B2-BE6B-F028197D5B36}"/>
              </a:ext>
            </a:extLst>
          </p:cNvPr>
          <p:cNvSpPr/>
          <p:nvPr/>
        </p:nvSpPr>
        <p:spPr bwMode="auto">
          <a:xfrm>
            <a:off x="881" y="-9473"/>
            <a:ext cx="5751054" cy="7105694"/>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15C1E3E1-F571-4C91-8F26-D19213A4D1E1}"/>
              </a:ext>
            </a:extLst>
          </p:cNvPr>
          <p:cNvSpPr>
            <a:spLocks noGrp="1"/>
          </p:cNvSpPr>
          <p:nvPr>
            <p:ph type="title"/>
          </p:nvPr>
        </p:nvSpPr>
        <p:spPr/>
        <p:txBody>
          <a:bodyPr/>
          <a:lstStyle/>
          <a:p>
            <a:r>
              <a:rPr lang="en-US" sz="4700"/>
              <a:t>Bing video search</a:t>
            </a:r>
          </a:p>
        </p:txBody>
      </p:sp>
      <p:sp>
        <p:nvSpPr>
          <p:cNvPr id="13" name="Rectangle 12">
            <a:extLst>
              <a:ext uri="{FF2B5EF4-FFF2-40B4-BE49-F238E27FC236}">
                <a16:creationId xmlns:a16="http://schemas.microsoft.com/office/drawing/2014/main" id="{ABF34270-33E2-41E4-B79D-546ED2C0CE1B}"/>
              </a:ext>
            </a:extLst>
          </p:cNvPr>
          <p:cNvSpPr/>
          <p:nvPr/>
        </p:nvSpPr>
        <p:spPr>
          <a:xfrm>
            <a:off x="272892" y="1997632"/>
            <a:ext cx="5168177" cy="2800281"/>
          </a:xfrm>
          <a:prstGeom prst="rect">
            <a:avLst/>
          </a:prstGeom>
        </p:spPr>
        <p:txBody>
          <a:bodyPr wrap="square" lIns="186521" tIns="149217" rIns="186521" bIns="149217">
            <a:spAutoFit/>
          </a:bodyPr>
          <a:lstStyle/>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A variety of advanced video search features, including trending videos, price, and other useful metadata</a:t>
            </a:r>
          </a:p>
          <a:p>
            <a:pPr defTabSz="913665">
              <a:lnSpc>
                <a:spcPct val="90000"/>
              </a:lnSpc>
              <a:spcBef>
                <a:spcPts val="612"/>
              </a:spcBef>
              <a:defRPr/>
            </a:pPr>
            <a:r>
              <a:rPr lang="en-US" altLang="zh-CN" sz="1836" kern="0">
                <a:gradFill>
                  <a:gsLst>
                    <a:gs pos="1250">
                      <a:srgbClr val="FFFFFF"/>
                    </a:gs>
                    <a:gs pos="100000">
                      <a:srgbClr val="FFFFFF"/>
                    </a:gs>
                  </a:gsLst>
                  <a:lin ang="5400000" scaled="0"/>
                </a:gradFill>
                <a:latin typeface="Segoe UI"/>
              </a:rPr>
              <a:t>Find videos from across the web and get responses that provide useful metadata including creator, encoding format, video size and quality, and source view count</a:t>
            </a:r>
            <a:endParaRPr lang="en-US" sz="1836" kern="0">
              <a:gradFill>
                <a:gsLst>
                  <a:gs pos="1250">
                    <a:srgbClr val="FFFFFF"/>
                  </a:gs>
                  <a:gs pos="100000">
                    <a:srgbClr val="FFFFFF"/>
                  </a:gs>
                </a:gsLst>
                <a:lin ang="5400000" scaled="0"/>
              </a:gradFill>
              <a:latin typeface="Segoe UI"/>
            </a:endParaRPr>
          </a:p>
        </p:txBody>
      </p:sp>
      <p:sp>
        <p:nvSpPr>
          <p:cNvPr id="14" name="Oval 13">
            <a:extLst>
              <a:ext uri="{FF2B5EF4-FFF2-40B4-BE49-F238E27FC236}">
                <a16:creationId xmlns:a16="http://schemas.microsoft.com/office/drawing/2014/main" id="{6B2C9970-30D1-4DBF-B42F-FE52F6E5BA47}"/>
              </a:ext>
            </a:extLst>
          </p:cNvPr>
          <p:cNvSpPr/>
          <p:nvPr/>
        </p:nvSpPr>
        <p:spPr bwMode="auto">
          <a:xfrm>
            <a:off x="11228726" y="271212"/>
            <a:ext cx="922376" cy="922376"/>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latin typeface="Segoe UI"/>
            </a:endParaRPr>
          </a:p>
        </p:txBody>
      </p:sp>
      <p:pic>
        <p:nvPicPr>
          <p:cNvPr id="4" name="Picture 3">
            <a:extLst>
              <a:ext uri="{FF2B5EF4-FFF2-40B4-BE49-F238E27FC236}">
                <a16:creationId xmlns:a16="http://schemas.microsoft.com/office/drawing/2014/main" id="{311AF386-7CE6-4376-BE53-8F2E5297E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301329" y="343816"/>
            <a:ext cx="777169" cy="777169"/>
          </a:xfrm>
          <a:prstGeom prst="rect">
            <a:avLst/>
          </a:prstGeom>
        </p:spPr>
      </p:pic>
    </p:spTree>
    <p:extLst>
      <p:ext uri="{BB962C8B-B14F-4D97-AF65-F5344CB8AC3E}">
        <p14:creationId xmlns:p14="http://schemas.microsoft.com/office/powerpoint/2010/main" val="280551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2211" t="7361" r="48059" b="15056"/>
          <a:stretch/>
        </p:blipFill>
        <p:spPr>
          <a:xfrm>
            <a:off x="5713078" y="2727"/>
            <a:ext cx="6722515" cy="6991798"/>
          </a:xfrm>
          <a:prstGeom prst="rect">
            <a:avLst/>
          </a:prstGeom>
        </p:spPr>
      </p:pic>
      <p:sp>
        <p:nvSpPr>
          <p:cNvPr id="14" name="Rectangle 13">
            <a:extLst>
              <a:ext uri="{FF2B5EF4-FFF2-40B4-BE49-F238E27FC236}">
                <a16:creationId xmlns:a16="http://schemas.microsoft.com/office/drawing/2014/main" id="{D20A7D8B-8968-4809-AB2D-C09FF5A656AD}"/>
              </a:ext>
            </a:extLst>
          </p:cNvPr>
          <p:cNvSpPr/>
          <p:nvPr/>
        </p:nvSpPr>
        <p:spPr bwMode="auto">
          <a:xfrm>
            <a:off x="881" y="-9472"/>
            <a:ext cx="5751054" cy="7003998"/>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5" name="Rectangle 14">
            <a:extLst>
              <a:ext uri="{FF2B5EF4-FFF2-40B4-BE49-F238E27FC236}">
                <a16:creationId xmlns:a16="http://schemas.microsoft.com/office/drawing/2014/main" id="{36678271-4A38-4935-BCFC-F664EC52570D}"/>
              </a:ext>
            </a:extLst>
          </p:cNvPr>
          <p:cNvSpPr/>
          <p:nvPr/>
        </p:nvSpPr>
        <p:spPr>
          <a:xfrm>
            <a:off x="272892" y="1997631"/>
            <a:ext cx="5168177" cy="1684616"/>
          </a:xfrm>
          <a:prstGeom prst="rect">
            <a:avLst/>
          </a:prstGeom>
        </p:spPr>
        <p:txBody>
          <a:bodyPr wrap="square" lIns="186521" tIns="149217" rIns="186521" bIns="149217">
            <a:spAutoFit/>
          </a:bodyPr>
          <a:lstStyle/>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Turn any app into a news desk with world news grouped and filtered by topic, local news, </a:t>
            </a:r>
            <a:b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and metadata you can mine</a:t>
            </a:r>
          </a:p>
        </p:txBody>
      </p:sp>
      <p:sp>
        <p:nvSpPr>
          <p:cNvPr id="16" name="Oval 15">
            <a:extLst>
              <a:ext uri="{FF2B5EF4-FFF2-40B4-BE49-F238E27FC236}">
                <a16:creationId xmlns:a16="http://schemas.microsoft.com/office/drawing/2014/main" id="{62AD5A3C-BB03-4A7A-9078-9A2DBF95CDC2}"/>
              </a:ext>
            </a:extLst>
          </p:cNvPr>
          <p:cNvSpPr/>
          <p:nvPr/>
        </p:nvSpPr>
        <p:spPr bwMode="auto">
          <a:xfrm>
            <a:off x="11228726" y="271212"/>
            <a:ext cx="922376" cy="922376"/>
          </a:xfrm>
          <a:prstGeom prst="ellipse">
            <a:avLst/>
          </a:prstGeom>
          <a:solidFill>
            <a:srgbClr val="3F3F3F"/>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498F5978-63B8-4818-8F5E-80E8C291EEED}"/>
              </a:ext>
            </a:extLst>
          </p:cNvPr>
          <p:cNvSpPr>
            <a:spLocks noGrp="1"/>
          </p:cNvSpPr>
          <p:nvPr>
            <p:ph type="title"/>
          </p:nvPr>
        </p:nvSpPr>
        <p:spPr/>
        <p:txBody>
          <a:bodyPr/>
          <a:lstStyle/>
          <a:p>
            <a:r>
              <a:rPr lang="en-US" sz="4700"/>
              <a:t>Bing news search</a:t>
            </a:r>
          </a:p>
        </p:txBody>
      </p:sp>
      <p:pic>
        <p:nvPicPr>
          <p:cNvPr id="4" name="Picture 3">
            <a:extLst>
              <a:ext uri="{FF2B5EF4-FFF2-40B4-BE49-F238E27FC236}">
                <a16:creationId xmlns:a16="http://schemas.microsoft.com/office/drawing/2014/main" id="{DBC6E7DB-E0E5-4E6E-8E60-A3A1E6973D5C}"/>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332820" y="393261"/>
            <a:ext cx="714188" cy="714188"/>
          </a:xfrm>
          <a:prstGeom prst="rect">
            <a:avLst/>
          </a:prstGeom>
        </p:spPr>
      </p:pic>
    </p:spTree>
    <p:extLst>
      <p:ext uri="{BB962C8B-B14F-4D97-AF65-F5344CB8AC3E}">
        <p14:creationId xmlns:p14="http://schemas.microsoft.com/office/powerpoint/2010/main" val="119847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9C777-2C36-4675-80CB-9F9E3056B2DF}"/>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2A26CEC0-27B6-41D9-BAB6-4B2D0BAA2152}"/>
              </a:ext>
            </a:extLst>
          </p:cNvPr>
          <p:cNvSpPr>
            <a:spLocks noGrp="1"/>
          </p:cNvSpPr>
          <p:nvPr>
            <p:ph type="body" sz="quarter" idx="12"/>
          </p:nvPr>
        </p:nvSpPr>
        <p:spPr>
          <a:xfrm>
            <a:off x="274638" y="3954463"/>
            <a:ext cx="10058401" cy="1181862"/>
          </a:xfrm>
        </p:spPr>
        <p:txBody>
          <a:bodyPr/>
          <a:lstStyle/>
          <a:p>
            <a:r>
              <a:rPr lang="en-US" dirty="0"/>
              <a:t>https://github.com/Microsoft/Cognitive-Samples-IntelligentKiosk</a:t>
            </a:r>
          </a:p>
        </p:txBody>
      </p:sp>
    </p:spTree>
    <p:extLst>
      <p:ext uri="{BB962C8B-B14F-4D97-AF65-F5344CB8AC3E}">
        <p14:creationId xmlns:p14="http://schemas.microsoft.com/office/powerpoint/2010/main" val="17933097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cstate="print">
            <a:extLst>
              <a:ext uri="{28A0092B-C50C-407E-A947-70E740481C1C}">
                <a14:useLocalDpi xmlns:a14="http://schemas.microsoft.com/office/drawing/2010/main" val="0"/>
              </a:ext>
            </a:extLst>
          </a:blip>
          <a:srcRect l="-35988" t="19198" r="48414" b="1482"/>
          <a:stretch/>
        </p:blipFill>
        <p:spPr>
          <a:xfrm>
            <a:off x="883" y="2727"/>
            <a:ext cx="12434711" cy="7023401"/>
          </a:xfrm>
          <a:prstGeom prst="rect">
            <a:avLst/>
          </a:prstGeom>
        </p:spPr>
      </p:pic>
      <p:sp>
        <p:nvSpPr>
          <p:cNvPr id="14" name="Rectangle 13">
            <a:extLst>
              <a:ext uri="{FF2B5EF4-FFF2-40B4-BE49-F238E27FC236}">
                <a16:creationId xmlns:a16="http://schemas.microsoft.com/office/drawing/2014/main" id="{613343B6-CF35-4CEE-A9E9-BE5C171064A2}"/>
              </a:ext>
            </a:extLst>
          </p:cNvPr>
          <p:cNvSpPr/>
          <p:nvPr/>
        </p:nvSpPr>
        <p:spPr bwMode="auto">
          <a:xfrm>
            <a:off x="881" y="-9473"/>
            <a:ext cx="5751054" cy="7035601"/>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5" name="Rectangle 14">
            <a:extLst>
              <a:ext uri="{FF2B5EF4-FFF2-40B4-BE49-F238E27FC236}">
                <a16:creationId xmlns:a16="http://schemas.microsoft.com/office/drawing/2014/main" id="{22288D09-6FAB-4638-BA67-6999CD90C234}"/>
              </a:ext>
            </a:extLst>
          </p:cNvPr>
          <p:cNvSpPr/>
          <p:nvPr/>
        </p:nvSpPr>
        <p:spPr>
          <a:xfrm>
            <a:off x="272892" y="1997631"/>
            <a:ext cx="5168177" cy="1684616"/>
          </a:xfrm>
          <a:prstGeom prst="rect">
            <a:avLst/>
          </a:prstGeom>
        </p:spPr>
        <p:txBody>
          <a:bodyPr wrap="square" lIns="186521" tIns="149217" rIns="186521" bIns="149217">
            <a:spAutoFit/>
          </a:bodyPr>
          <a:lstStyle/>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Query completion suggestions capabilities, so users can </a:t>
            </a:r>
            <a:b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type less and get to what </a:t>
            </a:r>
            <a:b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they want faster</a:t>
            </a:r>
          </a:p>
        </p:txBody>
      </p:sp>
      <p:sp>
        <p:nvSpPr>
          <p:cNvPr id="16" name="Oval 15">
            <a:extLst>
              <a:ext uri="{FF2B5EF4-FFF2-40B4-BE49-F238E27FC236}">
                <a16:creationId xmlns:a16="http://schemas.microsoft.com/office/drawing/2014/main" id="{FC55DCC9-A73E-4C2E-9D74-076793F9F82F}"/>
              </a:ext>
            </a:extLst>
          </p:cNvPr>
          <p:cNvSpPr/>
          <p:nvPr/>
        </p:nvSpPr>
        <p:spPr bwMode="auto">
          <a:xfrm>
            <a:off x="11228726" y="271212"/>
            <a:ext cx="922376" cy="922376"/>
          </a:xfrm>
          <a:prstGeom prst="ellipse">
            <a:avLst/>
          </a:prstGeom>
          <a:solidFill>
            <a:srgbClr val="3F3F3F"/>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EEF7567E-48EB-4A33-AF4E-B4CA5521F1F3}"/>
              </a:ext>
            </a:extLst>
          </p:cNvPr>
          <p:cNvSpPr>
            <a:spLocks noGrp="1"/>
          </p:cNvSpPr>
          <p:nvPr>
            <p:ph type="title"/>
          </p:nvPr>
        </p:nvSpPr>
        <p:spPr/>
        <p:txBody>
          <a:bodyPr/>
          <a:lstStyle/>
          <a:p>
            <a:r>
              <a:rPr lang="en-US" sz="4700"/>
              <a:t>Bing autosuggest</a:t>
            </a:r>
          </a:p>
        </p:txBody>
      </p:sp>
      <p:pic>
        <p:nvPicPr>
          <p:cNvPr id="4" name="Picture 3">
            <a:extLst>
              <a:ext uri="{FF2B5EF4-FFF2-40B4-BE49-F238E27FC236}">
                <a16:creationId xmlns:a16="http://schemas.microsoft.com/office/drawing/2014/main" id="{AEBD0069-A849-4978-AF60-A6975187B61B}"/>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238494" y="249960"/>
            <a:ext cx="928746" cy="928746"/>
          </a:xfrm>
          <a:prstGeom prst="rect">
            <a:avLst/>
          </a:prstGeom>
        </p:spPr>
      </p:pic>
    </p:spTree>
    <p:extLst>
      <p:ext uri="{BB962C8B-B14F-4D97-AF65-F5344CB8AC3E}">
        <p14:creationId xmlns:p14="http://schemas.microsoft.com/office/powerpoint/2010/main" val="392183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l="34301" t="8991" r="12156" b="6849"/>
          <a:stretch/>
        </p:blipFill>
        <p:spPr>
          <a:xfrm flipH="1">
            <a:off x="5751933" y="-9474"/>
            <a:ext cx="6683658" cy="7003999"/>
          </a:xfrm>
          <a:prstGeom prst="rect">
            <a:avLst/>
          </a:prstGeom>
        </p:spPr>
      </p:pic>
      <p:sp>
        <p:nvSpPr>
          <p:cNvPr id="18" name="Rectangle 17">
            <a:extLst>
              <a:ext uri="{FF2B5EF4-FFF2-40B4-BE49-F238E27FC236}">
                <a16:creationId xmlns:a16="http://schemas.microsoft.com/office/drawing/2014/main" id="{87A3CA9F-98E5-446A-AD24-F34ECB8A29AD}"/>
              </a:ext>
            </a:extLst>
          </p:cNvPr>
          <p:cNvSpPr/>
          <p:nvPr/>
        </p:nvSpPr>
        <p:spPr bwMode="auto">
          <a:xfrm>
            <a:off x="881" y="-9473"/>
            <a:ext cx="5751054" cy="7022522"/>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9" name="Rectangle 18">
            <a:extLst>
              <a:ext uri="{FF2B5EF4-FFF2-40B4-BE49-F238E27FC236}">
                <a16:creationId xmlns:a16="http://schemas.microsoft.com/office/drawing/2014/main" id="{A2CC116D-F34B-406F-A0CC-E80A8BC0B5DC}"/>
              </a:ext>
            </a:extLst>
          </p:cNvPr>
          <p:cNvSpPr/>
          <p:nvPr/>
        </p:nvSpPr>
        <p:spPr>
          <a:xfrm>
            <a:off x="272892" y="1938417"/>
            <a:ext cx="5168177" cy="4897355"/>
          </a:xfrm>
          <a:prstGeom prst="rect">
            <a:avLst/>
          </a:prstGeom>
        </p:spPr>
        <p:txBody>
          <a:bodyPr wrap="square" lIns="186521" tIns="149217" rIns="186521" bIns="149217">
            <a:spAutoFit/>
          </a:bodyPr>
          <a:lstStyle/>
          <a:p>
            <a:pPr defTabSz="913665">
              <a:lnSpc>
                <a:spcPct val="90000"/>
              </a:lnSpc>
              <a:spcBef>
                <a:spcPts val="1836"/>
              </a:spcBef>
              <a:defRPr/>
            </a:pPr>
            <a:r>
              <a:rPr lang="en-US"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Customize your search</a:t>
            </a:r>
          </a:p>
          <a:p>
            <a:pPr defTabSz="913665">
              <a:lnSpc>
                <a:spcPct val="90000"/>
              </a:lnSpc>
              <a:spcBef>
                <a:spcPts val="612"/>
              </a:spcBef>
              <a:defRPr/>
            </a:pPr>
            <a:r>
              <a:rPr lang="en-US" sz="1836" kern="0">
                <a:gradFill>
                  <a:gsLst>
                    <a:gs pos="1250">
                      <a:srgbClr val="FFFFFF"/>
                    </a:gs>
                    <a:gs pos="100000">
                      <a:srgbClr val="FFFFFF"/>
                    </a:gs>
                  </a:gsLst>
                  <a:lin ang="5400000" scaled="0"/>
                </a:gradFill>
                <a:latin typeface="Segoe UI"/>
              </a:rPr>
              <a:t>Quickly and reliably define the slices of the web that you want to draw from. Change the parameters of the sites you want and don't want at any time </a:t>
            </a:r>
          </a:p>
          <a:p>
            <a:pPr defTabSz="913665">
              <a:lnSpc>
                <a:spcPct val="90000"/>
              </a:lnSpc>
              <a:spcBef>
                <a:spcPts val="612"/>
              </a:spcBef>
              <a:defRPr/>
            </a:pPr>
            <a:endParaRPr lang="en-US" sz="1836" kern="0">
              <a:gradFill>
                <a:gsLst>
                  <a:gs pos="1250">
                    <a:srgbClr val="FFFFFF"/>
                  </a:gs>
                  <a:gs pos="100000">
                    <a:srgbClr val="FFFFFF"/>
                  </a:gs>
                </a:gsLst>
                <a:lin ang="5400000" scaled="0"/>
              </a:gradFill>
              <a:latin typeface="Segoe UI"/>
            </a:endParaRPr>
          </a:p>
          <a:p>
            <a:pPr defTabSz="913665">
              <a:lnSpc>
                <a:spcPct val="90000"/>
              </a:lnSpc>
              <a:spcBef>
                <a:spcPts val="612"/>
              </a:spcBef>
              <a:defRPr/>
            </a:pPr>
            <a:r>
              <a:rPr lang="en-US"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Easy-to-use</a:t>
            </a:r>
          </a:p>
          <a:p>
            <a:pPr defTabSz="913665">
              <a:lnSpc>
                <a:spcPct val="90000"/>
              </a:lnSpc>
              <a:spcBef>
                <a:spcPts val="612"/>
              </a:spcBef>
              <a:defRPr/>
            </a:pPr>
            <a:r>
              <a:rPr lang="en-US" sz="1836" kern="0">
                <a:gradFill>
                  <a:gsLst>
                    <a:gs pos="1250">
                      <a:srgbClr val="FFFFFF"/>
                    </a:gs>
                    <a:gs pos="100000">
                      <a:srgbClr val="FFFFFF"/>
                    </a:gs>
                  </a:gsLst>
                  <a:lin ang="5400000" scaled="0"/>
                </a:gradFill>
                <a:latin typeface="Segoe UI"/>
              </a:rPr>
              <a:t>Custom Search features a straightforward UI that enables you to create your web search without a line of code</a:t>
            </a:r>
          </a:p>
          <a:p>
            <a:pPr defTabSz="913665">
              <a:lnSpc>
                <a:spcPct val="90000"/>
              </a:lnSpc>
              <a:spcBef>
                <a:spcPts val="1836"/>
              </a:spcBef>
              <a:defRPr/>
            </a:pPr>
            <a:r>
              <a:rPr lang="en-US"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Commercial-grade</a:t>
            </a:r>
          </a:p>
          <a:p>
            <a:pPr defTabSz="913665">
              <a:lnSpc>
                <a:spcPct val="90000"/>
              </a:lnSpc>
              <a:spcBef>
                <a:spcPts val="612"/>
              </a:spcBef>
              <a:defRPr/>
            </a:pPr>
            <a:r>
              <a:rPr lang="en-US" sz="1836" kern="0">
                <a:gradFill>
                  <a:gsLst>
                    <a:gs pos="1250">
                      <a:srgbClr val="FFFFFF"/>
                    </a:gs>
                    <a:gs pos="100000">
                      <a:srgbClr val="FFFFFF"/>
                    </a:gs>
                  </a:gsLst>
                  <a:lin ang="5400000" scaled="0"/>
                </a:gradFill>
                <a:latin typeface="Segoe UI"/>
              </a:rPr>
              <a:t>Usage is ad-free – no matter how much or how little of the service you use</a:t>
            </a:r>
          </a:p>
          <a:p>
            <a:pPr defTabSz="913665">
              <a:lnSpc>
                <a:spcPct val="90000"/>
              </a:lnSpc>
              <a:spcBef>
                <a:spcPts val="612"/>
              </a:spcBef>
              <a:defRPr/>
            </a:pPr>
            <a:endParaRPr lang="en-US" sz="1836" kern="0">
              <a:gradFill>
                <a:gsLst>
                  <a:gs pos="1250">
                    <a:srgbClr val="FFFFFF"/>
                  </a:gs>
                  <a:gs pos="100000">
                    <a:srgbClr val="FFFFFF"/>
                  </a:gs>
                </a:gsLst>
                <a:lin ang="5400000" scaled="0"/>
              </a:gradFill>
              <a:latin typeface="Segoe UI"/>
            </a:endParaRPr>
          </a:p>
        </p:txBody>
      </p:sp>
      <p:sp>
        <p:nvSpPr>
          <p:cNvPr id="20" name="Oval 19">
            <a:extLst>
              <a:ext uri="{FF2B5EF4-FFF2-40B4-BE49-F238E27FC236}">
                <a16:creationId xmlns:a16="http://schemas.microsoft.com/office/drawing/2014/main" id="{4C0EA5D5-4288-401D-87AF-8C29EFA41A50}"/>
              </a:ext>
            </a:extLst>
          </p:cNvPr>
          <p:cNvSpPr/>
          <p:nvPr/>
        </p:nvSpPr>
        <p:spPr bwMode="auto">
          <a:xfrm>
            <a:off x="11228726" y="271212"/>
            <a:ext cx="922376" cy="922376"/>
          </a:xfrm>
          <a:prstGeom prst="ellipse">
            <a:avLst/>
          </a:prstGeom>
          <a:solidFill>
            <a:srgbClr val="3F3F3F"/>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B0242DDC-D765-44EA-980B-5321F98B03D1}"/>
              </a:ext>
            </a:extLst>
          </p:cNvPr>
          <p:cNvSpPr>
            <a:spLocks noGrp="1"/>
          </p:cNvSpPr>
          <p:nvPr>
            <p:ph type="title"/>
          </p:nvPr>
        </p:nvSpPr>
        <p:spPr/>
        <p:txBody>
          <a:bodyPr/>
          <a:lstStyle/>
          <a:p>
            <a:r>
              <a:rPr lang="en-US" sz="4700"/>
              <a:t>Bing custom search</a:t>
            </a:r>
          </a:p>
        </p:txBody>
      </p:sp>
      <p:sp>
        <p:nvSpPr>
          <p:cNvPr id="22" name="Rectangle 21">
            <a:extLst>
              <a:ext uri="{FF2B5EF4-FFF2-40B4-BE49-F238E27FC236}">
                <a16:creationId xmlns:a16="http://schemas.microsoft.com/office/drawing/2014/main" id="{491D99C6-9ECE-415B-8204-512D174226E5}"/>
              </a:ext>
            </a:extLst>
          </p:cNvPr>
          <p:cNvSpPr/>
          <p:nvPr/>
        </p:nvSpPr>
        <p:spPr>
          <a:xfrm>
            <a:off x="272892" y="1103007"/>
            <a:ext cx="5466783" cy="734534"/>
          </a:xfrm>
          <a:prstGeom prst="rect">
            <a:avLst/>
          </a:prstGeom>
        </p:spPr>
        <p:txBody>
          <a:bodyPr wrap="square" lIns="186521">
            <a:spAutoFit/>
          </a:bodyPr>
          <a:lstStyle/>
          <a:p>
            <a:pPr defTabSz="932597">
              <a:defRPr/>
            </a:pPr>
            <a:r>
              <a:rPr lang="en-US" sz="2040">
                <a:ln w="3175">
                  <a:noFill/>
                </a:ln>
                <a:gradFill>
                  <a:gsLst>
                    <a:gs pos="1250">
                      <a:srgbClr val="FFFFFF"/>
                    </a:gs>
                    <a:gs pos="100000">
                      <a:srgbClr val="FFFFFF"/>
                    </a:gs>
                  </a:gsLst>
                  <a:lin ang="5400000" scaled="0"/>
                </a:gradFill>
                <a:latin typeface="Segoe UI"/>
                <a:cs typeface="Segoe UI Semilight" panose="020B0402040204020203" pitchFamily="34" charset="0"/>
              </a:rPr>
              <a:t>An easy-to-use, ad-free, commercial-grade search tool lets you deliver results you want</a:t>
            </a:r>
          </a:p>
        </p:txBody>
      </p:sp>
      <p:pic>
        <p:nvPicPr>
          <p:cNvPr id="4" name="Picture 3">
            <a:extLst>
              <a:ext uri="{FF2B5EF4-FFF2-40B4-BE49-F238E27FC236}">
                <a16:creationId xmlns:a16="http://schemas.microsoft.com/office/drawing/2014/main" id="{B0AC1DE1-5B18-4183-9AE2-A78289871C90}"/>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275423" y="295274"/>
            <a:ext cx="828981" cy="828981"/>
          </a:xfrm>
          <a:prstGeom prst="rect">
            <a:avLst/>
          </a:prstGeom>
        </p:spPr>
      </p:pic>
    </p:spTree>
    <p:extLst>
      <p:ext uri="{BB962C8B-B14F-4D97-AF65-F5344CB8AC3E}">
        <p14:creationId xmlns:p14="http://schemas.microsoft.com/office/powerpoint/2010/main" val="155133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C783EE-6DB9-4576-A7C4-2369F200CA5C}"/>
              </a:ext>
            </a:extLst>
          </p:cNvPr>
          <p:cNvSpPr/>
          <p:nvPr/>
        </p:nvSpPr>
        <p:spPr bwMode="auto">
          <a:xfrm>
            <a:off x="0" y="0"/>
            <a:ext cx="5752800" cy="6994524"/>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2" name="Oval 11">
            <a:extLst>
              <a:ext uri="{FF2B5EF4-FFF2-40B4-BE49-F238E27FC236}">
                <a16:creationId xmlns:a16="http://schemas.microsoft.com/office/drawing/2014/main" id="{845926DB-3F4E-4B8F-84CB-ECCD6E96C55E}"/>
              </a:ext>
            </a:extLst>
          </p:cNvPr>
          <p:cNvSpPr/>
          <p:nvPr/>
        </p:nvSpPr>
        <p:spPr bwMode="auto">
          <a:xfrm>
            <a:off x="11228726" y="271212"/>
            <a:ext cx="922376" cy="922376"/>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A05B43D2-6978-4356-A947-2C9F2713EA90}"/>
              </a:ext>
            </a:extLst>
          </p:cNvPr>
          <p:cNvSpPr>
            <a:spLocks noGrp="1"/>
          </p:cNvSpPr>
          <p:nvPr>
            <p:ph type="title"/>
          </p:nvPr>
        </p:nvSpPr>
        <p:spPr/>
        <p:txBody>
          <a:bodyPr/>
          <a:lstStyle/>
          <a:p>
            <a:r>
              <a:rPr lang="en-US" sz="4700"/>
              <a:t>Bing entity search</a:t>
            </a:r>
          </a:p>
        </p:txBody>
      </p:sp>
      <p:pic>
        <p:nvPicPr>
          <p:cNvPr id="8" name="Picture 7">
            <a:extLst>
              <a:ext uri="{FF2B5EF4-FFF2-40B4-BE49-F238E27FC236}">
                <a16:creationId xmlns:a16="http://schemas.microsoft.com/office/drawing/2014/main" id="{5BC2951A-D0F5-430E-87A4-FDB639F29667}"/>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1475331" y="522658"/>
            <a:ext cx="429168" cy="419487"/>
          </a:xfrm>
          <a:prstGeom prst="rect">
            <a:avLst/>
          </a:prstGeom>
        </p:spPr>
      </p:pic>
      <p:sp>
        <p:nvSpPr>
          <p:cNvPr id="3" name="TextBox 2"/>
          <p:cNvSpPr txBox="1"/>
          <p:nvPr/>
        </p:nvSpPr>
        <p:spPr>
          <a:xfrm>
            <a:off x="272891" y="1704974"/>
            <a:ext cx="4936715" cy="4916138"/>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a:solidFill>
                  <a:srgbClr val="FFFFFF"/>
                </a:solidFill>
                <a:latin typeface="Segoe UI"/>
              </a:rPr>
              <a:t>Enrich user experiences with contextual entity search results </a:t>
            </a:r>
          </a:p>
          <a:p>
            <a:pPr defTabSz="932597">
              <a:lnSpc>
                <a:spcPct val="90000"/>
              </a:lnSpc>
              <a:spcAft>
                <a:spcPts val="612"/>
              </a:spcAft>
              <a:defRPr/>
            </a:pPr>
            <a:r>
              <a:rPr lang="en-US" sz="1836">
                <a:solidFill>
                  <a:srgbClr val="FFFFFF"/>
                </a:solidFill>
                <a:latin typeface="Segoe UI"/>
              </a:rPr>
              <a:t>Tap into the power of the web to search for the most relevant entities (such as movies, books, famous people, U.S. local businesses…) and easily provide primary details and information sources about them  </a:t>
            </a:r>
          </a:p>
          <a:p>
            <a:pPr defTabSz="932597">
              <a:lnSpc>
                <a:spcPct val="90000"/>
              </a:lnSpc>
              <a:spcAft>
                <a:spcPts val="612"/>
              </a:spcAft>
              <a:defRPr/>
            </a:pPr>
            <a:r>
              <a:rPr lang="en-US" sz="1836">
                <a:solidFill>
                  <a:prstClr val="white"/>
                </a:solidFill>
                <a:latin typeface="Segoe UI"/>
              </a:rPr>
              <a:t> </a:t>
            </a:r>
          </a:p>
          <a:p>
            <a:pPr defTabSz="932597">
              <a:lnSpc>
                <a:spcPct val="90000"/>
              </a:lnSpc>
              <a:spcAft>
                <a:spcPts val="612"/>
              </a:spcAft>
              <a:defRPr/>
            </a:pPr>
            <a:r>
              <a:rPr lang="en-US" sz="2448">
                <a:solidFill>
                  <a:srgbClr val="FFFFFF"/>
                </a:solidFill>
                <a:latin typeface="Segoe UI"/>
              </a:rPr>
              <a:t>Augment your content with entity search results</a:t>
            </a:r>
          </a:p>
          <a:p>
            <a:pPr defTabSz="932597">
              <a:lnSpc>
                <a:spcPct val="90000"/>
              </a:lnSpc>
              <a:spcAft>
                <a:spcPts val="612"/>
              </a:spcAft>
              <a:defRPr/>
            </a:pPr>
            <a:endParaRPr lang="en-US" sz="2448">
              <a:solidFill>
                <a:srgbClr val="FFFFFF"/>
              </a:solidFill>
              <a:latin typeface="Segoe UI"/>
            </a:endParaRPr>
          </a:p>
          <a:p>
            <a:pPr defTabSz="932597">
              <a:lnSpc>
                <a:spcPct val="90000"/>
              </a:lnSpc>
              <a:spcAft>
                <a:spcPts val="612"/>
              </a:spcAft>
              <a:defRPr/>
            </a:pPr>
            <a:r>
              <a:rPr lang="en-US" sz="2448">
                <a:solidFill>
                  <a:srgbClr val="FFFFFF"/>
                </a:solidFill>
                <a:latin typeface="Segoe UI"/>
              </a:rPr>
              <a:t>Showcase of local </a:t>
            </a:r>
            <a:br>
              <a:rPr lang="en-US" sz="2448">
                <a:solidFill>
                  <a:srgbClr val="FFFFFF"/>
                </a:solidFill>
                <a:latin typeface="Segoe UI"/>
              </a:rPr>
            </a:br>
            <a:r>
              <a:rPr lang="en-US" sz="2448">
                <a:solidFill>
                  <a:srgbClr val="FFFFFF"/>
                </a:solidFill>
                <a:latin typeface="Segoe UI"/>
              </a:rPr>
              <a:t>businesses nearby</a:t>
            </a:r>
          </a:p>
          <a:p>
            <a:pPr defTabSz="932597">
              <a:lnSpc>
                <a:spcPct val="90000"/>
              </a:lnSpc>
              <a:spcAft>
                <a:spcPts val="612"/>
              </a:spcAft>
              <a:defRPr/>
            </a:pPr>
            <a:endParaRPr lang="en-US" sz="1836">
              <a:solidFill>
                <a:srgbClr val="FFFFFF"/>
              </a:solidFill>
              <a:latin typeface="Segoe UI"/>
            </a:endParaRPr>
          </a:p>
        </p:txBody>
      </p:sp>
      <p:pic>
        <p:nvPicPr>
          <p:cNvPr id="4" name="Picture 3"/>
          <p:cNvPicPr>
            <a:picLocks noChangeAspect="1"/>
          </p:cNvPicPr>
          <p:nvPr/>
        </p:nvPicPr>
        <p:blipFill>
          <a:blip r:embed="rId4"/>
          <a:stretch>
            <a:fillRect/>
          </a:stretch>
        </p:blipFill>
        <p:spPr>
          <a:xfrm>
            <a:off x="5752800" y="1"/>
            <a:ext cx="6701997" cy="6994525"/>
          </a:xfrm>
          <a:prstGeom prst="rect">
            <a:avLst/>
          </a:prstGeom>
        </p:spPr>
      </p:pic>
      <p:sp>
        <p:nvSpPr>
          <p:cNvPr id="10" name="Oval 9">
            <a:extLst>
              <a:ext uri="{FF2B5EF4-FFF2-40B4-BE49-F238E27FC236}">
                <a16:creationId xmlns:a16="http://schemas.microsoft.com/office/drawing/2014/main" id="{7743D8C5-717A-4FF5-827A-1B43F107830E}"/>
              </a:ext>
            </a:extLst>
          </p:cNvPr>
          <p:cNvSpPr/>
          <p:nvPr/>
        </p:nvSpPr>
        <p:spPr bwMode="auto">
          <a:xfrm>
            <a:off x="11228726" y="271212"/>
            <a:ext cx="922376" cy="922376"/>
          </a:xfrm>
          <a:prstGeom prst="ellipse">
            <a:avLst/>
          </a:prstGeom>
          <a:solidFill>
            <a:srgbClr val="3F3F3F"/>
          </a:solidFill>
          <a:ln w="3175" cap="flat" cmpd="sng" algn="ctr">
            <a:noFill/>
            <a:prstDash val="solid"/>
            <a:headEnd type="none" w="med" len="med"/>
            <a:tailEnd type="none" w="med" len="med"/>
          </a:ln>
          <a:effectLst/>
        </p:spPr>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defRPr/>
            </a:pPr>
            <a:endParaRPr lang="en-US" sz="2039" kern="0">
              <a:gradFill>
                <a:gsLst>
                  <a:gs pos="0">
                    <a:srgbClr val="FFFFFF"/>
                  </a:gs>
                  <a:gs pos="100000">
                    <a:srgbClr val="FFFFFF"/>
                  </a:gs>
                </a:gsLst>
                <a:lin ang="5400000" scaled="0"/>
              </a:gradFill>
              <a:latin typeface="Segoe UI"/>
            </a:endParaRPr>
          </a:p>
        </p:txBody>
      </p:sp>
      <p:pic>
        <p:nvPicPr>
          <p:cNvPr id="6" name="Picture 5">
            <a:extLst>
              <a:ext uri="{FF2B5EF4-FFF2-40B4-BE49-F238E27FC236}">
                <a16:creationId xmlns:a16="http://schemas.microsoft.com/office/drawing/2014/main" id="{DB2509A6-C5D8-4C11-A3DC-FC605CA790AC}"/>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249518" y="292004"/>
            <a:ext cx="880792" cy="880792"/>
          </a:xfrm>
          <a:prstGeom prst="rect">
            <a:avLst/>
          </a:prstGeom>
        </p:spPr>
      </p:pic>
    </p:spTree>
    <p:extLst>
      <p:ext uri="{BB962C8B-B14F-4D97-AF65-F5344CB8AC3E}">
        <p14:creationId xmlns:p14="http://schemas.microsoft.com/office/powerpoint/2010/main" val="145868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2">
            <a:extLst>
              <a:ext uri="{FF2B5EF4-FFF2-40B4-BE49-F238E27FC236}">
                <a16:creationId xmlns:a16="http://schemas.microsoft.com/office/drawing/2014/main" id="{57D4C690-9579-4E01-8EA7-7181D4020CF5}"/>
              </a:ext>
            </a:extLst>
          </p:cNvPr>
          <p:cNvSpPr txBox="1">
            <a:spLocks/>
          </p:cNvSpPr>
          <p:nvPr/>
        </p:nvSpPr>
        <p:spPr>
          <a:xfrm>
            <a:off x="1214271" y="258647"/>
            <a:ext cx="10969517" cy="977069"/>
          </a:xfrm>
          <a:prstGeom prst="rect">
            <a:avLst/>
          </a:prstGeom>
          <a:solidFill>
            <a:schemeClr val="bg1">
              <a:lumMod val="95000"/>
            </a:schemeClr>
          </a:solidFill>
        </p:spPr>
        <p:txBody>
          <a:bodyPr vert="horz" wrap="square" lIns="182828" tIns="91414" rIns="146262" bIns="91414"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5">
              <a:defRPr/>
            </a:pPr>
            <a:r>
              <a:rPr lang="en-US" sz="4700">
                <a:gradFill>
                  <a:gsLst>
                    <a:gs pos="1250">
                      <a:srgbClr val="353535"/>
                    </a:gs>
                    <a:gs pos="100000">
                      <a:srgbClr val="353535"/>
                    </a:gs>
                  </a:gsLst>
                  <a:lin ang="5400000" scaled="0"/>
                </a:gradFill>
                <a:latin typeface="Segoe UI Light"/>
              </a:rPr>
              <a:t>Microsoft Cognitive Services Labs</a:t>
            </a:r>
          </a:p>
        </p:txBody>
      </p:sp>
      <p:sp>
        <p:nvSpPr>
          <p:cNvPr id="4" name="Rectangle 3">
            <a:extLst>
              <a:ext uri="{FF2B5EF4-FFF2-40B4-BE49-F238E27FC236}">
                <a16:creationId xmlns:a16="http://schemas.microsoft.com/office/drawing/2014/main" id="{D2DAC7ED-E7D0-4D43-AFD5-047FDD9066B6}"/>
              </a:ext>
            </a:extLst>
          </p:cNvPr>
          <p:cNvSpPr/>
          <p:nvPr/>
        </p:nvSpPr>
        <p:spPr>
          <a:xfrm>
            <a:off x="1214271" y="1416913"/>
            <a:ext cx="11886193" cy="860328"/>
          </a:xfrm>
          <a:prstGeom prst="rect">
            <a:avLst/>
          </a:prstGeom>
        </p:spPr>
        <p:txBody>
          <a:bodyPr wrap="square" lIns="182828" tIns="146262" rIns="182828" bIns="146262">
            <a:spAutoFit/>
          </a:bodyPr>
          <a:lstStyle/>
          <a:p>
            <a:pPr defTabSz="932330">
              <a:lnSpc>
                <a:spcPct val="90000"/>
              </a:lnSpc>
              <a:defRPr/>
            </a:pPr>
            <a:r>
              <a:rPr lang="en-US" sz="20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 early look at emerging Cognitive Services technologies: </a:t>
            </a:r>
            <a:br>
              <a:rPr lang="en-US" sz="20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20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discover, try, and give feedback on new technologies before general availability</a:t>
            </a:r>
          </a:p>
        </p:txBody>
      </p:sp>
      <p:sp>
        <p:nvSpPr>
          <p:cNvPr id="43" name="Rectangle 42"/>
          <p:cNvSpPr/>
          <p:nvPr/>
        </p:nvSpPr>
        <p:spPr bwMode="auto">
          <a:xfrm>
            <a:off x="1214271" y="127958"/>
            <a:ext cx="78899" cy="12696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TextBox 77">
            <a:extLst/>
          </p:cNvPr>
          <p:cNvSpPr txBox="1"/>
          <p:nvPr/>
        </p:nvSpPr>
        <p:spPr>
          <a:xfrm>
            <a:off x="4923776" y="5728700"/>
            <a:ext cx="2741227"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a:t>
            </a:r>
          </a:p>
        </p:txBody>
      </p:sp>
      <p:sp>
        <p:nvSpPr>
          <p:cNvPr id="79" name="Rectangle 78">
            <a:extLst/>
          </p:cNvPr>
          <p:cNvSpPr/>
          <p:nvPr/>
        </p:nvSpPr>
        <p:spPr>
          <a:xfrm>
            <a:off x="4795053" y="6141478"/>
            <a:ext cx="2998672" cy="291759"/>
          </a:xfrm>
          <a:prstGeom prst="rect">
            <a:avLst/>
          </a:prstGeom>
        </p:spPr>
        <p:txBody>
          <a:bodyPr wrap="square">
            <a:spAutoFit/>
          </a:bodyPr>
          <a:lstStyle/>
          <a:p>
            <a:pPr algn="ctr" defTabSz="932330">
              <a:lnSpc>
                <a:spcPct val="90000"/>
              </a:lnSpc>
              <a:spcAft>
                <a:spcPts val="586"/>
              </a:spcAft>
              <a:defRPr/>
            </a:pP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Distance matrices</a:t>
            </a:r>
          </a:p>
        </p:txBody>
      </p:sp>
      <p:sp>
        <p:nvSpPr>
          <p:cNvPr id="80" name="TextBox 79">
            <a:extLst/>
          </p:cNvPr>
          <p:cNvSpPr txBox="1"/>
          <p:nvPr/>
        </p:nvSpPr>
        <p:spPr>
          <a:xfrm>
            <a:off x="1429283" y="3717995"/>
            <a:ext cx="2732740" cy="410461"/>
          </a:xfrm>
          <a:prstGeom prst="rect">
            <a:avLst/>
          </a:prstGeom>
          <a:noFill/>
        </p:spPr>
        <p:txBody>
          <a:bodyPr wrap="square" lIns="179234" tIns="91414" rIns="179234" bIns="91414" rtlCol="0" anchor="ctr">
            <a:spAutoFit/>
          </a:bodyPr>
          <a:lstStyle/>
          <a:p>
            <a:pPr algn="ctr" defTabSz="932330">
              <a:lnSpc>
                <a:spcPct val="90000"/>
              </a:lnSpc>
              <a:spcAft>
                <a:spcPts val="586"/>
              </a:spcAft>
              <a:defRPr/>
            </a:pP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a:t>
            </a:r>
          </a:p>
        </p:txBody>
      </p:sp>
      <p:sp>
        <p:nvSpPr>
          <p:cNvPr id="81" name="Rectangle 80">
            <a:extLst/>
          </p:cNvPr>
          <p:cNvSpPr/>
          <p:nvPr/>
        </p:nvSpPr>
        <p:spPr>
          <a:xfrm>
            <a:off x="1424443" y="4060258"/>
            <a:ext cx="2742421" cy="291759"/>
          </a:xfrm>
          <a:prstGeom prst="rect">
            <a:avLst/>
          </a:prstGeom>
        </p:spPr>
        <p:txBody>
          <a:bodyPr wrap="square">
            <a:spAutoFit/>
          </a:bodyPr>
          <a:lstStyle/>
          <a:p>
            <a:pPr algn="ctr" defTabSz="932330">
              <a:lnSpc>
                <a:spcPct val="90000"/>
              </a:lnSpc>
              <a:spcAft>
                <a:spcPts val="586"/>
              </a:spcAft>
              <a:defRPr/>
            </a:pP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Gesture based controls</a:t>
            </a:r>
          </a:p>
        </p:txBody>
      </p:sp>
      <p:sp>
        <p:nvSpPr>
          <p:cNvPr id="82" name="TextBox 81">
            <a:extLst/>
          </p:cNvPr>
          <p:cNvSpPr txBox="1"/>
          <p:nvPr/>
        </p:nvSpPr>
        <p:spPr>
          <a:xfrm>
            <a:off x="4816818" y="3717995"/>
            <a:ext cx="2955142" cy="410461"/>
          </a:xfrm>
          <a:prstGeom prst="rect">
            <a:avLst/>
          </a:prstGeom>
          <a:noFill/>
        </p:spPr>
        <p:txBody>
          <a:bodyPr wrap="square" lIns="179234" tIns="91414" rIns="179234" bIns="91414" rtlCol="0" anchor="ctr">
            <a:spAutoFit/>
          </a:bodyPr>
          <a:lstStyle/>
          <a:p>
            <a:pPr algn="ctr" defTabSz="932330">
              <a:lnSpc>
                <a:spcPct val="90000"/>
              </a:lnSpc>
              <a:spcAft>
                <a:spcPts val="586"/>
              </a:spcAft>
              <a:defRPr/>
            </a:pP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a:t>
            </a:r>
          </a:p>
        </p:txBody>
      </p:sp>
      <p:sp>
        <p:nvSpPr>
          <p:cNvPr id="83" name="Rectangle 82">
            <a:extLst/>
          </p:cNvPr>
          <p:cNvSpPr/>
          <p:nvPr/>
        </p:nvSpPr>
        <p:spPr>
          <a:xfrm>
            <a:off x="4923179" y="4060258"/>
            <a:ext cx="2742421" cy="291759"/>
          </a:xfrm>
          <a:prstGeom prst="rect">
            <a:avLst/>
          </a:prstGeom>
        </p:spPr>
        <p:txBody>
          <a:bodyPr wrap="square">
            <a:spAutoFit/>
          </a:bodyPr>
          <a:lstStyle/>
          <a:p>
            <a:pPr algn="ctr" defTabSz="932330">
              <a:lnSpc>
                <a:spcPct val="90000"/>
              </a:lnSpc>
              <a:spcAft>
                <a:spcPts val="586"/>
              </a:spcAft>
              <a:defRPr/>
            </a:pP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Event associated with Wikipedia</a:t>
            </a:r>
          </a:p>
        </p:txBody>
      </p:sp>
      <p:sp>
        <p:nvSpPr>
          <p:cNvPr id="84" name="TextBox 83">
            <a:extLst/>
          </p:cNvPr>
          <p:cNvSpPr txBox="1"/>
          <p:nvPr/>
        </p:nvSpPr>
        <p:spPr>
          <a:xfrm>
            <a:off x="8432508" y="3717995"/>
            <a:ext cx="2647119" cy="410461"/>
          </a:xfrm>
          <a:prstGeom prst="rect">
            <a:avLst/>
          </a:prstGeom>
          <a:noFill/>
        </p:spPr>
        <p:txBody>
          <a:bodyPr wrap="square" lIns="179234" tIns="91414" rIns="179234" bIns="91414" rtlCol="0" anchor="ctr">
            <a:spAutoFit/>
          </a:bodyPr>
          <a:lstStyle/>
          <a:p>
            <a:pPr algn="ctr" defTabSz="932330">
              <a:lnSpc>
                <a:spcPct val="90000"/>
              </a:lnSpc>
              <a:spcAft>
                <a:spcPts val="586"/>
              </a:spcAft>
              <a:defRPr/>
            </a:pP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a:t>
            </a:r>
          </a:p>
        </p:txBody>
      </p:sp>
      <p:sp>
        <p:nvSpPr>
          <p:cNvPr id="85" name="Rectangle 84">
            <a:extLst/>
          </p:cNvPr>
          <p:cNvSpPr/>
          <p:nvPr/>
        </p:nvSpPr>
        <p:spPr>
          <a:xfrm>
            <a:off x="8384857" y="4060258"/>
            <a:ext cx="2742421" cy="291759"/>
          </a:xfrm>
          <a:prstGeom prst="rect">
            <a:avLst/>
          </a:prstGeom>
        </p:spPr>
        <p:txBody>
          <a:bodyPr wrap="square">
            <a:spAutoFit/>
          </a:bodyPr>
          <a:lstStyle/>
          <a:p>
            <a:pPr algn="ctr" defTabSz="932330">
              <a:lnSpc>
                <a:spcPct val="90000"/>
              </a:lnSpc>
              <a:spcAft>
                <a:spcPts val="586"/>
              </a:spcAft>
              <a:defRPr/>
            </a:pP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Route logistics</a:t>
            </a:r>
          </a:p>
        </p:txBody>
      </p:sp>
      <p:sp>
        <p:nvSpPr>
          <p:cNvPr id="86" name="TextBox 85">
            <a:extLst/>
          </p:cNvPr>
          <p:cNvSpPr txBox="1"/>
          <p:nvPr/>
        </p:nvSpPr>
        <p:spPr>
          <a:xfrm>
            <a:off x="1365549" y="5728700"/>
            <a:ext cx="2860208"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a:t>
            </a:r>
          </a:p>
        </p:txBody>
      </p:sp>
      <p:sp>
        <p:nvSpPr>
          <p:cNvPr id="87" name="Rectangle 86">
            <a:extLst/>
          </p:cNvPr>
          <p:cNvSpPr/>
          <p:nvPr/>
        </p:nvSpPr>
        <p:spPr>
          <a:xfrm>
            <a:off x="1424443" y="6141478"/>
            <a:ext cx="2742421" cy="291759"/>
          </a:xfrm>
          <a:prstGeom prst="rect">
            <a:avLst/>
          </a:prstGeom>
        </p:spPr>
        <p:txBody>
          <a:bodyPr wrap="square">
            <a:spAutoFit/>
          </a:bodyPr>
          <a:lstStyle/>
          <a:p>
            <a:pPr algn="ctr" defTabSz="932330">
              <a:lnSpc>
                <a:spcPct val="90000"/>
              </a:lnSpc>
              <a:spcAft>
                <a:spcPts val="586"/>
              </a:spcAft>
              <a:defRPr/>
            </a:pP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Isochrones calculations</a:t>
            </a:r>
          </a:p>
        </p:txBody>
      </p:sp>
      <p:sp>
        <p:nvSpPr>
          <p:cNvPr id="88" name="Rectangle 87">
            <a:extLst/>
          </p:cNvPr>
          <p:cNvSpPr/>
          <p:nvPr/>
        </p:nvSpPr>
        <p:spPr>
          <a:xfrm>
            <a:off x="8384857" y="6141478"/>
            <a:ext cx="2742421" cy="291759"/>
          </a:xfrm>
          <a:prstGeom prst="rect">
            <a:avLst/>
          </a:prstGeom>
        </p:spPr>
        <p:txBody>
          <a:bodyPr wrap="square">
            <a:spAutoFit/>
          </a:bodyPr>
          <a:lstStyle/>
          <a:p>
            <a:pPr algn="ctr" defTabSz="932330">
              <a:lnSpc>
                <a:spcPct val="90000"/>
              </a:lnSpc>
              <a:spcAft>
                <a:spcPts val="586"/>
              </a:spcAft>
              <a:defRPr/>
            </a:pPr>
            <a:r>
              <a:rPr lang="en-US" sz="1398">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Score location attractiveness</a:t>
            </a:r>
          </a:p>
        </p:txBody>
      </p:sp>
      <p:sp>
        <p:nvSpPr>
          <p:cNvPr id="89" name="TextBox 88">
            <a:extLst/>
          </p:cNvPr>
          <p:cNvSpPr txBox="1"/>
          <p:nvPr/>
        </p:nvSpPr>
        <p:spPr>
          <a:xfrm>
            <a:off x="8526175" y="5728700"/>
            <a:ext cx="2459788"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a:t>
            </a:r>
          </a:p>
        </p:txBody>
      </p:sp>
      <p:grpSp>
        <p:nvGrpSpPr>
          <p:cNvPr id="8" name="Group 7"/>
          <p:cNvGrpSpPr/>
          <p:nvPr/>
        </p:nvGrpSpPr>
        <p:grpSpPr>
          <a:xfrm>
            <a:off x="2247168" y="2556337"/>
            <a:ext cx="1096970" cy="1096970"/>
            <a:chOff x="2246042" y="2265784"/>
            <a:chExt cx="1097280" cy="1097280"/>
          </a:xfrm>
        </p:grpSpPr>
        <p:sp>
          <p:nvSpPr>
            <p:cNvPr id="91" name="Oval 90"/>
            <p:cNvSpPr/>
            <p:nvPr/>
          </p:nvSpPr>
          <p:spPr bwMode="auto">
            <a:xfrm>
              <a:off x="2246042" y="2265784"/>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596" y="2531778"/>
              <a:ext cx="672172" cy="592422"/>
            </a:xfrm>
            <a:prstGeom prst="rect">
              <a:avLst/>
            </a:prstGeom>
          </p:spPr>
        </p:pic>
      </p:grpSp>
      <p:grpSp>
        <p:nvGrpSpPr>
          <p:cNvPr id="11" name="Group 10"/>
          <p:cNvGrpSpPr/>
          <p:nvPr/>
        </p:nvGrpSpPr>
        <p:grpSpPr>
          <a:xfrm>
            <a:off x="5745904" y="2556337"/>
            <a:ext cx="1096970" cy="1096970"/>
            <a:chOff x="5745770" y="2265784"/>
            <a:chExt cx="1097280" cy="1097280"/>
          </a:xfrm>
        </p:grpSpPr>
        <p:sp>
          <p:nvSpPr>
            <p:cNvPr id="94" name="Oval 93"/>
            <p:cNvSpPr/>
            <p:nvPr/>
          </p:nvSpPr>
          <p:spPr bwMode="auto">
            <a:xfrm>
              <a:off x="5745770" y="2265784"/>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8" name="Picture 10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4746" y="2531778"/>
              <a:ext cx="672172" cy="592422"/>
            </a:xfrm>
            <a:prstGeom prst="rect">
              <a:avLst/>
            </a:prstGeom>
          </p:spPr>
        </p:pic>
      </p:grpSp>
      <p:grpSp>
        <p:nvGrpSpPr>
          <p:cNvPr id="12" name="Group 11"/>
          <p:cNvGrpSpPr/>
          <p:nvPr/>
        </p:nvGrpSpPr>
        <p:grpSpPr>
          <a:xfrm>
            <a:off x="9207583" y="2556337"/>
            <a:ext cx="1096970" cy="1096970"/>
            <a:chOff x="9208431" y="2265784"/>
            <a:chExt cx="1097280" cy="1097280"/>
          </a:xfrm>
        </p:grpSpPr>
        <p:sp>
          <p:nvSpPr>
            <p:cNvPr id="97" name="Oval 96"/>
            <p:cNvSpPr/>
            <p:nvPr/>
          </p:nvSpPr>
          <p:spPr bwMode="auto">
            <a:xfrm>
              <a:off x="9208431" y="2265784"/>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9" name="Picture 10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3660" y="2531778"/>
              <a:ext cx="672172" cy="592422"/>
            </a:xfrm>
            <a:prstGeom prst="rect">
              <a:avLst/>
            </a:prstGeom>
          </p:spPr>
        </p:pic>
      </p:grpSp>
      <p:grpSp>
        <p:nvGrpSpPr>
          <p:cNvPr id="9" name="Group 8"/>
          <p:cNvGrpSpPr/>
          <p:nvPr/>
        </p:nvGrpSpPr>
        <p:grpSpPr>
          <a:xfrm>
            <a:off x="2247168" y="4567114"/>
            <a:ext cx="1096970" cy="1096970"/>
            <a:chOff x="2246042" y="4538388"/>
            <a:chExt cx="1097280" cy="1097280"/>
          </a:xfrm>
        </p:grpSpPr>
        <p:sp>
          <p:nvSpPr>
            <p:cNvPr id="100" name="Oval 99"/>
            <p:cNvSpPr/>
            <p:nvPr/>
          </p:nvSpPr>
          <p:spPr bwMode="auto">
            <a:xfrm>
              <a:off x="2246042" y="4538388"/>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0" name="Picture 10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596" y="4810521"/>
              <a:ext cx="672172" cy="592422"/>
            </a:xfrm>
            <a:prstGeom prst="rect">
              <a:avLst/>
            </a:prstGeom>
          </p:spPr>
        </p:pic>
      </p:grpSp>
      <p:grpSp>
        <p:nvGrpSpPr>
          <p:cNvPr id="10" name="Group 9"/>
          <p:cNvGrpSpPr/>
          <p:nvPr/>
        </p:nvGrpSpPr>
        <p:grpSpPr>
          <a:xfrm>
            <a:off x="5745904" y="4567114"/>
            <a:ext cx="1096970" cy="1096970"/>
            <a:chOff x="5745770" y="4538388"/>
            <a:chExt cx="1097280" cy="1097280"/>
          </a:xfrm>
        </p:grpSpPr>
        <p:sp>
          <p:nvSpPr>
            <p:cNvPr id="103" name="Oval 102"/>
            <p:cNvSpPr/>
            <p:nvPr/>
          </p:nvSpPr>
          <p:spPr bwMode="auto">
            <a:xfrm>
              <a:off x="5745770" y="4538388"/>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1" name="Picture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4746" y="4810521"/>
              <a:ext cx="672172" cy="592422"/>
            </a:xfrm>
            <a:prstGeom prst="rect">
              <a:avLst/>
            </a:prstGeom>
          </p:spPr>
        </p:pic>
      </p:grpSp>
      <p:grpSp>
        <p:nvGrpSpPr>
          <p:cNvPr id="13" name="Group 12"/>
          <p:cNvGrpSpPr/>
          <p:nvPr/>
        </p:nvGrpSpPr>
        <p:grpSpPr>
          <a:xfrm>
            <a:off x="9207583" y="4567114"/>
            <a:ext cx="1096970" cy="1096970"/>
            <a:chOff x="9208431" y="4538388"/>
            <a:chExt cx="1097280" cy="1097280"/>
          </a:xfrm>
        </p:grpSpPr>
        <p:sp>
          <p:nvSpPr>
            <p:cNvPr id="106" name="Oval 105"/>
            <p:cNvSpPr/>
            <p:nvPr/>
          </p:nvSpPr>
          <p:spPr bwMode="auto">
            <a:xfrm>
              <a:off x="9208431" y="4538388"/>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2" name="Picture 1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3660" y="4810521"/>
              <a:ext cx="672172" cy="592422"/>
            </a:xfrm>
            <a:prstGeom prst="rect">
              <a:avLst/>
            </a:prstGeom>
          </p:spPr>
        </p:pic>
      </p:grpSp>
      <p:grpSp>
        <p:nvGrpSpPr>
          <p:cNvPr id="3" name="Group 2">
            <a:extLst>
              <a:ext uri="{FF2B5EF4-FFF2-40B4-BE49-F238E27FC236}">
                <a16:creationId xmlns:a16="http://schemas.microsoft.com/office/drawing/2014/main" id="{5D9D6020-22B1-49BA-BCE1-9029ACC15F25}"/>
              </a:ext>
            </a:extLst>
          </p:cNvPr>
          <p:cNvGrpSpPr/>
          <p:nvPr/>
        </p:nvGrpSpPr>
        <p:grpSpPr>
          <a:xfrm>
            <a:off x="1763" y="259681"/>
            <a:ext cx="1212506" cy="976035"/>
            <a:chOff x="881" y="259222"/>
            <a:chExt cx="1212678" cy="976174"/>
          </a:xfrm>
        </p:grpSpPr>
        <p:sp>
          <p:nvSpPr>
            <p:cNvPr id="48" name="Rectangle 47"/>
            <p:cNvSpPr/>
            <p:nvPr/>
          </p:nvSpPr>
          <p:spPr bwMode="auto">
            <a:xfrm>
              <a:off x="881" y="259222"/>
              <a:ext cx="1212678" cy="97617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Freeform 5">
              <a:extLst>
                <a:ext uri="{FF2B5EF4-FFF2-40B4-BE49-F238E27FC236}">
                  <a16:creationId xmlns:a16="http://schemas.microsoft.com/office/drawing/2014/main" id="{6A0A42F5-0DBB-431F-947F-1E02AC3265FC}"/>
                </a:ext>
              </a:extLst>
            </p:cNvPr>
            <p:cNvSpPr>
              <a:spLocks/>
            </p:cNvSpPr>
            <p:nvPr/>
          </p:nvSpPr>
          <p:spPr bwMode="auto">
            <a:xfrm>
              <a:off x="393021" y="525567"/>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4302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additive="base">
                                        <p:cTn id="12" dur="500" fill="hold"/>
                                        <p:tgtEl>
                                          <p:spTgt spid="51"/>
                                        </p:tgtEl>
                                        <p:attrNameLst>
                                          <p:attrName>ppt_x</p:attrName>
                                        </p:attrNameLst>
                                      </p:cBhvr>
                                      <p:tavLst>
                                        <p:tav tm="0">
                                          <p:val>
                                            <p:strVal val="0-#ppt_w/2"/>
                                          </p:val>
                                        </p:tav>
                                        <p:tav tm="100000">
                                          <p:val>
                                            <p:strVal val="#ppt_x"/>
                                          </p:val>
                                        </p:tav>
                                      </p:tavLst>
                                    </p:anim>
                                    <p:anim calcmode="lin" valueType="num">
                                      <p:cBhvr additive="base">
                                        <p:cTn id="13" dur="500" fill="hold"/>
                                        <p:tgtEl>
                                          <p:spTgt spid="51"/>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par>
                                <p:cTn id="19" presetID="53" presetClass="entr" presetSubtype="16"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par>
                                <p:cTn id="24" presetID="53" presetClass="entr" presetSubtype="16"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par>
                                <p:cTn id="29" presetID="53" presetClass="entr" presetSubtype="16"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53" presetClass="entr" presetSubtype="16"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53" presetClass="entr" presetSubtype="16"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fade">
                                      <p:cBhvr>
                                        <p:cTn id="47" dur="500"/>
                                        <p:tgtEl>
                                          <p:spTgt spid="8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fade">
                                      <p:cBhvr>
                                        <p:cTn id="53" dur="500"/>
                                        <p:tgtEl>
                                          <p:spTgt spid="8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9"/>
                                        </p:tgtEl>
                                        <p:attrNameLst>
                                          <p:attrName>style.visibility</p:attrName>
                                        </p:attrNameLst>
                                      </p:cBhvr>
                                      <p:to>
                                        <p:strVal val="visible"/>
                                      </p:to>
                                    </p:set>
                                    <p:animEffect transition="in" filter="fade">
                                      <p:cBhvr>
                                        <p:cTn id="56" dur="500"/>
                                        <p:tgtEl>
                                          <p:spTgt spid="8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fade">
                                      <p:cBhvr>
                                        <p:cTn id="59" dur="500"/>
                                        <p:tgtEl>
                                          <p:spTgt spid="8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fade">
                                      <p:cBhvr>
                                        <p:cTn id="62" dur="500"/>
                                        <p:tgtEl>
                                          <p:spTgt spid="7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500"/>
                                        <p:tgtEl>
                                          <p:spTgt spid="7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fade">
                                      <p:cBhvr>
                                        <p:cTn id="68" dur="500"/>
                                        <p:tgtEl>
                                          <p:spTgt spid="8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6"/>
                                        </p:tgtEl>
                                        <p:attrNameLst>
                                          <p:attrName>style.visibility</p:attrName>
                                        </p:attrNameLst>
                                      </p:cBhvr>
                                      <p:to>
                                        <p:strVal val="visible"/>
                                      </p:to>
                                    </p:set>
                                    <p:animEffect transition="in" filter="fade">
                                      <p:cBhvr>
                                        <p:cTn id="71" dur="500"/>
                                        <p:tgtEl>
                                          <p:spTgt spid="8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fade">
                                      <p:cBhvr>
                                        <p:cTn id="74" dur="500"/>
                                        <p:tgtEl>
                                          <p:spTgt spid="8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3"/>
                                        </p:tgtEl>
                                        <p:attrNameLst>
                                          <p:attrName>style.visibility</p:attrName>
                                        </p:attrNameLst>
                                      </p:cBhvr>
                                      <p:to>
                                        <p:strVal val="visible"/>
                                      </p:to>
                                    </p:set>
                                    <p:animEffect transition="in" filter="fade">
                                      <p:cBhvr>
                                        <p:cTn id="77" dur="500"/>
                                        <p:tgtEl>
                                          <p:spTgt spid="8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fade">
                                      <p:cBhvr>
                                        <p:cTn id="80" dur="500"/>
                                        <p:tgtEl>
                                          <p:spTgt spid="8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fade">
                                      <p:cBhvr>
                                        <p:cTn id="8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 grpId="0"/>
      <p:bldP spid="78" grpId="0"/>
      <p:bldP spid="79" grpId="0"/>
      <p:bldP spid="80" grpId="0"/>
      <p:bldP spid="81" grpId="0"/>
      <p:bldP spid="82" grpId="0"/>
      <p:bldP spid="83" grpId="0"/>
      <p:bldP spid="84" grpId="0"/>
      <p:bldP spid="85" grpId="0"/>
      <p:bldP spid="86" grpId="0"/>
      <p:bldP spid="87" grpId="0"/>
      <p:bldP spid="88" grpId="0"/>
      <p:bldP spid="8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6D1103-8561-48E1-9909-CA536DB13066}"/>
              </a:ext>
            </a:extLst>
          </p:cNvPr>
          <p:cNvSpPr>
            <a:spLocks noGrp="1"/>
          </p:cNvSpPr>
          <p:nvPr>
            <p:ph type="title"/>
          </p:nvPr>
        </p:nvSpPr>
        <p:spPr/>
        <p:txBody>
          <a:bodyPr/>
          <a:lstStyle/>
          <a:p>
            <a:r>
              <a:rPr lang="en-GB" sz="4700"/>
              <a:t>Pricing</a:t>
            </a:r>
          </a:p>
        </p:txBody>
      </p:sp>
      <p:sp>
        <p:nvSpPr>
          <p:cNvPr id="6" name="Rectangle 5">
            <a:extLst>
              <a:ext uri="{FF2B5EF4-FFF2-40B4-BE49-F238E27FC236}">
                <a16:creationId xmlns:a16="http://schemas.microsoft.com/office/drawing/2014/main" id="{06A6D01E-CE04-4912-8AC7-9DFDEE11EB87}"/>
              </a:ext>
            </a:extLst>
          </p:cNvPr>
          <p:cNvSpPr/>
          <p:nvPr/>
        </p:nvSpPr>
        <p:spPr>
          <a:xfrm>
            <a:off x="6931923" y="6545362"/>
            <a:ext cx="5484588" cy="307777"/>
          </a:xfrm>
          <a:prstGeom prst="rect">
            <a:avLst/>
          </a:prstGeom>
        </p:spPr>
        <p:txBody>
          <a:bodyPr wrap="square">
            <a:spAutoFit/>
          </a:bodyPr>
          <a:lstStyle/>
          <a:p>
            <a:pPr algn="ctr"/>
            <a:r>
              <a:rPr lang="en-GB" sz="1400">
                <a:hlinkClick r:id="rId3"/>
              </a:rPr>
              <a:t>https://azure.microsoft.com/en-us/pricing/details/cognitive-services</a:t>
            </a:r>
            <a:endParaRPr lang="en-GB" sz="1400"/>
          </a:p>
        </p:txBody>
      </p:sp>
      <p:sp>
        <p:nvSpPr>
          <p:cNvPr id="25" name="TextBox 24">
            <a:extLst>
              <a:ext uri="{FF2B5EF4-FFF2-40B4-BE49-F238E27FC236}">
                <a16:creationId xmlns:a16="http://schemas.microsoft.com/office/drawing/2014/main" id="{CD275F7F-6E45-4C50-A3FB-605DEE746A39}"/>
              </a:ext>
            </a:extLst>
          </p:cNvPr>
          <p:cNvSpPr txBox="1"/>
          <p:nvPr/>
        </p:nvSpPr>
        <p:spPr>
          <a:xfrm>
            <a:off x="457597" y="1553046"/>
            <a:ext cx="11706606" cy="2111347"/>
          </a:xfrm>
          <a:prstGeom prst="rect">
            <a:avLst/>
          </a:prstGeom>
          <a:noFill/>
        </p:spPr>
        <p:txBody>
          <a:bodyPr wrap="square" lIns="182880" tIns="146304" rIns="182880" bIns="146304" rtlCol="0" anchor="t">
            <a:spAutoFit/>
          </a:bodyPr>
          <a:lstStyle/>
          <a:p>
            <a:pPr>
              <a:lnSpc>
                <a:spcPct val="90000"/>
              </a:lnSpc>
              <a:spcAft>
                <a:spcPts val="600"/>
              </a:spcAft>
            </a:pPr>
            <a:r>
              <a:rPr lang="en-GB" sz="2400">
                <a:gradFill>
                  <a:gsLst>
                    <a:gs pos="2917">
                      <a:schemeClr val="tx1"/>
                    </a:gs>
                    <a:gs pos="30000">
                      <a:schemeClr val="tx1"/>
                    </a:gs>
                  </a:gsLst>
                  <a:lin ang="5400000" scaled="0"/>
                </a:gradFill>
              </a:rPr>
              <a:t>With Microsoft Cognitive Services you are only charged for what you use. Services typically have multiple tiers (e.g. free, standard) and users are charged for calls to the API.</a:t>
            </a:r>
          </a:p>
          <a:p>
            <a:pPr>
              <a:lnSpc>
                <a:spcPct val="90000"/>
              </a:lnSpc>
              <a:spcAft>
                <a:spcPts val="600"/>
              </a:spcAft>
            </a:pPr>
            <a:endParaRPr lang="en-GB" sz="2400">
              <a:gradFill>
                <a:gsLst>
                  <a:gs pos="2917">
                    <a:schemeClr val="tx1"/>
                  </a:gs>
                  <a:gs pos="30000">
                    <a:schemeClr val="tx1"/>
                  </a:gs>
                </a:gsLst>
                <a:lin ang="5400000" scaled="0"/>
              </a:gradFill>
            </a:endParaRPr>
          </a:p>
          <a:p>
            <a:pPr>
              <a:lnSpc>
                <a:spcPct val="90000"/>
              </a:lnSpc>
              <a:spcAft>
                <a:spcPts val="600"/>
              </a:spcAft>
            </a:pPr>
            <a:r>
              <a:rPr lang="en-GB" sz="2400">
                <a:gradFill>
                  <a:gsLst>
                    <a:gs pos="2917">
                      <a:schemeClr val="tx1"/>
                    </a:gs>
                    <a:gs pos="30000">
                      <a:schemeClr val="tx1"/>
                    </a:gs>
                  </a:gsLst>
                  <a:lin ang="5400000" scaled="0"/>
                </a:gradFill>
              </a:rPr>
              <a:t>For example here are the tiers and transaction charges for the </a:t>
            </a:r>
            <a:r>
              <a:rPr lang="en-GB" sz="2400" i="1">
                <a:gradFill>
                  <a:gsLst>
                    <a:gs pos="2917">
                      <a:schemeClr val="tx1"/>
                    </a:gs>
                    <a:gs pos="30000">
                      <a:schemeClr val="tx1"/>
                    </a:gs>
                  </a:gsLst>
                  <a:lin ang="5400000" scaled="0"/>
                </a:gradFill>
              </a:rPr>
              <a:t>Face API:</a:t>
            </a:r>
          </a:p>
        </p:txBody>
      </p:sp>
      <p:pic>
        <p:nvPicPr>
          <p:cNvPr id="26" name="Picture 25">
            <a:extLst>
              <a:ext uri="{FF2B5EF4-FFF2-40B4-BE49-F238E27FC236}">
                <a16:creationId xmlns:a16="http://schemas.microsoft.com/office/drawing/2014/main" id="{183B60E2-BB99-4B67-A588-36C4B97C0D5A}"/>
              </a:ext>
            </a:extLst>
          </p:cNvPr>
          <p:cNvPicPr>
            <a:picLocks noChangeAspect="1"/>
          </p:cNvPicPr>
          <p:nvPr/>
        </p:nvPicPr>
        <p:blipFill>
          <a:blip r:embed="rId4"/>
          <a:stretch>
            <a:fillRect/>
          </a:stretch>
        </p:blipFill>
        <p:spPr>
          <a:xfrm>
            <a:off x="601614" y="3664393"/>
            <a:ext cx="9371198" cy="2569173"/>
          </a:xfrm>
          <a:prstGeom prst="rect">
            <a:avLst/>
          </a:prstGeom>
        </p:spPr>
      </p:pic>
    </p:spTree>
    <p:extLst>
      <p:ext uri="{BB962C8B-B14F-4D97-AF65-F5344CB8AC3E}">
        <p14:creationId xmlns:p14="http://schemas.microsoft.com/office/powerpoint/2010/main" val="351435899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5069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2E3872F5-BC37-4668-994E-2B780FCE87EA}"/>
              </a:ext>
            </a:extLst>
          </p:cNvPr>
          <p:cNvSpPr txBox="1">
            <a:spLocks/>
          </p:cNvSpPr>
          <p:nvPr/>
        </p:nvSpPr>
        <p:spPr>
          <a:xfrm>
            <a:off x="1214271" y="258647"/>
            <a:ext cx="10969517" cy="977069"/>
          </a:xfrm>
          <a:prstGeom prst="rect">
            <a:avLst/>
          </a:prstGeom>
          <a:solidFill>
            <a:schemeClr val="bg1">
              <a:lumMod val="95000"/>
            </a:schemeClr>
          </a:solidFill>
        </p:spPr>
        <p:txBody>
          <a:bodyPr vert="horz" wrap="square" lIns="182828" tIns="91414" rIns="146262" bIns="91414"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5">
              <a:defRPr/>
            </a:pPr>
            <a:r>
              <a:rPr lang="en-US" sz="4700">
                <a:gradFill>
                  <a:gsLst>
                    <a:gs pos="1250">
                      <a:srgbClr val="353535"/>
                    </a:gs>
                    <a:gs pos="100000">
                      <a:srgbClr val="353535"/>
                    </a:gs>
                  </a:gsLst>
                  <a:lin ang="5400000" scaled="0"/>
                </a:gradFill>
                <a:latin typeface="Segoe UI Light"/>
              </a:rPr>
              <a:t>Vision</a:t>
            </a:r>
          </a:p>
        </p:txBody>
      </p:sp>
      <p:sp>
        <p:nvSpPr>
          <p:cNvPr id="57" name="TextBox 56"/>
          <p:cNvSpPr txBox="1"/>
          <p:nvPr/>
        </p:nvSpPr>
        <p:spPr>
          <a:xfrm>
            <a:off x="2964543" y="5271598"/>
            <a:ext cx="2219782" cy="510919"/>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Content Moderator</a:t>
            </a:r>
          </a:p>
        </p:txBody>
      </p:sp>
      <p:sp>
        <p:nvSpPr>
          <p:cNvPr id="58" name="TextBox 57"/>
          <p:cNvSpPr txBox="1"/>
          <p:nvPr/>
        </p:nvSpPr>
        <p:spPr>
          <a:xfrm>
            <a:off x="5845832" y="5271504"/>
            <a:ext cx="2661795"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Custom Vision Service</a:t>
            </a:r>
          </a:p>
        </p:txBody>
      </p:sp>
      <p:sp>
        <p:nvSpPr>
          <p:cNvPr id="59" name="TextBox 58"/>
          <p:cNvSpPr txBox="1"/>
          <p:nvPr/>
        </p:nvSpPr>
        <p:spPr>
          <a:xfrm>
            <a:off x="9061461" y="5271504"/>
            <a:ext cx="2219782"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Video Indexer</a:t>
            </a:r>
          </a:p>
        </p:txBody>
      </p:sp>
      <p:sp>
        <p:nvSpPr>
          <p:cNvPr id="4" name="Rectangle 3">
            <a:extLst>
              <a:ext uri="{FF2B5EF4-FFF2-40B4-BE49-F238E27FC236}">
                <a16:creationId xmlns:a16="http://schemas.microsoft.com/office/drawing/2014/main" id="{69A7FE57-AB94-4DBE-A18F-8A77D36EE5CC}"/>
              </a:ext>
            </a:extLst>
          </p:cNvPr>
          <p:cNvSpPr/>
          <p:nvPr/>
        </p:nvSpPr>
        <p:spPr>
          <a:xfrm>
            <a:off x="8989064" y="5662232"/>
            <a:ext cx="2364578" cy="489359"/>
          </a:xfrm>
          <a:prstGeom prst="rect">
            <a:avLst/>
          </a:prstGeom>
        </p:spPr>
        <p:txBody>
          <a:bodyPr wrap="square">
            <a:spAutoFit/>
          </a:bodyPr>
          <a:lstStyle/>
          <a:p>
            <a:pPr algn="ctr" defTabSz="932330">
              <a:lnSpc>
                <a:spcPct val="90000"/>
              </a:lnSpc>
              <a:spcAft>
                <a:spcPts val="586"/>
              </a:spcAft>
              <a:defRPr/>
            </a:pPr>
            <a:r>
              <a:rPr lang="en-US" sz="1398">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Process and extract smart insights from videos</a:t>
            </a:r>
          </a:p>
        </p:txBody>
      </p:sp>
      <p:sp>
        <p:nvSpPr>
          <p:cNvPr id="29" name="Rectangle 28">
            <a:extLst>
              <a:ext uri="{FF2B5EF4-FFF2-40B4-BE49-F238E27FC236}">
                <a16:creationId xmlns:a16="http://schemas.microsoft.com/office/drawing/2014/main" id="{4EED9C97-4676-4146-BA4C-FC209D054AF1}"/>
              </a:ext>
            </a:extLst>
          </p:cNvPr>
          <p:cNvSpPr/>
          <p:nvPr/>
        </p:nvSpPr>
        <p:spPr>
          <a:xfrm>
            <a:off x="5738059" y="5662233"/>
            <a:ext cx="2886180" cy="686960"/>
          </a:xfrm>
          <a:prstGeom prst="rect">
            <a:avLst/>
          </a:prstGeom>
        </p:spPr>
        <p:txBody>
          <a:bodyPr wrap="square">
            <a:spAutoFit/>
          </a:bodyPr>
          <a:lstStyle/>
          <a:p>
            <a:pPr algn="ctr" defTabSz="932330">
              <a:lnSpc>
                <a:spcPct val="90000"/>
              </a:lnSpc>
              <a:spcAft>
                <a:spcPts val="586"/>
              </a:spcAft>
              <a:defRPr/>
            </a:pPr>
            <a:r>
              <a:rPr lang="en-US" sz="1398">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Customizable web service </a:t>
            </a:r>
            <a:br>
              <a:rPr lang="en-US" sz="1398">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br>
            <a:r>
              <a:rPr lang="en-US" sz="1398">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that learns to recognize </a:t>
            </a:r>
            <a:br>
              <a:rPr lang="en-US" sz="1398">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br>
            <a:r>
              <a:rPr lang="en-US" sz="1398">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specific content in imagery </a:t>
            </a:r>
          </a:p>
        </p:txBody>
      </p:sp>
      <p:sp>
        <p:nvSpPr>
          <p:cNvPr id="30" name="Rectangle 29">
            <a:extLst>
              <a:ext uri="{FF2B5EF4-FFF2-40B4-BE49-F238E27FC236}">
                <a16:creationId xmlns:a16="http://schemas.microsoft.com/office/drawing/2014/main" id="{A12632B5-F48C-41F4-BF72-F9A276D3655F}"/>
              </a:ext>
            </a:extLst>
          </p:cNvPr>
          <p:cNvSpPr/>
          <p:nvPr/>
        </p:nvSpPr>
        <p:spPr>
          <a:xfrm>
            <a:off x="2619482" y="5662233"/>
            <a:ext cx="2949435" cy="686960"/>
          </a:xfrm>
          <a:prstGeom prst="rect">
            <a:avLst/>
          </a:prstGeom>
        </p:spPr>
        <p:txBody>
          <a:bodyPr wrap="square">
            <a:spAutoFit/>
          </a:bodyPr>
          <a:lstStyle/>
          <a:p>
            <a:pPr algn="ctr" defTabSz="932330">
              <a:lnSpc>
                <a:spcPct val="90000"/>
              </a:lnSpc>
              <a:spcAft>
                <a:spcPts val="586"/>
              </a:spcAft>
              <a:defRPr/>
            </a:pPr>
            <a:r>
              <a:rPr lang="en-US" sz="1398">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Machine-assisted moderation </a:t>
            </a:r>
            <a:br>
              <a:rPr lang="en-US" sz="1398">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br>
            <a:r>
              <a:rPr lang="en-US" sz="1398">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of text and images, augmented with human review tools</a:t>
            </a:r>
          </a:p>
        </p:txBody>
      </p:sp>
      <p:sp>
        <p:nvSpPr>
          <p:cNvPr id="127" name="TextBox 126"/>
          <p:cNvSpPr txBox="1"/>
          <p:nvPr/>
        </p:nvSpPr>
        <p:spPr>
          <a:xfrm>
            <a:off x="1477398" y="3003550"/>
            <a:ext cx="2446814" cy="511110"/>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Computer Vision API</a:t>
            </a:r>
          </a:p>
        </p:txBody>
      </p:sp>
      <p:sp>
        <p:nvSpPr>
          <p:cNvPr id="20" name="Rectangle 19"/>
          <p:cNvSpPr/>
          <p:nvPr/>
        </p:nvSpPr>
        <p:spPr>
          <a:xfrm>
            <a:off x="1538302" y="3378177"/>
            <a:ext cx="2325004" cy="489359"/>
          </a:xfrm>
          <a:prstGeom prst="rect">
            <a:avLst/>
          </a:prstGeom>
        </p:spPr>
        <p:txBody>
          <a:bodyPr wrap="square">
            <a:spAutoFit/>
          </a:bodyPr>
          <a:lstStyle/>
          <a:p>
            <a:pPr algn="ctr" defTabSz="932330">
              <a:lnSpc>
                <a:spcPct val="90000"/>
              </a:lnSpc>
              <a:spcAft>
                <a:spcPts val="586"/>
              </a:spcAft>
              <a:defRPr/>
            </a:pPr>
            <a:r>
              <a:rPr lang="en-US" sz="1398">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Distill actionable information from images </a:t>
            </a:r>
          </a:p>
        </p:txBody>
      </p:sp>
      <p:sp>
        <p:nvSpPr>
          <p:cNvPr id="135" name="TextBox 134"/>
          <p:cNvSpPr txBox="1"/>
          <p:nvPr/>
        </p:nvSpPr>
        <p:spPr>
          <a:xfrm>
            <a:off x="4553781" y="3003550"/>
            <a:ext cx="2219782"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Face API</a:t>
            </a:r>
          </a:p>
        </p:txBody>
      </p:sp>
      <p:sp>
        <p:nvSpPr>
          <p:cNvPr id="136" name="Rectangle 135"/>
          <p:cNvSpPr/>
          <p:nvPr/>
        </p:nvSpPr>
        <p:spPr>
          <a:xfrm>
            <a:off x="4254662" y="3378177"/>
            <a:ext cx="2818018" cy="479618"/>
          </a:xfrm>
          <a:prstGeom prst="rect">
            <a:avLst/>
          </a:prstGeom>
        </p:spPr>
        <p:txBody>
          <a:bodyPr wrap="square">
            <a:spAutoFit/>
          </a:bodyPr>
          <a:lstStyle/>
          <a:p>
            <a:pPr algn="ctr" defTabSz="932330">
              <a:lnSpc>
                <a:spcPct val="90000"/>
              </a:lnSpc>
              <a:spcAft>
                <a:spcPts val="586"/>
              </a:spcAft>
              <a:defRPr/>
            </a:pPr>
            <a:r>
              <a:rPr lang="en-US" sz="1398">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Detect, identify, analyze, organize, and tag faces in photos</a:t>
            </a:r>
          </a:p>
        </p:txBody>
      </p:sp>
      <p:sp>
        <p:nvSpPr>
          <p:cNvPr id="138" name="TextBox 137"/>
          <p:cNvSpPr txBox="1"/>
          <p:nvPr/>
        </p:nvSpPr>
        <p:spPr>
          <a:xfrm>
            <a:off x="7509062" y="3003550"/>
            <a:ext cx="2219782" cy="511111"/>
          </a:xfrm>
          <a:prstGeom prst="rect">
            <a:avLst/>
          </a:prstGeom>
          <a:noFill/>
        </p:spPr>
        <p:txBody>
          <a:bodyPr wrap="square" lIns="179234" tIns="143388" rIns="179234" bIns="143388" rtlCol="0" anchor="ctr">
            <a:spAutoFit/>
          </a:bodyPr>
          <a:lstStyle/>
          <a:p>
            <a:pPr algn="ctr" defTabSz="932330">
              <a:lnSpc>
                <a:spcPct val="90000"/>
              </a:lnSpc>
              <a:spcAft>
                <a:spcPts val="586"/>
              </a:spcAft>
              <a:defRPr/>
            </a:pPr>
            <a:r>
              <a:rPr lang="en-US" sz="1598"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Emotion API</a:t>
            </a:r>
          </a:p>
        </p:txBody>
      </p:sp>
      <p:sp>
        <p:nvSpPr>
          <p:cNvPr id="139" name="Rectangle 138"/>
          <p:cNvSpPr/>
          <p:nvPr/>
        </p:nvSpPr>
        <p:spPr>
          <a:xfrm>
            <a:off x="7418750" y="3378177"/>
            <a:ext cx="2400405" cy="489359"/>
          </a:xfrm>
          <a:prstGeom prst="rect">
            <a:avLst/>
          </a:prstGeom>
        </p:spPr>
        <p:txBody>
          <a:bodyPr wrap="square">
            <a:spAutoFit/>
          </a:bodyPr>
          <a:lstStyle/>
          <a:p>
            <a:pPr algn="ctr" defTabSz="932330">
              <a:lnSpc>
                <a:spcPct val="90000"/>
              </a:lnSpc>
              <a:spcAft>
                <a:spcPts val="586"/>
              </a:spcAft>
              <a:defRPr/>
            </a:pPr>
            <a:r>
              <a:rPr lang="en-US" sz="1398">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Personalize experiences with emotion recognition</a:t>
            </a:r>
          </a:p>
        </p:txBody>
      </p:sp>
      <p:sp>
        <p:nvSpPr>
          <p:cNvPr id="41" name="Rectangle 40">
            <a:extLst>
              <a:ext uri="{FF2B5EF4-FFF2-40B4-BE49-F238E27FC236}">
                <a16:creationId xmlns:a16="http://schemas.microsoft.com/office/drawing/2014/main" id="{AFC5CEA7-4F09-424F-9917-50403F152875}"/>
              </a:ext>
            </a:extLst>
          </p:cNvPr>
          <p:cNvSpPr/>
          <p:nvPr/>
        </p:nvSpPr>
        <p:spPr bwMode="auto">
          <a:xfrm>
            <a:off x="1214271" y="127958"/>
            <a:ext cx="78899" cy="12696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5" name="Group 35">
            <a:extLst>
              <a:ext uri="{FF2B5EF4-FFF2-40B4-BE49-F238E27FC236}">
                <a16:creationId xmlns:a16="http://schemas.microsoft.com/office/drawing/2014/main" id="{813C2C96-6903-488C-9E28-55C47F72E836}"/>
              </a:ext>
            </a:extLst>
          </p:cNvPr>
          <p:cNvGrpSpPr>
            <a:grpSpLocks noChangeAspect="1"/>
          </p:cNvGrpSpPr>
          <p:nvPr/>
        </p:nvGrpSpPr>
        <p:grpSpPr bwMode="auto">
          <a:xfrm>
            <a:off x="2338255" y="2147373"/>
            <a:ext cx="721820" cy="507825"/>
            <a:chOff x="-1" y="4"/>
            <a:chExt cx="2830" cy="1991"/>
          </a:xfrm>
          <a:solidFill>
            <a:srgbClr val="047CDA"/>
          </a:solidFill>
        </p:grpSpPr>
        <p:sp>
          <p:nvSpPr>
            <p:cNvPr id="66" name="Freeform 36">
              <a:extLst>
                <a:ext uri="{FF2B5EF4-FFF2-40B4-BE49-F238E27FC236}">
                  <a16:creationId xmlns:a16="http://schemas.microsoft.com/office/drawing/2014/main" id="{1C4B672F-FE24-4140-9ECB-FDB0D355315E}"/>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7" name="Rectangle 37">
              <a:extLst>
                <a:ext uri="{FF2B5EF4-FFF2-40B4-BE49-F238E27FC236}">
                  <a16:creationId xmlns:a16="http://schemas.microsoft.com/office/drawing/2014/main" id="{519B5E8D-FC7B-4793-8297-90AD433C11F9}"/>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68" name="Group 20">
            <a:extLst>
              <a:ext uri="{FF2B5EF4-FFF2-40B4-BE49-F238E27FC236}">
                <a16:creationId xmlns:a16="http://schemas.microsoft.com/office/drawing/2014/main" id="{CB6A6DE3-B0C4-42FC-8A55-E151563BB20E}"/>
              </a:ext>
            </a:extLst>
          </p:cNvPr>
          <p:cNvGrpSpPr>
            <a:grpSpLocks noChangeAspect="1"/>
          </p:cNvGrpSpPr>
          <p:nvPr/>
        </p:nvGrpSpPr>
        <p:grpSpPr bwMode="auto">
          <a:xfrm>
            <a:off x="5327247" y="2063242"/>
            <a:ext cx="663145" cy="664183"/>
            <a:chOff x="-1" y="2"/>
            <a:chExt cx="2554" cy="2558"/>
          </a:xfrm>
          <a:solidFill>
            <a:srgbClr val="047CDA"/>
          </a:solidFill>
        </p:grpSpPr>
        <p:sp>
          <p:nvSpPr>
            <p:cNvPr id="69" name="Freeform 21">
              <a:extLst>
                <a:ext uri="{FF2B5EF4-FFF2-40B4-BE49-F238E27FC236}">
                  <a16:creationId xmlns:a16="http://schemas.microsoft.com/office/drawing/2014/main" id="{F7D09ED7-3D94-4FE8-8094-F68EA01108E0}"/>
                </a:ext>
              </a:extLst>
            </p:cNvPr>
            <p:cNvSpPr>
              <a:spLocks noEditPoints="1"/>
            </p:cNvSpPr>
            <p:nvPr/>
          </p:nvSpPr>
          <p:spPr bwMode="auto">
            <a:xfrm>
              <a:off x="-1" y="2"/>
              <a:ext cx="2554" cy="2558"/>
            </a:xfrm>
            <a:custGeom>
              <a:avLst/>
              <a:gdLst>
                <a:gd name="T0" fmla="*/ 0 w 2554"/>
                <a:gd name="T1" fmla="*/ 2558 h 2558"/>
                <a:gd name="T2" fmla="*/ 0 w 2554"/>
                <a:gd name="T3" fmla="*/ 0 h 2558"/>
                <a:gd name="T4" fmla="*/ 2554 w 2554"/>
                <a:gd name="T5" fmla="*/ 0 h 2558"/>
                <a:gd name="T6" fmla="*/ 2554 w 2554"/>
                <a:gd name="T7" fmla="*/ 2558 h 2558"/>
                <a:gd name="T8" fmla="*/ 0 w 2554"/>
                <a:gd name="T9" fmla="*/ 2558 h 2558"/>
                <a:gd name="T10" fmla="*/ 2365 w 2554"/>
                <a:gd name="T11" fmla="*/ 2369 h 2558"/>
                <a:gd name="T12" fmla="*/ 2365 w 2554"/>
                <a:gd name="T13" fmla="*/ 190 h 2558"/>
                <a:gd name="T14" fmla="*/ 189 w 2554"/>
                <a:gd name="T15" fmla="*/ 190 h 2558"/>
                <a:gd name="T16" fmla="*/ 189 w 2554"/>
                <a:gd name="T17" fmla="*/ 2369 h 2558"/>
                <a:gd name="T18" fmla="*/ 2365 w 2554"/>
                <a:gd name="T19" fmla="*/ 2369 h 2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4" h="2558">
                  <a:moveTo>
                    <a:pt x="0" y="2558"/>
                  </a:moveTo>
                  <a:lnTo>
                    <a:pt x="0" y="0"/>
                  </a:lnTo>
                  <a:lnTo>
                    <a:pt x="2554" y="0"/>
                  </a:lnTo>
                  <a:lnTo>
                    <a:pt x="2554" y="2558"/>
                  </a:lnTo>
                  <a:lnTo>
                    <a:pt x="0" y="2558"/>
                  </a:lnTo>
                  <a:close/>
                  <a:moveTo>
                    <a:pt x="2365" y="2369"/>
                  </a:moveTo>
                  <a:lnTo>
                    <a:pt x="2365" y="190"/>
                  </a:lnTo>
                  <a:lnTo>
                    <a:pt x="189" y="190"/>
                  </a:lnTo>
                  <a:lnTo>
                    <a:pt x="189" y="2369"/>
                  </a:lnTo>
                  <a:lnTo>
                    <a:pt x="2365" y="23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0" name="Freeform 22">
              <a:extLst>
                <a:ext uri="{FF2B5EF4-FFF2-40B4-BE49-F238E27FC236}">
                  <a16:creationId xmlns:a16="http://schemas.microsoft.com/office/drawing/2014/main" id="{270BFF7D-FD7F-4E21-8829-D215818BDAC1}"/>
                </a:ext>
              </a:extLst>
            </p:cNvPr>
            <p:cNvSpPr>
              <a:spLocks/>
            </p:cNvSpPr>
            <p:nvPr/>
          </p:nvSpPr>
          <p:spPr bwMode="auto">
            <a:xfrm>
              <a:off x="660" y="1527"/>
              <a:ext cx="1232" cy="402"/>
            </a:xfrm>
            <a:custGeom>
              <a:avLst/>
              <a:gdLst>
                <a:gd name="T0" fmla="*/ 0 w 592"/>
                <a:gd name="T1" fmla="*/ 38 h 193"/>
                <a:gd name="T2" fmla="*/ 296 w 592"/>
                <a:gd name="T3" fmla="*/ 193 h 193"/>
                <a:gd name="T4" fmla="*/ 592 w 592"/>
                <a:gd name="T5" fmla="*/ 38 h 193"/>
                <a:gd name="T6" fmla="*/ 533 w 592"/>
                <a:gd name="T7" fmla="*/ 0 h 193"/>
                <a:gd name="T8" fmla="*/ 296 w 592"/>
                <a:gd name="T9" fmla="*/ 123 h 193"/>
                <a:gd name="T10" fmla="*/ 59 w 592"/>
                <a:gd name="T11" fmla="*/ 0 h 193"/>
                <a:gd name="T12" fmla="*/ 0 w 592"/>
                <a:gd name="T13" fmla="*/ 38 h 193"/>
              </a:gdLst>
              <a:ahLst/>
              <a:cxnLst>
                <a:cxn ang="0">
                  <a:pos x="T0" y="T1"/>
                </a:cxn>
                <a:cxn ang="0">
                  <a:pos x="T2" y="T3"/>
                </a:cxn>
                <a:cxn ang="0">
                  <a:pos x="T4" y="T5"/>
                </a:cxn>
                <a:cxn ang="0">
                  <a:pos x="T6" y="T7"/>
                </a:cxn>
                <a:cxn ang="0">
                  <a:pos x="T8" y="T9"/>
                </a:cxn>
                <a:cxn ang="0">
                  <a:pos x="T10" y="T11"/>
                </a:cxn>
                <a:cxn ang="0">
                  <a:pos x="T12" y="T13"/>
                </a:cxn>
              </a:cxnLst>
              <a:rect l="0" t="0" r="r" b="b"/>
              <a:pathLst>
                <a:path w="592" h="193">
                  <a:moveTo>
                    <a:pt x="0" y="38"/>
                  </a:moveTo>
                  <a:cubicBezTo>
                    <a:pt x="62" y="133"/>
                    <a:pt x="173" y="193"/>
                    <a:pt x="296" y="193"/>
                  </a:cubicBezTo>
                  <a:cubicBezTo>
                    <a:pt x="419" y="193"/>
                    <a:pt x="530" y="133"/>
                    <a:pt x="592" y="38"/>
                  </a:cubicBezTo>
                  <a:cubicBezTo>
                    <a:pt x="533" y="0"/>
                    <a:pt x="533" y="0"/>
                    <a:pt x="533" y="0"/>
                  </a:cubicBezTo>
                  <a:cubicBezTo>
                    <a:pt x="485" y="75"/>
                    <a:pt x="395" y="123"/>
                    <a:pt x="296" y="123"/>
                  </a:cubicBezTo>
                  <a:cubicBezTo>
                    <a:pt x="197" y="123"/>
                    <a:pt x="107" y="75"/>
                    <a:pt x="59" y="0"/>
                  </a:cubicBez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1" name="Rectangle 23">
              <a:extLst>
                <a:ext uri="{FF2B5EF4-FFF2-40B4-BE49-F238E27FC236}">
                  <a16:creationId xmlns:a16="http://schemas.microsoft.com/office/drawing/2014/main" id="{EC963B7E-D1C0-4086-876E-5E0AA32F5FB7}"/>
                </a:ext>
              </a:extLst>
            </p:cNvPr>
            <p:cNvSpPr>
              <a:spLocks noChangeArrowheads="1"/>
            </p:cNvSpPr>
            <p:nvPr/>
          </p:nvSpPr>
          <p:spPr bwMode="auto">
            <a:xfrm>
              <a:off x="660"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 name="Rectangle 24">
              <a:extLst>
                <a:ext uri="{FF2B5EF4-FFF2-40B4-BE49-F238E27FC236}">
                  <a16:creationId xmlns:a16="http://schemas.microsoft.com/office/drawing/2014/main" id="{1E6E9FC3-A940-4E90-B1CA-A1738D80B9F5}"/>
                </a:ext>
              </a:extLst>
            </p:cNvPr>
            <p:cNvSpPr>
              <a:spLocks noChangeArrowheads="1"/>
            </p:cNvSpPr>
            <p:nvPr/>
          </p:nvSpPr>
          <p:spPr bwMode="auto">
            <a:xfrm>
              <a:off x="1561"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73" name="Group 15">
            <a:extLst>
              <a:ext uri="{FF2B5EF4-FFF2-40B4-BE49-F238E27FC236}">
                <a16:creationId xmlns:a16="http://schemas.microsoft.com/office/drawing/2014/main" id="{2F0F0526-F76B-4A44-9EC9-FF350CB6C1EC}"/>
              </a:ext>
            </a:extLst>
          </p:cNvPr>
          <p:cNvGrpSpPr>
            <a:grpSpLocks noChangeAspect="1"/>
          </p:cNvGrpSpPr>
          <p:nvPr/>
        </p:nvGrpSpPr>
        <p:grpSpPr bwMode="auto">
          <a:xfrm>
            <a:off x="8298365" y="2069674"/>
            <a:ext cx="633005" cy="633776"/>
            <a:chOff x="1" y="1"/>
            <a:chExt cx="2463" cy="2466"/>
          </a:xfrm>
          <a:solidFill>
            <a:srgbClr val="047CDA"/>
          </a:solidFill>
        </p:grpSpPr>
        <p:sp>
          <p:nvSpPr>
            <p:cNvPr id="74" name="Freeform 16">
              <a:extLst>
                <a:ext uri="{FF2B5EF4-FFF2-40B4-BE49-F238E27FC236}">
                  <a16:creationId xmlns:a16="http://schemas.microsoft.com/office/drawing/2014/main" id="{4B18C233-4119-4B24-B44E-21C521CE4FA7}"/>
                </a:ext>
              </a:extLst>
            </p:cNvPr>
            <p:cNvSpPr>
              <a:spLocks noEditPoints="1"/>
            </p:cNvSpPr>
            <p:nvPr/>
          </p:nvSpPr>
          <p:spPr bwMode="auto">
            <a:xfrm>
              <a:off x="1" y="1"/>
              <a:ext cx="2463" cy="2466"/>
            </a:xfrm>
            <a:custGeom>
              <a:avLst/>
              <a:gdLst>
                <a:gd name="T0" fmla="*/ 592 w 1184"/>
                <a:gd name="T1" fmla="*/ 1092 h 1183"/>
                <a:gd name="T2" fmla="*/ 91 w 1184"/>
                <a:gd name="T3" fmla="*/ 591 h 1183"/>
                <a:gd name="T4" fmla="*/ 592 w 1184"/>
                <a:gd name="T5" fmla="*/ 91 h 1183"/>
                <a:gd name="T6" fmla="*/ 1093 w 1184"/>
                <a:gd name="T7" fmla="*/ 591 h 1183"/>
                <a:gd name="T8" fmla="*/ 592 w 1184"/>
                <a:gd name="T9" fmla="*/ 1092 h 1183"/>
                <a:gd name="T10" fmla="*/ 592 w 1184"/>
                <a:gd name="T11" fmla="*/ 0 h 1183"/>
                <a:gd name="T12" fmla="*/ 0 w 1184"/>
                <a:gd name="T13" fmla="*/ 591 h 1183"/>
                <a:gd name="T14" fmla="*/ 592 w 1184"/>
                <a:gd name="T15" fmla="*/ 1183 h 1183"/>
                <a:gd name="T16" fmla="*/ 1184 w 1184"/>
                <a:gd name="T17" fmla="*/ 591 h 1183"/>
                <a:gd name="T18" fmla="*/ 592 w 1184"/>
                <a:gd name="T19" fmla="*/ 0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4" h="1183">
                  <a:moveTo>
                    <a:pt x="592" y="1092"/>
                  </a:moveTo>
                  <a:cubicBezTo>
                    <a:pt x="316" y="1092"/>
                    <a:pt x="91" y="868"/>
                    <a:pt x="91" y="591"/>
                  </a:cubicBezTo>
                  <a:cubicBezTo>
                    <a:pt x="91" y="315"/>
                    <a:pt x="316" y="91"/>
                    <a:pt x="592" y="91"/>
                  </a:cubicBezTo>
                  <a:cubicBezTo>
                    <a:pt x="868" y="91"/>
                    <a:pt x="1093" y="315"/>
                    <a:pt x="1093" y="591"/>
                  </a:cubicBezTo>
                  <a:cubicBezTo>
                    <a:pt x="1093" y="868"/>
                    <a:pt x="868" y="1092"/>
                    <a:pt x="592" y="1092"/>
                  </a:cubicBezTo>
                  <a:moveTo>
                    <a:pt x="592" y="0"/>
                  </a:moveTo>
                  <a:cubicBezTo>
                    <a:pt x="265" y="0"/>
                    <a:pt x="0" y="264"/>
                    <a:pt x="0" y="591"/>
                  </a:cubicBezTo>
                  <a:cubicBezTo>
                    <a:pt x="0" y="918"/>
                    <a:pt x="265" y="1183"/>
                    <a:pt x="592" y="1183"/>
                  </a:cubicBezTo>
                  <a:cubicBezTo>
                    <a:pt x="919" y="1183"/>
                    <a:pt x="1184" y="918"/>
                    <a:pt x="1184" y="591"/>
                  </a:cubicBezTo>
                  <a:cubicBezTo>
                    <a:pt x="1184" y="264"/>
                    <a:pt x="919" y="0"/>
                    <a:pt x="5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 name="Freeform 17">
              <a:extLst>
                <a:ext uri="{FF2B5EF4-FFF2-40B4-BE49-F238E27FC236}">
                  <a16:creationId xmlns:a16="http://schemas.microsoft.com/office/drawing/2014/main" id="{9F495FE9-112D-4660-AD98-A215786628BD}"/>
                </a:ext>
              </a:extLst>
            </p:cNvPr>
            <p:cNvSpPr>
              <a:spLocks noEditPoints="1"/>
            </p:cNvSpPr>
            <p:nvPr/>
          </p:nvSpPr>
          <p:spPr bwMode="auto">
            <a:xfrm>
              <a:off x="617" y="760"/>
              <a:ext cx="1231" cy="1138"/>
            </a:xfrm>
            <a:custGeom>
              <a:avLst/>
              <a:gdLst>
                <a:gd name="T0" fmla="*/ 296 w 592"/>
                <a:gd name="T1" fmla="*/ 318 h 546"/>
                <a:gd name="T2" fmla="*/ 410 w 592"/>
                <a:gd name="T3" fmla="*/ 432 h 546"/>
                <a:gd name="T4" fmla="*/ 296 w 592"/>
                <a:gd name="T5" fmla="*/ 546 h 546"/>
                <a:gd name="T6" fmla="*/ 182 w 592"/>
                <a:gd name="T7" fmla="*/ 432 h 546"/>
                <a:gd name="T8" fmla="*/ 296 w 592"/>
                <a:gd name="T9" fmla="*/ 318 h 546"/>
                <a:gd name="T10" fmla="*/ 80 w 592"/>
                <a:gd name="T11" fmla="*/ 0 h 546"/>
                <a:gd name="T12" fmla="*/ 159 w 592"/>
                <a:gd name="T13" fmla="*/ 79 h 546"/>
                <a:gd name="T14" fmla="*/ 80 w 592"/>
                <a:gd name="T15" fmla="*/ 159 h 546"/>
                <a:gd name="T16" fmla="*/ 0 w 592"/>
                <a:gd name="T17" fmla="*/ 79 h 546"/>
                <a:gd name="T18" fmla="*/ 80 w 592"/>
                <a:gd name="T19" fmla="*/ 0 h 546"/>
                <a:gd name="T20" fmla="*/ 512 w 592"/>
                <a:gd name="T21" fmla="*/ 0 h 546"/>
                <a:gd name="T22" fmla="*/ 592 w 592"/>
                <a:gd name="T23" fmla="*/ 79 h 546"/>
                <a:gd name="T24" fmla="*/ 512 w 592"/>
                <a:gd name="T25" fmla="*/ 159 h 546"/>
                <a:gd name="T26" fmla="*/ 433 w 592"/>
                <a:gd name="T27" fmla="*/ 79 h 546"/>
                <a:gd name="T28" fmla="*/ 512 w 592"/>
                <a:gd name="T29"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2" h="546">
                  <a:moveTo>
                    <a:pt x="296" y="318"/>
                  </a:moveTo>
                  <a:cubicBezTo>
                    <a:pt x="359" y="318"/>
                    <a:pt x="410" y="369"/>
                    <a:pt x="410" y="432"/>
                  </a:cubicBezTo>
                  <a:cubicBezTo>
                    <a:pt x="410" y="495"/>
                    <a:pt x="359" y="546"/>
                    <a:pt x="296" y="546"/>
                  </a:cubicBezTo>
                  <a:cubicBezTo>
                    <a:pt x="233" y="546"/>
                    <a:pt x="182" y="495"/>
                    <a:pt x="182" y="432"/>
                  </a:cubicBezTo>
                  <a:cubicBezTo>
                    <a:pt x="182" y="369"/>
                    <a:pt x="233" y="318"/>
                    <a:pt x="296" y="318"/>
                  </a:cubicBezTo>
                  <a:close/>
                  <a:moveTo>
                    <a:pt x="80" y="0"/>
                  </a:moveTo>
                  <a:cubicBezTo>
                    <a:pt x="124" y="0"/>
                    <a:pt x="159" y="35"/>
                    <a:pt x="159" y="79"/>
                  </a:cubicBezTo>
                  <a:cubicBezTo>
                    <a:pt x="159" y="123"/>
                    <a:pt x="124" y="159"/>
                    <a:pt x="80" y="159"/>
                  </a:cubicBezTo>
                  <a:cubicBezTo>
                    <a:pt x="36" y="159"/>
                    <a:pt x="0" y="123"/>
                    <a:pt x="0" y="79"/>
                  </a:cubicBezTo>
                  <a:cubicBezTo>
                    <a:pt x="0" y="35"/>
                    <a:pt x="36" y="0"/>
                    <a:pt x="80" y="0"/>
                  </a:cubicBezTo>
                  <a:close/>
                  <a:moveTo>
                    <a:pt x="512" y="0"/>
                  </a:moveTo>
                  <a:cubicBezTo>
                    <a:pt x="556" y="0"/>
                    <a:pt x="592" y="35"/>
                    <a:pt x="592" y="79"/>
                  </a:cubicBezTo>
                  <a:cubicBezTo>
                    <a:pt x="592" y="123"/>
                    <a:pt x="556" y="159"/>
                    <a:pt x="512" y="159"/>
                  </a:cubicBezTo>
                  <a:cubicBezTo>
                    <a:pt x="468" y="159"/>
                    <a:pt x="433" y="123"/>
                    <a:pt x="433" y="79"/>
                  </a:cubicBezTo>
                  <a:cubicBezTo>
                    <a:pt x="433" y="35"/>
                    <a:pt x="468" y="0"/>
                    <a:pt x="5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77" name="Freeform 32">
            <a:extLst>
              <a:ext uri="{FF2B5EF4-FFF2-40B4-BE49-F238E27FC236}">
                <a16:creationId xmlns:a16="http://schemas.microsoft.com/office/drawing/2014/main" id="{A6E36EFE-DF1B-4773-99BB-7AD427D0B91D}"/>
              </a:ext>
            </a:extLst>
          </p:cNvPr>
          <p:cNvSpPr>
            <a:spLocks noEditPoints="1"/>
          </p:cNvSpPr>
          <p:nvPr/>
        </p:nvSpPr>
        <p:spPr bwMode="auto">
          <a:xfrm>
            <a:off x="9915928" y="4437763"/>
            <a:ext cx="604974" cy="702501"/>
          </a:xfrm>
          <a:custGeom>
            <a:avLst/>
            <a:gdLst>
              <a:gd name="T0" fmla="*/ 189 w 2320"/>
              <a:gd name="T1" fmla="*/ 329 h 2694"/>
              <a:gd name="T2" fmla="*/ 189 w 2320"/>
              <a:gd name="T3" fmla="*/ 1175 h 2694"/>
              <a:gd name="T4" fmla="*/ 0 w 2320"/>
              <a:gd name="T5" fmla="*/ 1175 h 2694"/>
              <a:gd name="T6" fmla="*/ 0 w 2320"/>
              <a:gd name="T7" fmla="*/ 0 h 2694"/>
              <a:gd name="T8" fmla="*/ 1026 w 2320"/>
              <a:gd name="T9" fmla="*/ 596 h 2694"/>
              <a:gd name="T10" fmla="*/ 932 w 2320"/>
              <a:gd name="T11" fmla="*/ 761 h 2694"/>
              <a:gd name="T12" fmla="*/ 189 w 2320"/>
              <a:gd name="T13" fmla="*/ 329 h 2694"/>
              <a:gd name="T14" fmla="*/ 1225 w 2320"/>
              <a:gd name="T15" fmla="*/ 1763 h 2694"/>
              <a:gd name="T16" fmla="*/ 1941 w 2320"/>
              <a:gd name="T17" fmla="*/ 1346 h 2694"/>
              <a:gd name="T18" fmla="*/ 1225 w 2320"/>
              <a:gd name="T19" fmla="*/ 932 h 2694"/>
              <a:gd name="T20" fmla="*/ 1321 w 2320"/>
              <a:gd name="T21" fmla="*/ 767 h 2694"/>
              <a:gd name="T22" fmla="*/ 2320 w 2320"/>
              <a:gd name="T23" fmla="*/ 1346 h 2694"/>
              <a:gd name="T24" fmla="*/ 1321 w 2320"/>
              <a:gd name="T25" fmla="*/ 1927 h 2694"/>
              <a:gd name="T26" fmla="*/ 1225 w 2320"/>
              <a:gd name="T27" fmla="*/ 1763 h 2694"/>
              <a:gd name="T28" fmla="*/ 189 w 2320"/>
              <a:gd name="T29" fmla="*/ 2365 h 2694"/>
              <a:gd name="T30" fmla="*/ 932 w 2320"/>
              <a:gd name="T31" fmla="*/ 1934 h 2694"/>
              <a:gd name="T32" fmla="*/ 1026 w 2320"/>
              <a:gd name="T33" fmla="*/ 2098 h 2694"/>
              <a:gd name="T34" fmla="*/ 0 w 2320"/>
              <a:gd name="T35" fmla="*/ 2694 h 2694"/>
              <a:gd name="T36" fmla="*/ 0 w 2320"/>
              <a:gd name="T37" fmla="*/ 1517 h 2694"/>
              <a:gd name="T38" fmla="*/ 189 w 2320"/>
              <a:gd name="T39" fmla="*/ 1517 h 2694"/>
              <a:gd name="T40" fmla="*/ 189 w 2320"/>
              <a:gd name="T41" fmla="*/ 2365 h 2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20" h="2694">
                <a:moveTo>
                  <a:pt x="189" y="329"/>
                </a:moveTo>
                <a:lnTo>
                  <a:pt x="189" y="1175"/>
                </a:lnTo>
                <a:lnTo>
                  <a:pt x="0" y="1175"/>
                </a:lnTo>
                <a:lnTo>
                  <a:pt x="0" y="0"/>
                </a:lnTo>
                <a:lnTo>
                  <a:pt x="1026" y="596"/>
                </a:lnTo>
                <a:lnTo>
                  <a:pt x="932" y="761"/>
                </a:lnTo>
                <a:lnTo>
                  <a:pt x="189" y="329"/>
                </a:lnTo>
                <a:close/>
                <a:moveTo>
                  <a:pt x="1225" y="1763"/>
                </a:moveTo>
                <a:lnTo>
                  <a:pt x="1941" y="1346"/>
                </a:lnTo>
                <a:lnTo>
                  <a:pt x="1225" y="932"/>
                </a:lnTo>
                <a:lnTo>
                  <a:pt x="1321" y="767"/>
                </a:lnTo>
                <a:lnTo>
                  <a:pt x="2320" y="1346"/>
                </a:lnTo>
                <a:lnTo>
                  <a:pt x="1321" y="1927"/>
                </a:lnTo>
                <a:lnTo>
                  <a:pt x="1225" y="1763"/>
                </a:lnTo>
                <a:close/>
                <a:moveTo>
                  <a:pt x="189" y="2365"/>
                </a:moveTo>
                <a:lnTo>
                  <a:pt x="932" y="1934"/>
                </a:lnTo>
                <a:lnTo>
                  <a:pt x="1026" y="2098"/>
                </a:lnTo>
                <a:lnTo>
                  <a:pt x="0" y="2694"/>
                </a:lnTo>
                <a:lnTo>
                  <a:pt x="0" y="1517"/>
                </a:lnTo>
                <a:lnTo>
                  <a:pt x="189" y="1517"/>
                </a:lnTo>
                <a:lnTo>
                  <a:pt x="189" y="2365"/>
                </a:lnTo>
                <a:close/>
              </a:path>
            </a:pathLst>
          </a:custGeom>
          <a:solidFill>
            <a:srgbClr val="047CDA"/>
          </a:solidFill>
          <a:ln>
            <a:noFill/>
          </a:ln>
        </p:spPr>
        <p:txBody>
          <a:bodyPr vert="horz" wrap="square" lIns="93260" tIns="46630" rIns="93260" bIns="46630" numCol="1" anchor="t" anchorCtr="0" compatLnSpc="1">
            <a:prstTxWarp prst="textNoShape">
              <a:avLst/>
            </a:prstTxWarp>
          </a:bodyPr>
          <a:lstStyle/>
          <a:p>
            <a:endParaRPr lang="en-US" sz="1836"/>
          </a:p>
        </p:txBody>
      </p:sp>
      <p:grpSp>
        <p:nvGrpSpPr>
          <p:cNvPr id="78" name="Group 10">
            <a:extLst>
              <a:ext uri="{FF2B5EF4-FFF2-40B4-BE49-F238E27FC236}">
                <a16:creationId xmlns:a16="http://schemas.microsoft.com/office/drawing/2014/main" id="{6BAC5E67-1317-4EE8-B1B8-5EC2C2697DA8}"/>
              </a:ext>
            </a:extLst>
          </p:cNvPr>
          <p:cNvGrpSpPr>
            <a:grpSpLocks noChangeAspect="1"/>
          </p:cNvGrpSpPr>
          <p:nvPr/>
        </p:nvGrpSpPr>
        <p:grpSpPr bwMode="auto">
          <a:xfrm>
            <a:off x="6826381" y="4540364"/>
            <a:ext cx="720746" cy="507069"/>
            <a:chOff x="-1" y="4"/>
            <a:chExt cx="2830" cy="1991"/>
          </a:xfrm>
          <a:solidFill>
            <a:srgbClr val="047CDA"/>
          </a:solidFill>
        </p:grpSpPr>
        <p:sp>
          <p:nvSpPr>
            <p:cNvPr id="79" name="Freeform 11">
              <a:extLst>
                <a:ext uri="{FF2B5EF4-FFF2-40B4-BE49-F238E27FC236}">
                  <a16:creationId xmlns:a16="http://schemas.microsoft.com/office/drawing/2014/main" id="{A3E293B9-C378-4BDF-812F-13371A0D10C2}"/>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0" name="Freeform 12">
              <a:extLst>
                <a:ext uri="{FF2B5EF4-FFF2-40B4-BE49-F238E27FC236}">
                  <a16:creationId xmlns:a16="http://schemas.microsoft.com/office/drawing/2014/main" id="{C255B86E-A36B-4B16-9AE9-3F0BE5470635}"/>
                </a:ext>
              </a:extLst>
            </p:cNvPr>
            <p:cNvSpPr>
              <a:spLocks noEditPoints="1"/>
            </p:cNvSpPr>
            <p:nvPr/>
          </p:nvSpPr>
          <p:spPr bwMode="auto">
            <a:xfrm>
              <a:off x="945" y="525"/>
              <a:ext cx="948" cy="951"/>
            </a:xfrm>
            <a:custGeom>
              <a:avLst/>
              <a:gdLst>
                <a:gd name="T0" fmla="*/ 228 w 456"/>
                <a:gd name="T1" fmla="*/ 319 h 456"/>
                <a:gd name="T2" fmla="*/ 137 w 456"/>
                <a:gd name="T3" fmla="*/ 228 h 456"/>
                <a:gd name="T4" fmla="*/ 228 w 456"/>
                <a:gd name="T5" fmla="*/ 137 h 456"/>
                <a:gd name="T6" fmla="*/ 319 w 456"/>
                <a:gd name="T7" fmla="*/ 228 h 456"/>
                <a:gd name="T8" fmla="*/ 228 w 456"/>
                <a:gd name="T9" fmla="*/ 319 h 456"/>
                <a:gd name="T10" fmla="*/ 400 w 456"/>
                <a:gd name="T11" fmla="*/ 180 h 456"/>
                <a:gd name="T12" fmla="*/ 383 w 456"/>
                <a:gd name="T13" fmla="*/ 140 h 456"/>
                <a:gd name="T14" fmla="*/ 411 w 456"/>
                <a:gd name="T15" fmla="*/ 90 h 456"/>
                <a:gd name="T16" fmla="*/ 366 w 456"/>
                <a:gd name="T17" fmla="*/ 45 h 456"/>
                <a:gd name="T18" fmla="*/ 316 w 456"/>
                <a:gd name="T19" fmla="*/ 73 h 456"/>
                <a:gd name="T20" fmla="*/ 276 w 456"/>
                <a:gd name="T21" fmla="*/ 56 h 456"/>
                <a:gd name="T22" fmla="*/ 260 w 456"/>
                <a:gd name="T23" fmla="*/ 0 h 456"/>
                <a:gd name="T24" fmla="*/ 196 w 456"/>
                <a:gd name="T25" fmla="*/ 0 h 456"/>
                <a:gd name="T26" fmla="*/ 180 w 456"/>
                <a:gd name="T27" fmla="*/ 56 h 456"/>
                <a:gd name="T28" fmla="*/ 140 w 456"/>
                <a:gd name="T29" fmla="*/ 73 h 456"/>
                <a:gd name="T30" fmla="*/ 90 w 456"/>
                <a:gd name="T31" fmla="*/ 45 h 456"/>
                <a:gd name="T32" fmla="*/ 45 w 456"/>
                <a:gd name="T33" fmla="*/ 90 h 456"/>
                <a:gd name="T34" fmla="*/ 73 w 456"/>
                <a:gd name="T35" fmla="*/ 140 h 456"/>
                <a:gd name="T36" fmla="*/ 56 w 456"/>
                <a:gd name="T37" fmla="*/ 180 h 456"/>
                <a:gd name="T38" fmla="*/ 0 w 456"/>
                <a:gd name="T39" fmla="*/ 196 h 456"/>
                <a:gd name="T40" fmla="*/ 0 w 456"/>
                <a:gd name="T41" fmla="*/ 260 h 456"/>
                <a:gd name="T42" fmla="*/ 56 w 456"/>
                <a:gd name="T43" fmla="*/ 276 h 456"/>
                <a:gd name="T44" fmla="*/ 73 w 456"/>
                <a:gd name="T45" fmla="*/ 316 h 456"/>
                <a:gd name="T46" fmla="*/ 45 w 456"/>
                <a:gd name="T47" fmla="*/ 366 h 456"/>
                <a:gd name="T48" fmla="*/ 90 w 456"/>
                <a:gd name="T49" fmla="*/ 411 h 456"/>
                <a:gd name="T50" fmla="*/ 140 w 456"/>
                <a:gd name="T51" fmla="*/ 383 h 456"/>
                <a:gd name="T52" fmla="*/ 180 w 456"/>
                <a:gd name="T53" fmla="*/ 400 h 456"/>
                <a:gd name="T54" fmla="*/ 196 w 456"/>
                <a:gd name="T55" fmla="*/ 456 h 456"/>
                <a:gd name="T56" fmla="*/ 260 w 456"/>
                <a:gd name="T57" fmla="*/ 456 h 456"/>
                <a:gd name="T58" fmla="*/ 276 w 456"/>
                <a:gd name="T59" fmla="*/ 400 h 456"/>
                <a:gd name="T60" fmla="*/ 316 w 456"/>
                <a:gd name="T61" fmla="*/ 383 h 456"/>
                <a:gd name="T62" fmla="*/ 366 w 456"/>
                <a:gd name="T63" fmla="*/ 411 h 456"/>
                <a:gd name="T64" fmla="*/ 411 w 456"/>
                <a:gd name="T65" fmla="*/ 366 h 456"/>
                <a:gd name="T66" fmla="*/ 383 w 456"/>
                <a:gd name="T67" fmla="*/ 316 h 456"/>
                <a:gd name="T68" fmla="*/ 400 w 456"/>
                <a:gd name="T69" fmla="*/ 276 h 456"/>
                <a:gd name="T70" fmla="*/ 456 w 456"/>
                <a:gd name="T71" fmla="*/ 260 h 456"/>
                <a:gd name="T72" fmla="*/ 456 w 456"/>
                <a:gd name="T73" fmla="*/ 196 h 456"/>
                <a:gd name="T74" fmla="*/ 400 w 456"/>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6" h="456">
                  <a:moveTo>
                    <a:pt x="228" y="319"/>
                  </a:moveTo>
                  <a:cubicBezTo>
                    <a:pt x="178" y="319"/>
                    <a:pt x="137" y="278"/>
                    <a:pt x="137" y="228"/>
                  </a:cubicBezTo>
                  <a:cubicBezTo>
                    <a:pt x="137" y="178"/>
                    <a:pt x="178" y="137"/>
                    <a:pt x="228" y="137"/>
                  </a:cubicBezTo>
                  <a:cubicBezTo>
                    <a:pt x="278" y="137"/>
                    <a:pt x="319" y="178"/>
                    <a:pt x="319" y="228"/>
                  </a:cubicBezTo>
                  <a:cubicBezTo>
                    <a:pt x="319" y="278"/>
                    <a:pt x="278" y="319"/>
                    <a:pt x="228" y="319"/>
                  </a:cubicBezTo>
                  <a:close/>
                  <a:moveTo>
                    <a:pt x="400" y="180"/>
                  </a:moveTo>
                  <a:cubicBezTo>
                    <a:pt x="396" y="166"/>
                    <a:pt x="391" y="152"/>
                    <a:pt x="383" y="140"/>
                  </a:cubicBezTo>
                  <a:cubicBezTo>
                    <a:pt x="411" y="90"/>
                    <a:pt x="411" y="90"/>
                    <a:pt x="411" y="90"/>
                  </a:cubicBezTo>
                  <a:cubicBezTo>
                    <a:pt x="366" y="45"/>
                    <a:pt x="366" y="45"/>
                    <a:pt x="366" y="45"/>
                  </a:cubicBezTo>
                  <a:cubicBezTo>
                    <a:pt x="316" y="73"/>
                    <a:pt x="316" y="73"/>
                    <a:pt x="316" y="73"/>
                  </a:cubicBezTo>
                  <a:cubicBezTo>
                    <a:pt x="304" y="65"/>
                    <a:pt x="290" y="60"/>
                    <a:pt x="276" y="56"/>
                  </a:cubicBezTo>
                  <a:cubicBezTo>
                    <a:pt x="260" y="0"/>
                    <a:pt x="260" y="0"/>
                    <a:pt x="260" y="0"/>
                  </a:cubicBezTo>
                  <a:cubicBezTo>
                    <a:pt x="196" y="0"/>
                    <a:pt x="196" y="0"/>
                    <a:pt x="196" y="0"/>
                  </a:cubicBezTo>
                  <a:cubicBezTo>
                    <a:pt x="180" y="56"/>
                    <a:pt x="180" y="56"/>
                    <a:pt x="180" y="56"/>
                  </a:cubicBezTo>
                  <a:cubicBezTo>
                    <a:pt x="166" y="60"/>
                    <a:pt x="152" y="65"/>
                    <a:pt x="140" y="73"/>
                  </a:cubicBezTo>
                  <a:cubicBezTo>
                    <a:pt x="90" y="45"/>
                    <a:pt x="90" y="45"/>
                    <a:pt x="90" y="45"/>
                  </a:cubicBezTo>
                  <a:cubicBezTo>
                    <a:pt x="45" y="90"/>
                    <a:pt x="45" y="90"/>
                    <a:pt x="45" y="90"/>
                  </a:cubicBezTo>
                  <a:cubicBezTo>
                    <a:pt x="73" y="140"/>
                    <a:pt x="73" y="140"/>
                    <a:pt x="73" y="140"/>
                  </a:cubicBezTo>
                  <a:cubicBezTo>
                    <a:pt x="65" y="152"/>
                    <a:pt x="60" y="166"/>
                    <a:pt x="56" y="180"/>
                  </a:cubicBezTo>
                  <a:cubicBezTo>
                    <a:pt x="0" y="196"/>
                    <a:pt x="0" y="196"/>
                    <a:pt x="0" y="196"/>
                  </a:cubicBezTo>
                  <a:cubicBezTo>
                    <a:pt x="0" y="260"/>
                    <a:pt x="0" y="260"/>
                    <a:pt x="0" y="260"/>
                  </a:cubicBezTo>
                  <a:cubicBezTo>
                    <a:pt x="56" y="276"/>
                    <a:pt x="56" y="276"/>
                    <a:pt x="56" y="276"/>
                  </a:cubicBezTo>
                  <a:cubicBezTo>
                    <a:pt x="60" y="290"/>
                    <a:pt x="65" y="304"/>
                    <a:pt x="73" y="316"/>
                  </a:cubicBezTo>
                  <a:cubicBezTo>
                    <a:pt x="45" y="366"/>
                    <a:pt x="45" y="366"/>
                    <a:pt x="45" y="366"/>
                  </a:cubicBezTo>
                  <a:cubicBezTo>
                    <a:pt x="90" y="411"/>
                    <a:pt x="90" y="411"/>
                    <a:pt x="90" y="411"/>
                  </a:cubicBezTo>
                  <a:cubicBezTo>
                    <a:pt x="140" y="383"/>
                    <a:pt x="140" y="383"/>
                    <a:pt x="140" y="383"/>
                  </a:cubicBezTo>
                  <a:cubicBezTo>
                    <a:pt x="152" y="391"/>
                    <a:pt x="166" y="396"/>
                    <a:pt x="180" y="400"/>
                  </a:cubicBezTo>
                  <a:cubicBezTo>
                    <a:pt x="196" y="456"/>
                    <a:pt x="196" y="456"/>
                    <a:pt x="196" y="456"/>
                  </a:cubicBezTo>
                  <a:cubicBezTo>
                    <a:pt x="260" y="456"/>
                    <a:pt x="260" y="456"/>
                    <a:pt x="260" y="456"/>
                  </a:cubicBezTo>
                  <a:cubicBezTo>
                    <a:pt x="276" y="400"/>
                    <a:pt x="276" y="400"/>
                    <a:pt x="276" y="400"/>
                  </a:cubicBezTo>
                  <a:cubicBezTo>
                    <a:pt x="290" y="396"/>
                    <a:pt x="304" y="391"/>
                    <a:pt x="316" y="383"/>
                  </a:cubicBezTo>
                  <a:cubicBezTo>
                    <a:pt x="366" y="411"/>
                    <a:pt x="366" y="411"/>
                    <a:pt x="366" y="411"/>
                  </a:cubicBezTo>
                  <a:cubicBezTo>
                    <a:pt x="411" y="366"/>
                    <a:pt x="411" y="366"/>
                    <a:pt x="411" y="366"/>
                  </a:cubicBezTo>
                  <a:cubicBezTo>
                    <a:pt x="383" y="316"/>
                    <a:pt x="383" y="316"/>
                    <a:pt x="383" y="316"/>
                  </a:cubicBezTo>
                  <a:cubicBezTo>
                    <a:pt x="391" y="304"/>
                    <a:pt x="396" y="290"/>
                    <a:pt x="400" y="276"/>
                  </a:cubicBezTo>
                  <a:cubicBezTo>
                    <a:pt x="456" y="260"/>
                    <a:pt x="456" y="260"/>
                    <a:pt x="456" y="260"/>
                  </a:cubicBezTo>
                  <a:cubicBezTo>
                    <a:pt x="456" y="196"/>
                    <a:pt x="456" y="196"/>
                    <a:pt x="456"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81" name="Group 4">
            <a:extLst>
              <a:ext uri="{FF2B5EF4-FFF2-40B4-BE49-F238E27FC236}">
                <a16:creationId xmlns:a16="http://schemas.microsoft.com/office/drawing/2014/main" id="{6709BAFE-56BD-40BB-84F4-EF86AB758AF3}"/>
              </a:ext>
            </a:extLst>
          </p:cNvPr>
          <p:cNvGrpSpPr>
            <a:grpSpLocks noChangeAspect="1"/>
          </p:cNvGrpSpPr>
          <p:nvPr/>
        </p:nvGrpSpPr>
        <p:grpSpPr bwMode="auto">
          <a:xfrm>
            <a:off x="3783789" y="4470774"/>
            <a:ext cx="619468" cy="642355"/>
            <a:chOff x="-2" y="4"/>
            <a:chExt cx="2463" cy="2554"/>
          </a:xfrm>
          <a:solidFill>
            <a:srgbClr val="047CDA"/>
          </a:solidFill>
        </p:grpSpPr>
        <p:sp>
          <p:nvSpPr>
            <p:cNvPr id="82" name="Freeform 5">
              <a:extLst>
                <a:ext uri="{FF2B5EF4-FFF2-40B4-BE49-F238E27FC236}">
                  <a16:creationId xmlns:a16="http://schemas.microsoft.com/office/drawing/2014/main" id="{92ED5837-BD16-40AA-8663-841BCB44913B}"/>
                </a:ext>
              </a:extLst>
            </p:cNvPr>
            <p:cNvSpPr>
              <a:spLocks noEditPoints="1"/>
            </p:cNvSpPr>
            <p:nvPr/>
          </p:nvSpPr>
          <p:spPr bwMode="auto">
            <a:xfrm>
              <a:off x="-2" y="4"/>
              <a:ext cx="2463" cy="2554"/>
            </a:xfrm>
            <a:custGeom>
              <a:avLst/>
              <a:gdLst>
                <a:gd name="T0" fmla="*/ 1093 w 1184"/>
                <a:gd name="T1" fmla="*/ 507 h 1226"/>
                <a:gd name="T2" fmla="*/ 592 w 1184"/>
                <a:gd name="T3" fmla="*/ 1133 h 1226"/>
                <a:gd name="T4" fmla="*/ 91 w 1184"/>
                <a:gd name="T5" fmla="*/ 507 h 1226"/>
                <a:gd name="T6" fmla="*/ 91 w 1184"/>
                <a:gd name="T7" fmla="*/ 249 h 1226"/>
                <a:gd name="T8" fmla="*/ 106 w 1184"/>
                <a:gd name="T9" fmla="*/ 236 h 1226"/>
                <a:gd name="T10" fmla="*/ 196 w 1184"/>
                <a:gd name="T11" fmla="*/ 178 h 1226"/>
                <a:gd name="T12" fmla="*/ 592 w 1184"/>
                <a:gd name="T13" fmla="*/ 90 h 1226"/>
                <a:gd name="T14" fmla="*/ 988 w 1184"/>
                <a:gd name="T15" fmla="*/ 178 h 1226"/>
                <a:gd name="T16" fmla="*/ 1078 w 1184"/>
                <a:gd name="T17" fmla="*/ 236 h 1226"/>
                <a:gd name="T18" fmla="*/ 1093 w 1184"/>
                <a:gd name="T19" fmla="*/ 249 h 1226"/>
                <a:gd name="T20" fmla="*/ 1093 w 1184"/>
                <a:gd name="T21" fmla="*/ 507 h 1226"/>
                <a:gd name="T22" fmla="*/ 1172 w 1184"/>
                <a:gd name="T23" fmla="*/ 201 h 1226"/>
                <a:gd name="T24" fmla="*/ 1136 w 1184"/>
                <a:gd name="T25" fmla="*/ 166 h 1226"/>
                <a:gd name="T26" fmla="*/ 1031 w 1184"/>
                <a:gd name="T27" fmla="*/ 97 h 1226"/>
                <a:gd name="T28" fmla="*/ 592 w 1184"/>
                <a:gd name="T29" fmla="*/ 0 h 1226"/>
                <a:gd name="T30" fmla="*/ 153 w 1184"/>
                <a:gd name="T31" fmla="*/ 97 h 1226"/>
                <a:gd name="T32" fmla="*/ 48 w 1184"/>
                <a:gd name="T33" fmla="*/ 166 h 1226"/>
                <a:gd name="T34" fmla="*/ 12 w 1184"/>
                <a:gd name="T35" fmla="*/ 201 h 1226"/>
                <a:gd name="T36" fmla="*/ 0 w 1184"/>
                <a:gd name="T37" fmla="*/ 213 h 1226"/>
                <a:gd name="T38" fmla="*/ 0 w 1184"/>
                <a:gd name="T39" fmla="*/ 507 h 1226"/>
                <a:gd name="T40" fmla="*/ 584 w 1184"/>
                <a:gd name="T41" fmla="*/ 1224 h 1226"/>
                <a:gd name="T42" fmla="*/ 592 w 1184"/>
                <a:gd name="T43" fmla="*/ 1226 h 1226"/>
                <a:gd name="T44" fmla="*/ 600 w 1184"/>
                <a:gd name="T45" fmla="*/ 1224 h 1226"/>
                <a:gd name="T46" fmla="*/ 1184 w 1184"/>
                <a:gd name="T47" fmla="*/ 507 h 1226"/>
                <a:gd name="T48" fmla="*/ 1184 w 1184"/>
                <a:gd name="T49" fmla="*/ 213 h 1226"/>
                <a:gd name="T50" fmla="*/ 1172 w 1184"/>
                <a:gd name="T51" fmla="*/ 201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4" h="1226">
                  <a:moveTo>
                    <a:pt x="1093" y="507"/>
                  </a:moveTo>
                  <a:cubicBezTo>
                    <a:pt x="1093" y="764"/>
                    <a:pt x="857" y="1078"/>
                    <a:pt x="592" y="1133"/>
                  </a:cubicBezTo>
                  <a:cubicBezTo>
                    <a:pt x="327" y="1078"/>
                    <a:pt x="91" y="764"/>
                    <a:pt x="91" y="507"/>
                  </a:cubicBezTo>
                  <a:cubicBezTo>
                    <a:pt x="91" y="249"/>
                    <a:pt x="91" y="249"/>
                    <a:pt x="91" y="249"/>
                  </a:cubicBezTo>
                  <a:cubicBezTo>
                    <a:pt x="95" y="245"/>
                    <a:pt x="100" y="241"/>
                    <a:pt x="106" y="236"/>
                  </a:cubicBezTo>
                  <a:cubicBezTo>
                    <a:pt x="130" y="217"/>
                    <a:pt x="160" y="197"/>
                    <a:pt x="196" y="178"/>
                  </a:cubicBezTo>
                  <a:cubicBezTo>
                    <a:pt x="300" y="123"/>
                    <a:pt x="431" y="90"/>
                    <a:pt x="592" y="90"/>
                  </a:cubicBezTo>
                  <a:cubicBezTo>
                    <a:pt x="753" y="90"/>
                    <a:pt x="884" y="123"/>
                    <a:pt x="988" y="178"/>
                  </a:cubicBezTo>
                  <a:cubicBezTo>
                    <a:pt x="1024" y="197"/>
                    <a:pt x="1054" y="217"/>
                    <a:pt x="1078" y="236"/>
                  </a:cubicBezTo>
                  <a:cubicBezTo>
                    <a:pt x="1084" y="241"/>
                    <a:pt x="1089" y="245"/>
                    <a:pt x="1093" y="249"/>
                  </a:cubicBezTo>
                  <a:lnTo>
                    <a:pt x="1093" y="507"/>
                  </a:lnTo>
                  <a:close/>
                  <a:moveTo>
                    <a:pt x="1172" y="201"/>
                  </a:moveTo>
                  <a:cubicBezTo>
                    <a:pt x="1166" y="193"/>
                    <a:pt x="1154" y="181"/>
                    <a:pt x="1136" y="166"/>
                  </a:cubicBezTo>
                  <a:cubicBezTo>
                    <a:pt x="1107" y="143"/>
                    <a:pt x="1072" y="119"/>
                    <a:pt x="1031" y="97"/>
                  </a:cubicBezTo>
                  <a:cubicBezTo>
                    <a:pt x="914" y="36"/>
                    <a:pt x="768" y="0"/>
                    <a:pt x="592" y="0"/>
                  </a:cubicBezTo>
                  <a:cubicBezTo>
                    <a:pt x="416" y="0"/>
                    <a:pt x="270" y="36"/>
                    <a:pt x="153" y="97"/>
                  </a:cubicBezTo>
                  <a:cubicBezTo>
                    <a:pt x="112" y="119"/>
                    <a:pt x="77" y="143"/>
                    <a:pt x="48" y="166"/>
                  </a:cubicBezTo>
                  <a:cubicBezTo>
                    <a:pt x="30" y="181"/>
                    <a:pt x="18" y="193"/>
                    <a:pt x="12" y="201"/>
                  </a:cubicBezTo>
                  <a:cubicBezTo>
                    <a:pt x="0" y="213"/>
                    <a:pt x="0" y="213"/>
                    <a:pt x="0" y="213"/>
                  </a:cubicBezTo>
                  <a:cubicBezTo>
                    <a:pt x="0" y="507"/>
                    <a:pt x="0" y="507"/>
                    <a:pt x="0" y="507"/>
                  </a:cubicBezTo>
                  <a:cubicBezTo>
                    <a:pt x="0" y="809"/>
                    <a:pt x="270" y="1166"/>
                    <a:pt x="584" y="1224"/>
                  </a:cubicBezTo>
                  <a:cubicBezTo>
                    <a:pt x="592" y="1226"/>
                    <a:pt x="592" y="1226"/>
                    <a:pt x="592" y="1226"/>
                  </a:cubicBezTo>
                  <a:cubicBezTo>
                    <a:pt x="600" y="1224"/>
                    <a:pt x="600" y="1224"/>
                    <a:pt x="600" y="1224"/>
                  </a:cubicBezTo>
                  <a:cubicBezTo>
                    <a:pt x="914" y="1166"/>
                    <a:pt x="1184" y="809"/>
                    <a:pt x="1184" y="507"/>
                  </a:cubicBezTo>
                  <a:cubicBezTo>
                    <a:pt x="1184" y="213"/>
                    <a:pt x="1184" y="213"/>
                    <a:pt x="1184" y="213"/>
                  </a:cubicBezTo>
                  <a:lnTo>
                    <a:pt x="1172"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3" name="Freeform 6">
              <a:extLst>
                <a:ext uri="{FF2B5EF4-FFF2-40B4-BE49-F238E27FC236}">
                  <a16:creationId xmlns:a16="http://schemas.microsoft.com/office/drawing/2014/main" id="{0BAF937B-8F89-4A23-9B50-ACB72BCB8033}"/>
                </a:ext>
              </a:extLst>
            </p:cNvPr>
            <p:cNvSpPr>
              <a:spLocks/>
            </p:cNvSpPr>
            <p:nvPr/>
          </p:nvSpPr>
          <p:spPr bwMode="auto">
            <a:xfrm>
              <a:off x="1063" y="1710"/>
              <a:ext cx="333" cy="331"/>
            </a:xfrm>
            <a:custGeom>
              <a:avLst/>
              <a:gdLst>
                <a:gd name="T0" fmla="*/ 80 w 160"/>
                <a:gd name="T1" fmla="*/ 0 h 159"/>
                <a:gd name="T2" fmla="*/ 23 w 160"/>
                <a:gd name="T3" fmla="*/ 22 h 159"/>
                <a:gd name="T4" fmla="*/ 0 w 160"/>
                <a:gd name="T5" fmla="*/ 79 h 159"/>
                <a:gd name="T6" fmla="*/ 23 w 160"/>
                <a:gd name="T7" fmla="*/ 136 h 159"/>
                <a:gd name="T8" fmla="*/ 80 w 160"/>
                <a:gd name="T9" fmla="*/ 159 h 159"/>
                <a:gd name="T10" fmla="*/ 138 w 160"/>
                <a:gd name="T11" fmla="*/ 136 h 159"/>
                <a:gd name="T12" fmla="*/ 160 w 160"/>
                <a:gd name="T13" fmla="*/ 79 h 159"/>
                <a:gd name="T14" fmla="*/ 137 w 160"/>
                <a:gd name="T15" fmla="*/ 22 h 159"/>
                <a:gd name="T16" fmla="*/ 80 w 160"/>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59">
                  <a:moveTo>
                    <a:pt x="80" y="0"/>
                  </a:moveTo>
                  <a:cubicBezTo>
                    <a:pt x="58" y="0"/>
                    <a:pt x="39" y="7"/>
                    <a:pt x="23" y="22"/>
                  </a:cubicBezTo>
                  <a:cubicBezTo>
                    <a:pt x="8" y="37"/>
                    <a:pt x="0" y="56"/>
                    <a:pt x="0" y="79"/>
                  </a:cubicBezTo>
                  <a:cubicBezTo>
                    <a:pt x="0" y="101"/>
                    <a:pt x="8" y="120"/>
                    <a:pt x="23" y="136"/>
                  </a:cubicBezTo>
                  <a:cubicBezTo>
                    <a:pt x="38" y="151"/>
                    <a:pt x="57" y="159"/>
                    <a:pt x="80" y="159"/>
                  </a:cubicBezTo>
                  <a:cubicBezTo>
                    <a:pt x="103" y="159"/>
                    <a:pt x="123" y="151"/>
                    <a:pt x="138" y="136"/>
                  </a:cubicBezTo>
                  <a:cubicBezTo>
                    <a:pt x="152" y="121"/>
                    <a:pt x="160" y="102"/>
                    <a:pt x="160" y="79"/>
                  </a:cubicBezTo>
                  <a:cubicBezTo>
                    <a:pt x="160" y="57"/>
                    <a:pt x="152" y="37"/>
                    <a:pt x="137" y="22"/>
                  </a:cubicBezTo>
                  <a:cubicBezTo>
                    <a:pt x="122" y="7"/>
                    <a:pt x="103" y="0"/>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4" name="Rectangle 7">
              <a:extLst>
                <a:ext uri="{FF2B5EF4-FFF2-40B4-BE49-F238E27FC236}">
                  <a16:creationId xmlns:a16="http://schemas.microsoft.com/office/drawing/2014/main" id="{3DC33496-B79A-4472-901E-B532FD76D959}"/>
                </a:ext>
              </a:extLst>
            </p:cNvPr>
            <p:cNvSpPr>
              <a:spLocks noChangeArrowheads="1"/>
            </p:cNvSpPr>
            <p:nvPr/>
          </p:nvSpPr>
          <p:spPr bwMode="auto">
            <a:xfrm>
              <a:off x="1134" y="429"/>
              <a:ext cx="191" cy="10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3" name="Group 2">
            <a:extLst>
              <a:ext uri="{FF2B5EF4-FFF2-40B4-BE49-F238E27FC236}">
                <a16:creationId xmlns:a16="http://schemas.microsoft.com/office/drawing/2014/main" id="{7F8E01D2-84DA-4CA7-8004-0AF89B72C716}"/>
              </a:ext>
            </a:extLst>
          </p:cNvPr>
          <p:cNvGrpSpPr/>
          <p:nvPr/>
        </p:nvGrpSpPr>
        <p:grpSpPr>
          <a:xfrm>
            <a:off x="883" y="258647"/>
            <a:ext cx="1212506" cy="976035"/>
            <a:chOff x="1" y="253599"/>
            <a:chExt cx="1188839" cy="956984"/>
          </a:xfrm>
        </p:grpSpPr>
        <p:sp>
          <p:nvSpPr>
            <p:cNvPr id="36" name="Rectangle 35">
              <a:extLst>
                <a:ext uri="{FF2B5EF4-FFF2-40B4-BE49-F238E27FC236}">
                  <a16:creationId xmlns:a16="http://schemas.microsoft.com/office/drawing/2014/main" id="{7A07E0C7-8323-4D86-8EA3-D58420A83DBE}"/>
                </a:ext>
              </a:extLst>
            </p:cNvPr>
            <p:cNvSpPr/>
            <p:nvPr/>
          </p:nvSpPr>
          <p:spPr bwMode="auto">
            <a:xfrm>
              <a:off x="1" y="253599"/>
              <a:ext cx="1188839" cy="9569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5" name="Group 35">
              <a:extLst>
                <a:ext uri="{FF2B5EF4-FFF2-40B4-BE49-F238E27FC236}">
                  <a16:creationId xmlns:a16="http://schemas.microsoft.com/office/drawing/2014/main" id="{C61A27E8-D390-4B8E-BBE2-84608E5AC657}"/>
                </a:ext>
              </a:extLst>
            </p:cNvPr>
            <p:cNvGrpSpPr>
              <a:grpSpLocks noChangeAspect="1"/>
            </p:cNvGrpSpPr>
            <p:nvPr/>
          </p:nvGrpSpPr>
          <p:grpSpPr bwMode="auto">
            <a:xfrm>
              <a:off x="269603" y="508238"/>
              <a:ext cx="648049" cy="455925"/>
              <a:chOff x="-1" y="4"/>
              <a:chExt cx="2830" cy="1991"/>
            </a:xfrm>
            <a:solidFill>
              <a:schemeClr val="bg2"/>
            </a:solidFill>
          </p:grpSpPr>
          <p:sp>
            <p:nvSpPr>
              <p:cNvPr id="46" name="Freeform 36">
                <a:extLst>
                  <a:ext uri="{FF2B5EF4-FFF2-40B4-BE49-F238E27FC236}">
                    <a16:creationId xmlns:a16="http://schemas.microsoft.com/office/drawing/2014/main" id="{A20C3F53-6C32-4E23-9DEB-C429230FBEED}"/>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7" name="Rectangle 37">
                <a:extLst>
                  <a:ext uri="{FF2B5EF4-FFF2-40B4-BE49-F238E27FC236}">
                    <a16:creationId xmlns:a16="http://schemas.microsoft.com/office/drawing/2014/main" id="{8ABA5B8B-34C8-4641-AAB3-9C702963DC56}"/>
                  </a:ext>
                </a:extLst>
              </p:cNvPr>
              <p:cNvSpPr>
                <a:spLocks noChangeArrowheads="1"/>
              </p:cNvSpPr>
              <p:nvPr/>
            </p:nvSpPr>
            <p:spPr bwMode="auto">
              <a:xfrm>
                <a:off x="1683" y="542"/>
                <a:ext cx="443" cy="4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spTree>
    <p:extLst>
      <p:ext uri="{BB962C8B-B14F-4D97-AF65-F5344CB8AC3E}">
        <p14:creationId xmlns:p14="http://schemas.microsoft.com/office/powerpoint/2010/main" val="40974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 calcmode="lin" valueType="num">
                                      <p:cBhvr>
                                        <p:cTn id="21" dur="500" fill="hold"/>
                                        <p:tgtEl>
                                          <p:spTgt spid="68"/>
                                        </p:tgtEl>
                                        <p:attrNameLst>
                                          <p:attrName>ppt_w</p:attrName>
                                        </p:attrNameLst>
                                      </p:cBhvr>
                                      <p:tavLst>
                                        <p:tav tm="0">
                                          <p:val>
                                            <p:fltVal val="0"/>
                                          </p:val>
                                        </p:tav>
                                        <p:tav tm="100000">
                                          <p:val>
                                            <p:strVal val="#ppt_w"/>
                                          </p:val>
                                        </p:tav>
                                      </p:tavLst>
                                    </p:anim>
                                    <p:anim calcmode="lin" valueType="num">
                                      <p:cBhvr>
                                        <p:cTn id="22" dur="500" fill="hold"/>
                                        <p:tgtEl>
                                          <p:spTgt spid="68"/>
                                        </p:tgtEl>
                                        <p:attrNameLst>
                                          <p:attrName>ppt_h</p:attrName>
                                        </p:attrNameLst>
                                      </p:cBhvr>
                                      <p:tavLst>
                                        <p:tav tm="0">
                                          <p:val>
                                            <p:fltVal val="0"/>
                                          </p:val>
                                        </p:tav>
                                        <p:tav tm="100000">
                                          <p:val>
                                            <p:strVal val="#ppt_h"/>
                                          </p:val>
                                        </p:tav>
                                      </p:tavLst>
                                    </p:anim>
                                    <p:animEffect transition="in" filter="fade">
                                      <p:cBhvr>
                                        <p:cTn id="23" dur="500"/>
                                        <p:tgtEl>
                                          <p:spTgt spid="68"/>
                                        </p:tgtEl>
                                      </p:cBhvr>
                                    </p:animEffect>
                                  </p:childTnLst>
                                </p:cTn>
                              </p:par>
                              <p:par>
                                <p:cTn id="24" presetID="53" presetClass="entr" presetSubtype="16"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 calcmode="lin" valueType="num">
                                      <p:cBhvr>
                                        <p:cTn id="26" dur="500" fill="hold"/>
                                        <p:tgtEl>
                                          <p:spTgt spid="73"/>
                                        </p:tgtEl>
                                        <p:attrNameLst>
                                          <p:attrName>ppt_w</p:attrName>
                                        </p:attrNameLst>
                                      </p:cBhvr>
                                      <p:tavLst>
                                        <p:tav tm="0">
                                          <p:val>
                                            <p:fltVal val="0"/>
                                          </p:val>
                                        </p:tav>
                                        <p:tav tm="100000">
                                          <p:val>
                                            <p:strVal val="#ppt_w"/>
                                          </p:val>
                                        </p:tav>
                                      </p:tavLst>
                                    </p:anim>
                                    <p:anim calcmode="lin" valueType="num">
                                      <p:cBhvr>
                                        <p:cTn id="27" dur="500" fill="hold"/>
                                        <p:tgtEl>
                                          <p:spTgt spid="73"/>
                                        </p:tgtEl>
                                        <p:attrNameLst>
                                          <p:attrName>ppt_h</p:attrName>
                                        </p:attrNameLst>
                                      </p:cBhvr>
                                      <p:tavLst>
                                        <p:tav tm="0">
                                          <p:val>
                                            <p:fltVal val="0"/>
                                          </p:val>
                                        </p:tav>
                                        <p:tav tm="100000">
                                          <p:val>
                                            <p:strVal val="#ppt_h"/>
                                          </p:val>
                                        </p:tav>
                                      </p:tavLst>
                                    </p:anim>
                                    <p:animEffect transition="in" filter="fade">
                                      <p:cBhvr>
                                        <p:cTn id="28" dur="500"/>
                                        <p:tgtEl>
                                          <p:spTgt spid="7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p:cTn id="31" dur="500" fill="hold"/>
                                        <p:tgtEl>
                                          <p:spTgt spid="77"/>
                                        </p:tgtEl>
                                        <p:attrNameLst>
                                          <p:attrName>ppt_w</p:attrName>
                                        </p:attrNameLst>
                                      </p:cBhvr>
                                      <p:tavLst>
                                        <p:tav tm="0">
                                          <p:val>
                                            <p:fltVal val="0"/>
                                          </p:val>
                                        </p:tav>
                                        <p:tav tm="100000">
                                          <p:val>
                                            <p:strVal val="#ppt_w"/>
                                          </p:val>
                                        </p:tav>
                                      </p:tavLst>
                                    </p:anim>
                                    <p:anim calcmode="lin" valueType="num">
                                      <p:cBhvr>
                                        <p:cTn id="32" dur="500" fill="hold"/>
                                        <p:tgtEl>
                                          <p:spTgt spid="77"/>
                                        </p:tgtEl>
                                        <p:attrNameLst>
                                          <p:attrName>ppt_h</p:attrName>
                                        </p:attrNameLst>
                                      </p:cBhvr>
                                      <p:tavLst>
                                        <p:tav tm="0">
                                          <p:val>
                                            <p:fltVal val="0"/>
                                          </p:val>
                                        </p:tav>
                                        <p:tav tm="100000">
                                          <p:val>
                                            <p:strVal val="#ppt_h"/>
                                          </p:val>
                                        </p:tav>
                                      </p:tavLst>
                                    </p:anim>
                                    <p:animEffect transition="in" filter="fade">
                                      <p:cBhvr>
                                        <p:cTn id="33" dur="500"/>
                                        <p:tgtEl>
                                          <p:spTgt spid="77"/>
                                        </p:tgtEl>
                                      </p:cBhvr>
                                    </p:animEffect>
                                  </p:childTnLst>
                                </p:cTn>
                              </p:par>
                              <p:par>
                                <p:cTn id="34" presetID="53" presetClass="entr" presetSubtype="16" fill="hold" nodeType="withEffect">
                                  <p:stCondLst>
                                    <p:cond delay="0"/>
                                  </p:stCondLst>
                                  <p:childTnLst>
                                    <p:set>
                                      <p:cBhvr>
                                        <p:cTn id="35" dur="1" fill="hold">
                                          <p:stCondLst>
                                            <p:cond delay="0"/>
                                          </p:stCondLst>
                                        </p:cTn>
                                        <p:tgtEl>
                                          <p:spTgt spid="78"/>
                                        </p:tgtEl>
                                        <p:attrNameLst>
                                          <p:attrName>style.visibility</p:attrName>
                                        </p:attrNameLst>
                                      </p:cBhvr>
                                      <p:to>
                                        <p:strVal val="visible"/>
                                      </p:to>
                                    </p:set>
                                    <p:anim calcmode="lin" valueType="num">
                                      <p:cBhvr>
                                        <p:cTn id="36" dur="500" fill="hold"/>
                                        <p:tgtEl>
                                          <p:spTgt spid="78"/>
                                        </p:tgtEl>
                                        <p:attrNameLst>
                                          <p:attrName>ppt_w</p:attrName>
                                        </p:attrNameLst>
                                      </p:cBhvr>
                                      <p:tavLst>
                                        <p:tav tm="0">
                                          <p:val>
                                            <p:fltVal val="0"/>
                                          </p:val>
                                        </p:tav>
                                        <p:tav tm="100000">
                                          <p:val>
                                            <p:strVal val="#ppt_w"/>
                                          </p:val>
                                        </p:tav>
                                      </p:tavLst>
                                    </p:anim>
                                    <p:anim calcmode="lin" valueType="num">
                                      <p:cBhvr>
                                        <p:cTn id="37" dur="500" fill="hold"/>
                                        <p:tgtEl>
                                          <p:spTgt spid="78"/>
                                        </p:tgtEl>
                                        <p:attrNameLst>
                                          <p:attrName>ppt_h</p:attrName>
                                        </p:attrNameLst>
                                      </p:cBhvr>
                                      <p:tavLst>
                                        <p:tav tm="0">
                                          <p:val>
                                            <p:fltVal val="0"/>
                                          </p:val>
                                        </p:tav>
                                        <p:tav tm="100000">
                                          <p:val>
                                            <p:strVal val="#ppt_h"/>
                                          </p:val>
                                        </p:tav>
                                      </p:tavLst>
                                    </p:anim>
                                    <p:animEffect transition="in" filter="fade">
                                      <p:cBhvr>
                                        <p:cTn id="38" dur="500"/>
                                        <p:tgtEl>
                                          <p:spTgt spid="78"/>
                                        </p:tgtEl>
                                      </p:cBhvr>
                                    </p:animEffect>
                                  </p:childTnLst>
                                </p:cTn>
                              </p:par>
                              <p:par>
                                <p:cTn id="39" presetID="53" presetClass="entr" presetSubtype="16"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500" fill="hold"/>
                                        <p:tgtEl>
                                          <p:spTgt spid="81"/>
                                        </p:tgtEl>
                                        <p:attrNameLst>
                                          <p:attrName>ppt_w</p:attrName>
                                        </p:attrNameLst>
                                      </p:cBhvr>
                                      <p:tavLst>
                                        <p:tav tm="0">
                                          <p:val>
                                            <p:fltVal val="0"/>
                                          </p:val>
                                        </p:tav>
                                        <p:tav tm="100000">
                                          <p:val>
                                            <p:strVal val="#ppt_w"/>
                                          </p:val>
                                        </p:tav>
                                      </p:tavLst>
                                    </p:anim>
                                    <p:anim calcmode="lin" valueType="num">
                                      <p:cBhvr>
                                        <p:cTn id="42" dur="500" fill="hold"/>
                                        <p:tgtEl>
                                          <p:spTgt spid="81"/>
                                        </p:tgtEl>
                                        <p:attrNameLst>
                                          <p:attrName>ppt_h</p:attrName>
                                        </p:attrNameLst>
                                      </p:cBhvr>
                                      <p:tavLst>
                                        <p:tav tm="0">
                                          <p:val>
                                            <p:fltVal val="0"/>
                                          </p:val>
                                        </p:tav>
                                        <p:tav tm="100000">
                                          <p:val>
                                            <p:strVal val="#ppt_h"/>
                                          </p:val>
                                        </p:tav>
                                      </p:tavLst>
                                    </p:anim>
                                    <p:animEffect transition="in" filter="fade">
                                      <p:cBhvr>
                                        <p:cTn id="43" dur="500"/>
                                        <p:tgtEl>
                                          <p:spTgt spid="81"/>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6"/>
                                        </p:tgtEl>
                                        <p:attrNameLst>
                                          <p:attrName>style.visibility</p:attrName>
                                        </p:attrNameLst>
                                      </p:cBhvr>
                                      <p:to>
                                        <p:strVal val="visible"/>
                                      </p:to>
                                    </p:set>
                                    <p:animEffect transition="in" filter="fade">
                                      <p:cBhvr>
                                        <p:cTn id="50" dur="500"/>
                                        <p:tgtEl>
                                          <p:spTgt spid="13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9"/>
                                        </p:tgtEl>
                                        <p:attrNameLst>
                                          <p:attrName>style.visibility</p:attrName>
                                        </p:attrNameLst>
                                      </p:cBhvr>
                                      <p:to>
                                        <p:strVal val="visible"/>
                                      </p:to>
                                    </p:set>
                                    <p:animEffect transition="in" filter="fade">
                                      <p:cBhvr>
                                        <p:cTn id="53" dur="500"/>
                                        <p:tgtEl>
                                          <p:spTgt spid="13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8"/>
                                        </p:tgtEl>
                                        <p:attrNameLst>
                                          <p:attrName>style.visibility</p:attrName>
                                        </p:attrNameLst>
                                      </p:cBhvr>
                                      <p:to>
                                        <p:strVal val="visible"/>
                                      </p:to>
                                    </p:set>
                                    <p:animEffect transition="in" filter="fade">
                                      <p:cBhvr>
                                        <p:cTn id="56" dur="500"/>
                                        <p:tgtEl>
                                          <p:spTgt spid="13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5"/>
                                        </p:tgtEl>
                                        <p:attrNameLst>
                                          <p:attrName>style.visibility</p:attrName>
                                        </p:attrNameLst>
                                      </p:cBhvr>
                                      <p:to>
                                        <p:strVal val="visible"/>
                                      </p:to>
                                    </p:set>
                                    <p:animEffect transition="in" filter="fade">
                                      <p:cBhvr>
                                        <p:cTn id="59" dur="500"/>
                                        <p:tgtEl>
                                          <p:spTgt spid="1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500"/>
                                        <p:tgtEl>
                                          <p:spTgt spid="5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7" grpId="0"/>
      <p:bldP spid="58" grpId="0"/>
      <p:bldP spid="59" grpId="0"/>
      <p:bldP spid="4" grpId="0"/>
      <p:bldP spid="29" grpId="0"/>
      <p:bldP spid="30" grpId="0"/>
      <p:bldP spid="127" grpId="0"/>
      <p:bldP spid="20" grpId="0"/>
      <p:bldP spid="135" grpId="0"/>
      <p:bldP spid="136" grpId="0"/>
      <p:bldP spid="138" grpId="0"/>
      <p:bldP spid="139" grpId="0"/>
      <p:bldP spid="77"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E70511A-B6A9-48D1-996B-CAD3249B4E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20" t="1414" r="20107" b="547"/>
          <a:stretch/>
        </p:blipFill>
        <p:spPr>
          <a:xfrm>
            <a:off x="5751935" y="-1"/>
            <a:ext cx="6696092" cy="7134416"/>
          </a:xfrm>
          <a:prstGeom prst="rect">
            <a:avLst/>
          </a:prstGeom>
        </p:spPr>
      </p:pic>
      <p:sp>
        <p:nvSpPr>
          <p:cNvPr id="3" name="Rectangle 2"/>
          <p:cNvSpPr/>
          <p:nvPr/>
        </p:nvSpPr>
        <p:spPr bwMode="auto">
          <a:xfrm>
            <a:off x="881" y="-1"/>
            <a:ext cx="5751054" cy="7134416"/>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6" name="Rectangle 15"/>
          <p:cNvSpPr/>
          <p:nvPr/>
        </p:nvSpPr>
        <p:spPr>
          <a:xfrm>
            <a:off x="272892" y="1352298"/>
            <a:ext cx="5168177" cy="5509400"/>
          </a:xfrm>
          <a:prstGeom prst="rect">
            <a:avLst/>
          </a:prstGeom>
        </p:spPr>
        <p:txBody>
          <a:bodyPr wrap="square" lIns="186521" tIns="149217" rIns="186521" bIns="149217">
            <a:spAutoFit/>
          </a:bodyPr>
          <a:lstStyle/>
          <a:p>
            <a:pPr defTabSz="913665">
              <a:lnSpc>
                <a:spcPct val="90000"/>
              </a:lnSpc>
              <a:spcBef>
                <a:spcPts val="1836"/>
              </a:spcBef>
              <a:defRPr/>
            </a:pPr>
            <a:r>
              <a:rPr lang="en-US" altLang="zh-CN" sz="2040"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Type of image</a:t>
            </a:r>
            <a:endParaRPr lang="en-US" altLang="zh-CN" sz="1836" kern="0">
              <a:gradFill>
                <a:gsLst>
                  <a:gs pos="1250">
                    <a:srgbClr val="FFFFFF"/>
                  </a:gs>
                  <a:gs pos="100000">
                    <a:srgbClr val="FFFFFF"/>
                  </a:gs>
                </a:gsLst>
                <a:lin ang="5400000" scaled="0"/>
              </a:gradFill>
              <a:latin typeface="Segoe UI"/>
            </a:endParaRPr>
          </a:p>
          <a:p>
            <a:pPr defTabSz="778783">
              <a:lnSpc>
                <a:spcPct val="90000"/>
              </a:lnSpc>
              <a:spcBef>
                <a:spcPts val="612"/>
              </a:spcBef>
              <a:tabLst>
                <a:tab pos="2269966" algn="l"/>
              </a:tabLst>
              <a:defRPr/>
            </a:pPr>
            <a:r>
              <a:rPr lang="en-US" sz="1428" kern="0">
                <a:gradFill>
                  <a:gsLst>
                    <a:gs pos="1250">
                      <a:srgbClr val="FFFFFF"/>
                    </a:gs>
                    <a:gs pos="100000">
                      <a:srgbClr val="FFFFFF"/>
                    </a:gs>
                  </a:gsLst>
                  <a:lin ang="5400000" scaled="0"/>
                </a:gradFill>
                <a:latin typeface="Segoe UI"/>
              </a:rPr>
              <a:t>Clip Art Type 	0 Non-clipart</a:t>
            </a:r>
          </a:p>
          <a:p>
            <a:pPr defTabSz="913665">
              <a:lnSpc>
                <a:spcPct val="90000"/>
              </a:lnSpc>
              <a:spcBef>
                <a:spcPts val="612"/>
              </a:spcBef>
              <a:tabLst>
                <a:tab pos="2269966" algn="l"/>
              </a:tabLst>
              <a:defRPr/>
            </a:pPr>
            <a:r>
              <a:rPr lang="en-US" sz="1428" kern="0">
                <a:gradFill>
                  <a:gsLst>
                    <a:gs pos="1250">
                      <a:srgbClr val="FFFFFF"/>
                    </a:gs>
                    <a:gs pos="100000">
                      <a:srgbClr val="FFFFFF"/>
                    </a:gs>
                  </a:gsLst>
                  <a:lin ang="5400000" scaled="0"/>
                </a:gradFill>
                <a:latin typeface="Segoe UI"/>
              </a:rPr>
              <a:t>Line Drawing Type 	0 Non-Line Drawing</a:t>
            </a:r>
          </a:p>
          <a:p>
            <a:pPr defTabSz="757735">
              <a:lnSpc>
                <a:spcPct val="90000"/>
              </a:lnSpc>
              <a:spcBef>
                <a:spcPts val="612"/>
              </a:spcBef>
              <a:defRPr/>
            </a:pPr>
            <a:r>
              <a:rPr lang="en-US" sz="1428" kern="0">
                <a:gradFill>
                  <a:gsLst>
                    <a:gs pos="1250">
                      <a:srgbClr val="FFFFFF"/>
                    </a:gs>
                    <a:gs pos="100000">
                      <a:srgbClr val="FFFFFF"/>
                    </a:gs>
                  </a:gsLst>
                  <a:lin ang="5400000" scaled="0"/>
                </a:gradFill>
                <a:latin typeface="Segoe UI"/>
              </a:rPr>
              <a:t>Black &amp; White Image 	False</a:t>
            </a:r>
          </a:p>
          <a:p>
            <a:pPr defTabSz="913665">
              <a:lnSpc>
                <a:spcPct val="90000"/>
              </a:lnSpc>
              <a:spcBef>
                <a:spcPts val="2448"/>
              </a:spcBef>
              <a:defRPr/>
            </a:pPr>
            <a:r>
              <a:rPr lang="en-US" altLang="zh-CN" sz="2040"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Content of image</a:t>
            </a:r>
            <a:endParaRPr lang="en-US" altLang="zh-CN" sz="2448" kern="0">
              <a:gradFill>
                <a:gsLst>
                  <a:gs pos="1250">
                    <a:srgbClr val="FFFFFF"/>
                  </a:gs>
                  <a:gs pos="100000">
                    <a:srgbClr val="FFFFFF"/>
                  </a:gs>
                </a:gsLst>
                <a:lin ang="5400000" scaled="0"/>
              </a:gradFill>
              <a:latin typeface="Segoe UI"/>
            </a:endParaRPr>
          </a:p>
          <a:p>
            <a:pPr marL="1460420" indent="-1460420" defTabSz="738306">
              <a:lnSpc>
                <a:spcPct val="90000"/>
              </a:lnSpc>
              <a:spcBef>
                <a:spcPts val="612"/>
              </a:spcBef>
              <a:defRPr/>
            </a:pPr>
            <a:r>
              <a:rPr lang="en-US" sz="1428" kern="0">
                <a:gradFill>
                  <a:gsLst>
                    <a:gs pos="1250">
                      <a:srgbClr val="FFFFFF"/>
                    </a:gs>
                    <a:gs pos="100000">
                      <a:srgbClr val="FFFFFF"/>
                    </a:gs>
                  </a:gsLst>
                  <a:lin ang="5400000" scaled="0"/>
                </a:gradFill>
                <a:latin typeface="Segoe UI"/>
              </a:rPr>
              <a:t>Categories	</a:t>
            </a:r>
            <a:r>
              <a:rPr lang="en-US" sz="1122" kern="0">
                <a:gradFill>
                  <a:gsLst>
                    <a:gs pos="1250">
                      <a:srgbClr val="FFFFFF"/>
                    </a:gs>
                    <a:gs pos="100000">
                      <a:srgbClr val="FFFFFF"/>
                    </a:gs>
                  </a:gsLst>
                  <a:lin ang="5400000" scaled="0"/>
                </a:gradFill>
                <a:latin typeface="Consolas" panose="020B0609020204030204" pitchFamily="49" charset="0"/>
              </a:rPr>
              <a:t>[{ “name”: “</a:t>
            </a:r>
            <a:r>
              <a:rPr lang="en-US" sz="1122" kern="0" err="1">
                <a:gradFill>
                  <a:gsLst>
                    <a:gs pos="1250">
                      <a:srgbClr val="FFFFFF"/>
                    </a:gs>
                    <a:gs pos="100000">
                      <a:srgbClr val="FFFFFF"/>
                    </a:gs>
                  </a:gsLst>
                  <a:lin ang="5400000" scaled="0"/>
                </a:gradFill>
                <a:latin typeface="Consolas" panose="020B0609020204030204" pitchFamily="49" charset="0"/>
              </a:rPr>
              <a:t>people_swimming</a:t>
            </a:r>
            <a:r>
              <a:rPr lang="en-US" sz="1122" kern="0">
                <a:gradFill>
                  <a:gsLst>
                    <a:gs pos="1250">
                      <a:srgbClr val="FFFFFF"/>
                    </a:gs>
                    <a:gs pos="100000">
                      <a:srgbClr val="FFFFFF"/>
                    </a:gs>
                  </a:gsLst>
                  <a:lin ang="5400000" scaled="0"/>
                </a:gradFill>
                <a:latin typeface="Consolas" panose="020B0609020204030204" pitchFamily="49" charset="0"/>
              </a:rPr>
              <a:t>”, </a:t>
            </a:r>
            <a:br>
              <a:rPr lang="en-US" sz="1122" kern="0">
                <a:gradFill>
                  <a:gsLst>
                    <a:gs pos="1250">
                      <a:srgbClr val="FFFFFF"/>
                    </a:gs>
                    <a:gs pos="100000">
                      <a:srgbClr val="FFFFFF"/>
                    </a:gs>
                  </a:gsLst>
                  <a:lin ang="5400000" scaled="0"/>
                </a:gradFill>
                <a:latin typeface="Consolas" panose="020B0609020204030204" pitchFamily="49" charset="0"/>
              </a:rPr>
            </a:br>
            <a:r>
              <a:rPr lang="en-US" sz="1122" kern="0">
                <a:gradFill>
                  <a:gsLst>
                    <a:gs pos="1250">
                      <a:srgbClr val="FFFFFF"/>
                    </a:gs>
                    <a:gs pos="100000">
                      <a:srgbClr val="FFFFFF"/>
                    </a:gs>
                  </a:gsLst>
                  <a:lin ang="5400000" scaled="0"/>
                </a:gradFill>
                <a:latin typeface="Consolas" panose="020B0609020204030204" pitchFamily="49" charset="0"/>
              </a:rPr>
              <a:t>“score”: 0.099609375 }]</a:t>
            </a:r>
          </a:p>
          <a:p>
            <a:pPr marL="1460420" indent="-1460420" defTabSz="814403">
              <a:lnSpc>
                <a:spcPct val="90000"/>
              </a:lnSpc>
              <a:spcBef>
                <a:spcPts val="612"/>
              </a:spcBef>
              <a:defRPr/>
            </a:pPr>
            <a:r>
              <a:rPr lang="en-US" sz="1428" kern="0">
                <a:gradFill>
                  <a:gsLst>
                    <a:gs pos="1250">
                      <a:srgbClr val="FFFFFF"/>
                    </a:gs>
                    <a:gs pos="100000">
                      <a:srgbClr val="FFFFFF"/>
                    </a:gs>
                  </a:gsLst>
                  <a:lin ang="5400000" scaled="0"/>
                </a:gradFill>
                <a:latin typeface="Segoe UI"/>
              </a:rPr>
              <a:t>Adult Content	False</a:t>
            </a:r>
          </a:p>
          <a:p>
            <a:pPr marL="1460420" indent="-1460420" defTabSz="814403">
              <a:lnSpc>
                <a:spcPct val="90000"/>
              </a:lnSpc>
              <a:spcBef>
                <a:spcPts val="612"/>
              </a:spcBef>
              <a:defRPr/>
            </a:pPr>
            <a:r>
              <a:rPr lang="en-US" sz="1428" kern="0">
                <a:gradFill>
                  <a:gsLst>
                    <a:gs pos="1250">
                      <a:srgbClr val="FFFFFF"/>
                    </a:gs>
                    <a:gs pos="100000">
                      <a:srgbClr val="FFFFFF"/>
                    </a:gs>
                  </a:gsLst>
                  <a:lin ang="5400000" scaled="0"/>
                </a:gradFill>
                <a:latin typeface="Segoe UI"/>
              </a:rPr>
              <a:t>Adult Score	0.18533889949321747</a:t>
            </a:r>
          </a:p>
          <a:p>
            <a:pPr marL="1460420" indent="-1460420" defTabSz="814403">
              <a:lnSpc>
                <a:spcPct val="90000"/>
              </a:lnSpc>
              <a:spcBef>
                <a:spcPts val="612"/>
              </a:spcBef>
              <a:defRPr/>
            </a:pPr>
            <a:r>
              <a:rPr lang="en-US" sz="1428" kern="0">
                <a:gradFill>
                  <a:gsLst>
                    <a:gs pos="1250">
                      <a:srgbClr val="FFFFFF"/>
                    </a:gs>
                    <a:gs pos="100000">
                      <a:srgbClr val="FFFFFF"/>
                    </a:gs>
                  </a:gsLst>
                  <a:lin ang="5400000" scaled="0"/>
                </a:gradFill>
                <a:latin typeface="Segoe UI"/>
              </a:rPr>
              <a:t>Faces	</a:t>
            </a:r>
            <a:r>
              <a:rPr lang="en-US" sz="1122" kern="0">
                <a:gradFill>
                  <a:gsLst>
                    <a:gs pos="1250">
                      <a:srgbClr val="FFFFFF"/>
                    </a:gs>
                    <a:gs pos="100000">
                      <a:srgbClr val="FFFFFF"/>
                    </a:gs>
                  </a:gsLst>
                  <a:lin ang="5400000" scaled="0"/>
                </a:gradFill>
                <a:latin typeface="Consolas" panose="020B0609020204030204" pitchFamily="49" charset="0"/>
              </a:rPr>
              <a:t>[{ “age”: 27, “gender”: “Male”, “</a:t>
            </a:r>
            <a:r>
              <a:rPr lang="en-US" sz="1122" kern="0" err="1">
                <a:gradFill>
                  <a:gsLst>
                    <a:gs pos="1250">
                      <a:srgbClr val="FFFFFF"/>
                    </a:gs>
                    <a:gs pos="100000">
                      <a:srgbClr val="FFFFFF"/>
                    </a:gs>
                  </a:gsLst>
                  <a:lin ang="5400000" scaled="0"/>
                </a:gradFill>
                <a:latin typeface="Consolas" panose="020B0609020204030204" pitchFamily="49" charset="0"/>
              </a:rPr>
              <a:t>faceRectangle</a:t>
            </a:r>
            <a:r>
              <a:rPr lang="en-US" sz="1122" kern="0">
                <a:gradFill>
                  <a:gsLst>
                    <a:gs pos="1250">
                      <a:srgbClr val="FFFFFF"/>
                    </a:gs>
                    <a:gs pos="100000">
                      <a:srgbClr val="FFFFFF"/>
                    </a:gs>
                  </a:gsLst>
                  <a:lin ang="5400000" scaled="0"/>
                </a:gradFill>
                <a:latin typeface="Consolas" panose="020B0609020204030204" pitchFamily="49" charset="0"/>
              </a:rPr>
              <a:t>”: </a:t>
            </a:r>
            <a:br>
              <a:rPr lang="en-US" sz="1122" kern="0">
                <a:gradFill>
                  <a:gsLst>
                    <a:gs pos="1250">
                      <a:srgbClr val="FFFFFF"/>
                    </a:gs>
                    <a:gs pos="100000">
                      <a:srgbClr val="FFFFFF"/>
                    </a:gs>
                  </a:gsLst>
                  <a:lin ang="5400000" scaled="0"/>
                </a:gradFill>
                <a:latin typeface="Consolas" panose="020B0609020204030204" pitchFamily="49" charset="0"/>
              </a:rPr>
            </a:br>
            <a:r>
              <a:rPr lang="en-US" sz="1122" kern="0">
                <a:gradFill>
                  <a:gsLst>
                    <a:gs pos="1250">
                      <a:srgbClr val="FFFFFF"/>
                    </a:gs>
                    <a:gs pos="100000">
                      <a:srgbClr val="FFFFFF"/>
                    </a:gs>
                  </a:gsLst>
                  <a:lin ang="5400000" scaled="0"/>
                </a:gradFill>
                <a:latin typeface="Consolas" panose="020B0609020204030204" pitchFamily="49" charset="0"/>
              </a:rPr>
              <a:t>{“left”: 472, “top”: 258, “width”: 199, “height”: 199}}]</a:t>
            </a:r>
          </a:p>
          <a:p>
            <a:pPr defTabSz="913665">
              <a:lnSpc>
                <a:spcPct val="90000"/>
              </a:lnSpc>
              <a:spcBef>
                <a:spcPts val="2448"/>
              </a:spcBef>
              <a:defRPr/>
            </a:pPr>
            <a:r>
              <a:rPr lang="en-US" sz="2040"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Image colors</a:t>
            </a:r>
          </a:p>
          <a:p>
            <a:pPr defTabSz="744782">
              <a:lnSpc>
                <a:spcPct val="90000"/>
              </a:lnSpc>
              <a:spcBef>
                <a:spcPts val="612"/>
              </a:spcBef>
              <a:tabLst>
                <a:tab pos="2854458" algn="l"/>
              </a:tabLst>
              <a:defRPr/>
            </a:pPr>
            <a:r>
              <a:rPr lang="en-US" sz="1428" kern="0">
                <a:gradFill>
                  <a:gsLst>
                    <a:gs pos="1250">
                      <a:srgbClr val="FFFFFF"/>
                    </a:gs>
                    <a:gs pos="100000">
                      <a:srgbClr val="FFFFFF"/>
                    </a:gs>
                  </a:gsLst>
                  <a:lin ang="5400000" scaled="0"/>
                </a:gradFill>
                <a:latin typeface="Segoe UI"/>
              </a:rPr>
              <a:t>Dominant Color Background		White</a:t>
            </a:r>
          </a:p>
          <a:p>
            <a:pPr defTabSz="744782">
              <a:lnSpc>
                <a:spcPct val="90000"/>
              </a:lnSpc>
              <a:spcBef>
                <a:spcPts val="612"/>
              </a:spcBef>
              <a:tabLst>
                <a:tab pos="2975890" algn="l"/>
              </a:tabLst>
              <a:defRPr/>
            </a:pPr>
            <a:r>
              <a:rPr lang="en-US" sz="1428" kern="0">
                <a:gradFill>
                  <a:gsLst>
                    <a:gs pos="1250">
                      <a:srgbClr val="FFFFFF"/>
                    </a:gs>
                    <a:gs pos="100000">
                      <a:srgbClr val="FFFFFF"/>
                    </a:gs>
                  </a:gsLst>
                  <a:lin ang="5400000" scaled="0"/>
                </a:gradFill>
                <a:latin typeface="Segoe UI"/>
              </a:rPr>
              <a:t>Dominant Color Foreground		Grey</a:t>
            </a:r>
          </a:p>
          <a:p>
            <a:pPr defTabSz="744782">
              <a:lnSpc>
                <a:spcPct val="90000"/>
              </a:lnSpc>
              <a:spcBef>
                <a:spcPts val="612"/>
              </a:spcBef>
              <a:defRPr/>
            </a:pPr>
            <a:r>
              <a:rPr lang="en-US" sz="1428" kern="0">
                <a:gradFill>
                  <a:gsLst>
                    <a:gs pos="1250">
                      <a:srgbClr val="FFFFFF"/>
                    </a:gs>
                    <a:gs pos="100000">
                      <a:srgbClr val="FFFFFF"/>
                    </a:gs>
                  </a:gsLst>
                  <a:lin ang="5400000" scaled="0"/>
                </a:gradFill>
                <a:latin typeface="Segoe UI"/>
              </a:rPr>
              <a:t>Dominant Colors			White</a:t>
            </a:r>
          </a:p>
          <a:p>
            <a:pPr defTabSz="744782">
              <a:lnSpc>
                <a:spcPct val="90000"/>
              </a:lnSpc>
              <a:spcBef>
                <a:spcPts val="612"/>
              </a:spcBef>
              <a:defRPr/>
            </a:pPr>
            <a:r>
              <a:rPr lang="en-US" sz="1428" kern="0">
                <a:gradFill>
                  <a:gsLst>
                    <a:gs pos="1250">
                      <a:srgbClr val="FFFFFF"/>
                    </a:gs>
                    <a:gs pos="100000">
                      <a:srgbClr val="FFFFFF"/>
                    </a:gs>
                  </a:gsLst>
                  <a:lin ang="5400000" scaled="0"/>
                </a:gradFill>
                <a:latin typeface="Segoe UI"/>
              </a:rPr>
              <a:t>Accent Color</a:t>
            </a: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700"/>
              <a:t>Analyze image </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228726" y="271212"/>
            <a:ext cx="922376" cy="922376"/>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9385" tIns="175508" rIns="219385" bIns="175508" numCol="1" spcCol="0" rtlCol="0" fromWordArt="0" anchor="t" anchorCtr="0" forceAA="0" compatLnSpc="1">
            <a:prstTxWarp prst="textNoShape">
              <a:avLst/>
            </a:prstTxWarp>
            <a:noAutofit/>
          </a:bodyPr>
          <a:lstStyle/>
          <a:p>
            <a:pPr algn="ctr" defTabSz="1118538" fontAlgn="base">
              <a:lnSpc>
                <a:spcPct val="90000"/>
              </a:lnSpc>
              <a:spcBef>
                <a:spcPct val="0"/>
              </a:spcBef>
              <a:spcAft>
                <a:spcPct val="0"/>
              </a:spcAft>
              <a:defRPr/>
            </a:pPr>
            <a:endParaRPr lang="en-US" sz="2879"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CDE24A4A-432D-4CAE-A23D-E6CAC2513D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4632" y="302667"/>
            <a:ext cx="855235" cy="855235"/>
          </a:xfrm>
          <a:prstGeom prst="rect">
            <a:avLst/>
          </a:prstGeom>
          <a:solidFill>
            <a:schemeClr val="accent1"/>
          </a:solidFill>
          <a:ln w="3175">
            <a:noFill/>
            <a:headEnd type="none" w="med" len="med"/>
            <a:tailEnd type="none" w="med" len="med"/>
          </a:ln>
        </p:spPr>
      </p:pic>
    </p:spTree>
    <p:extLst>
      <p:ext uri="{BB962C8B-B14F-4D97-AF65-F5344CB8AC3E}">
        <p14:creationId xmlns:p14="http://schemas.microsoft.com/office/powerpoint/2010/main" val="413543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fade">
                                      <p:cBhvr>
                                        <p:cTn id="22" dur="500"/>
                                        <p:tgtEl>
                                          <p:spTgt spid="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fade">
                                      <p:cBhvr>
                                        <p:cTn id="27" dur="500"/>
                                        <p:tgtEl>
                                          <p:spTgt spid="1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fade">
                                      <p:cBhvr>
                                        <p:cTn id="32" dur="500"/>
                                        <p:tgtEl>
                                          <p:spTgt spid="1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xEl>
                                              <p:pRg st="6" end="6"/>
                                            </p:txEl>
                                          </p:spTgt>
                                        </p:tgtEl>
                                        <p:attrNameLst>
                                          <p:attrName>style.visibility</p:attrName>
                                        </p:attrNameLst>
                                      </p:cBhvr>
                                      <p:to>
                                        <p:strVal val="visible"/>
                                      </p:to>
                                    </p:set>
                                    <p:animEffect transition="in" filter="fade">
                                      <p:cBhvr>
                                        <p:cTn id="37" dur="500"/>
                                        <p:tgtEl>
                                          <p:spTgt spid="1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xEl>
                                              <p:pRg st="7" end="7"/>
                                            </p:txEl>
                                          </p:spTgt>
                                        </p:tgtEl>
                                        <p:attrNameLst>
                                          <p:attrName>style.visibility</p:attrName>
                                        </p:attrNameLst>
                                      </p:cBhvr>
                                      <p:to>
                                        <p:strVal val="visible"/>
                                      </p:to>
                                    </p:set>
                                    <p:animEffect transition="in" filter="fade">
                                      <p:cBhvr>
                                        <p:cTn id="42" dur="500"/>
                                        <p:tgtEl>
                                          <p:spTgt spid="1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xEl>
                                              <p:pRg st="8" end="8"/>
                                            </p:txEl>
                                          </p:spTgt>
                                        </p:tgtEl>
                                        <p:attrNameLst>
                                          <p:attrName>style.visibility</p:attrName>
                                        </p:attrNameLst>
                                      </p:cBhvr>
                                      <p:to>
                                        <p:strVal val="visible"/>
                                      </p:to>
                                    </p:set>
                                    <p:animEffect transition="in" filter="fade">
                                      <p:cBhvr>
                                        <p:cTn id="47" dur="500"/>
                                        <p:tgtEl>
                                          <p:spTgt spid="1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xEl>
                                              <p:pRg st="9" end="9"/>
                                            </p:txEl>
                                          </p:spTgt>
                                        </p:tgtEl>
                                        <p:attrNameLst>
                                          <p:attrName>style.visibility</p:attrName>
                                        </p:attrNameLst>
                                      </p:cBhvr>
                                      <p:to>
                                        <p:strVal val="visible"/>
                                      </p:to>
                                    </p:set>
                                    <p:animEffect transition="in" filter="fade">
                                      <p:cBhvr>
                                        <p:cTn id="52" dur="500"/>
                                        <p:tgtEl>
                                          <p:spTgt spid="1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xEl>
                                              <p:pRg st="10" end="10"/>
                                            </p:txEl>
                                          </p:spTgt>
                                        </p:tgtEl>
                                        <p:attrNameLst>
                                          <p:attrName>style.visibility</p:attrName>
                                        </p:attrNameLst>
                                      </p:cBhvr>
                                      <p:to>
                                        <p:strVal val="visible"/>
                                      </p:to>
                                    </p:set>
                                    <p:animEffect transition="in" filter="fade">
                                      <p:cBhvr>
                                        <p:cTn id="57" dur="500"/>
                                        <p:tgtEl>
                                          <p:spTgt spid="1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6">
                                            <p:txEl>
                                              <p:pRg st="11" end="11"/>
                                            </p:txEl>
                                          </p:spTgt>
                                        </p:tgtEl>
                                        <p:attrNameLst>
                                          <p:attrName>style.visibility</p:attrName>
                                        </p:attrNameLst>
                                      </p:cBhvr>
                                      <p:to>
                                        <p:strVal val="visible"/>
                                      </p:to>
                                    </p:set>
                                    <p:animEffect transition="in" filter="fade">
                                      <p:cBhvr>
                                        <p:cTn id="62" dur="500"/>
                                        <p:tgtEl>
                                          <p:spTgt spid="16">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6">
                                            <p:txEl>
                                              <p:pRg st="12" end="12"/>
                                            </p:txEl>
                                          </p:spTgt>
                                        </p:tgtEl>
                                        <p:attrNameLst>
                                          <p:attrName>style.visibility</p:attrName>
                                        </p:attrNameLst>
                                      </p:cBhvr>
                                      <p:to>
                                        <p:strVal val="visible"/>
                                      </p:to>
                                    </p:set>
                                    <p:animEffect transition="in" filter="fade">
                                      <p:cBhvr>
                                        <p:cTn id="67" dur="500"/>
                                        <p:tgtEl>
                                          <p:spTgt spid="16">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6">
                                            <p:txEl>
                                              <p:pRg st="13" end="13"/>
                                            </p:txEl>
                                          </p:spTgt>
                                        </p:tgtEl>
                                        <p:attrNameLst>
                                          <p:attrName>style.visibility</p:attrName>
                                        </p:attrNameLst>
                                      </p:cBhvr>
                                      <p:to>
                                        <p:strVal val="visible"/>
                                      </p:to>
                                    </p:set>
                                    <p:animEffect transition="in" filter="fade">
                                      <p:cBhvr>
                                        <p:cTn id="72" dur="500"/>
                                        <p:tgtEl>
                                          <p:spTgt spid="1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027" r="26651" b="6652"/>
          <a:stretch/>
        </p:blipFill>
        <p:spPr bwMode="auto">
          <a:xfrm>
            <a:off x="5751935" y="2727"/>
            <a:ext cx="6699784" cy="69917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881" y="-9472"/>
            <a:ext cx="5751054" cy="7003998"/>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6" name="Rectangle 15"/>
          <p:cNvSpPr/>
          <p:nvPr/>
        </p:nvSpPr>
        <p:spPr>
          <a:xfrm>
            <a:off x="272892" y="1997632"/>
            <a:ext cx="5168177" cy="4855370"/>
          </a:xfrm>
          <a:prstGeom prst="rect">
            <a:avLst/>
          </a:prstGeom>
        </p:spPr>
        <p:txBody>
          <a:bodyPr wrap="square" lIns="186521" tIns="149217" rIns="186521" bIns="149217">
            <a:spAutoFit/>
          </a:bodyPr>
          <a:lstStyle/>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Analyze an image</a:t>
            </a:r>
            <a:endParaRPr lang="en-US" altLang="zh-CN" sz="2040" kern="0">
              <a:gradFill>
                <a:gsLst>
                  <a:gs pos="1250">
                    <a:srgbClr val="FFFFFF"/>
                  </a:gs>
                  <a:gs pos="100000">
                    <a:srgbClr val="FFFFFF"/>
                  </a:gs>
                </a:gsLst>
                <a:lin ang="5400000" scaled="0"/>
              </a:gradFill>
              <a:latin typeface="Segoe UI"/>
            </a:endParaRPr>
          </a:p>
          <a:p>
            <a:pPr defTabSz="913665">
              <a:lnSpc>
                <a:spcPct val="90000"/>
              </a:lnSpc>
              <a:spcBef>
                <a:spcPts val="408"/>
              </a:spcBef>
              <a:defRPr/>
            </a:pPr>
            <a:r>
              <a:rPr lang="en-US" altLang="zh-CN" sz="1836" kern="0">
                <a:gradFill>
                  <a:gsLst>
                    <a:gs pos="1250">
                      <a:srgbClr val="FFFFFF"/>
                    </a:gs>
                    <a:gs pos="100000">
                      <a:srgbClr val="FFFFFF"/>
                    </a:gs>
                  </a:gsLst>
                  <a:lin ang="5400000" scaled="0"/>
                </a:gradFill>
                <a:latin typeface="Segoe UI"/>
              </a:rPr>
              <a:t>Understand content within an image</a:t>
            </a:r>
            <a:endParaRPr lang="en-US" altLang="zh-CN" sz="1632" kern="0">
              <a:gradFill>
                <a:gsLst>
                  <a:gs pos="1250">
                    <a:srgbClr val="FFFFFF"/>
                  </a:gs>
                  <a:gs pos="100000">
                    <a:srgbClr val="FFFFFF"/>
                  </a:gs>
                </a:gsLst>
                <a:lin ang="5400000" scaled="0"/>
              </a:gradFill>
              <a:latin typeface="Segoe UI"/>
            </a:endParaRPr>
          </a:p>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OCR</a:t>
            </a:r>
            <a:endParaRPr lang="en-US" altLang="zh-CN" sz="2856" kern="0">
              <a:gradFill>
                <a:gsLst>
                  <a:gs pos="1250">
                    <a:srgbClr val="FFFFFF"/>
                  </a:gs>
                  <a:gs pos="100000">
                    <a:srgbClr val="FFFFFF"/>
                  </a:gs>
                </a:gsLst>
                <a:lin ang="5400000" scaled="0"/>
              </a:gradFill>
              <a:latin typeface="Segoe UI"/>
            </a:endParaRPr>
          </a:p>
          <a:p>
            <a:pPr defTabSz="913665">
              <a:lnSpc>
                <a:spcPct val="90000"/>
              </a:lnSpc>
              <a:spcBef>
                <a:spcPts val="204"/>
              </a:spcBef>
              <a:defRPr/>
            </a:pPr>
            <a:r>
              <a:rPr lang="en-US" altLang="zh-CN" sz="1836" kern="0">
                <a:gradFill>
                  <a:gsLst>
                    <a:gs pos="1250">
                      <a:srgbClr val="FFFFFF"/>
                    </a:gs>
                    <a:gs pos="100000">
                      <a:srgbClr val="FFFFFF"/>
                    </a:gs>
                  </a:gsLst>
                  <a:lin ang="5400000" scaled="0"/>
                </a:gradFill>
                <a:latin typeface="Segoe UI"/>
              </a:rPr>
              <a:t>Detect and recognize words within an image</a:t>
            </a:r>
          </a:p>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Generate thumbnail</a:t>
            </a:r>
            <a:endParaRPr lang="en-US" altLang="zh-CN" sz="2040" kern="0">
              <a:gradFill>
                <a:gsLst>
                  <a:gs pos="1250">
                    <a:srgbClr val="FFFFFF"/>
                  </a:gs>
                  <a:gs pos="100000">
                    <a:srgbClr val="FFFFFF"/>
                  </a:gs>
                </a:gsLst>
                <a:lin ang="5400000" scaled="0"/>
              </a:gradFill>
              <a:latin typeface="Segoe UI"/>
            </a:endParaRPr>
          </a:p>
          <a:p>
            <a:pPr defTabSz="913665">
              <a:lnSpc>
                <a:spcPct val="90000"/>
              </a:lnSpc>
              <a:spcBef>
                <a:spcPts val="204"/>
              </a:spcBef>
              <a:defRPr/>
            </a:pPr>
            <a:r>
              <a:rPr lang="en-US" altLang="zh-CN" sz="1836" kern="0">
                <a:gradFill>
                  <a:gsLst>
                    <a:gs pos="1250">
                      <a:srgbClr val="FFFFFF"/>
                    </a:gs>
                    <a:gs pos="100000">
                      <a:srgbClr val="FFFFFF"/>
                    </a:gs>
                  </a:gsLst>
                  <a:lin ang="5400000" scaled="0"/>
                </a:gradFill>
                <a:latin typeface="Segoe UI"/>
              </a:rPr>
              <a:t>Scale and crop images, while retaining </a:t>
            </a:r>
            <a:br>
              <a:rPr lang="en-US" altLang="zh-CN" sz="1836" kern="0">
                <a:gradFill>
                  <a:gsLst>
                    <a:gs pos="1250">
                      <a:srgbClr val="FFFFFF"/>
                    </a:gs>
                    <a:gs pos="100000">
                      <a:srgbClr val="FFFFFF"/>
                    </a:gs>
                  </a:gsLst>
                  <a:lin ang="5400000" scaled="0"/>
                </a:gradFill>
                <a:latin typeface="Segoe UI"/>
              </a:rPr>
            </a:br>
            <a:r>
              <a:rPr lang="en-US" altLang="zh-CN" sz="1836" kern="0">
                <a:gradFill>
                  <a:gsLst>
                    <a:gs pos="1250">
                      <a:srgbClr val="FFFFFF"/>
                    </a:gs>
                    <a:gs pos="100000">
                      <a:srgbClr val="FFFFFF"/>
                    </a:gs>
                  </a:gsLst>
                  <a:lin ang="5400000" scaled="0"/>
                </a:gradFill>
                <a:latin typeface="Segoe UI"/>
              </a:rPr>
              <a:t>key content</a:t>
            </a:r>
          </a:p>
          <a:p>
            <a:pPr defTabSz="913665">
              <a:lnSpc>
                <a:spcPct val="90000"/>
              </a:lnSpc>
              <a:spcBef>
                <a:spcPts val="1836"/>
              </a:spcBef>
              <a:defRPr/>
            </a:pPr>
            <a:r>
              <a:rPr lang="en-US" altLang="zh-CN" sz="2448" kern="0" spc="50">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Recognize celebrities</a:t>
            </a:r>
            <a:endParaRPr lang="en-US" altLang="zh-CN" sz="2040" kern="0">
              <a:gradFill>
                <a:gsLst>
                  <a:gs pos="1250">
                    <a:srgbClr val="FFFFFF"/>
                  </a:gs>
                  <a:gs pos="100000">
                    <a:srgbClr val="FFFFFF"/>
                  </a:gs>
                </a:gsLst>
                <a:lin ang="5400000" scaled="0"/>
              </a:gradFill>
              <a:latin typeface="Segoe UI"/>
            </a:endParaRPr>
          </a:p>
          <a:p>
            <a:pPr defTabSz="913665">
              <a:lnSpc>
                <a:spcPct val="90000"/>
              </a:lnSpc>
              <a:spcBef>
                <a:spcPts val="204"/>
              </a:spcBef>
              <a:defRPr/>
            </a:pPr>
            <a:r>
              <a:rPr lang="en-US" altLang="zh-CN" sz="1836" kern="0">
                <a:gradFill>
                  <a:gsLst>
                    <a:gs pos="1250">
                      <a:srgbClr val="FFFFFF"/>
                    </a:gs>
                    <a:gs pos="100000">
                      <a:srgbClr val="FFFFFF"/>
                    </a:gs>
                  </a:gsLst>
                  <a:lin ang="5400000" scaled="0"/>
                </a:gradFill>
                <a:latin typeface="Segoe UI"/>
              </a:rPr>
              <a:t>Thanks to domain specific models, ability </a:t>
            </a:r>
            <a:br>
              <a:rPr lang="en-US" altLang="zh-CN" sz="1836" kern="0">
                <a:gradFill>
                  <a:gsLst>
                    <a:gs pos="1250">
                      <a:srgbClr val="FFFFFF"/>
                    </a:gs>
                    <a:gs pos="100000">
                      <a:srgbClr val="FFFFFF"/>
                    </a:gs>
                  </a:gsLst>
                  <a:lin ang="5400000" scaled="0"/>
                </a:gradFill>
                <a:latin typeface="Segoe UI"/>
              </a:rPr>
            </a:br>
            <a:r>
              <a:rPr lang="en-US" altLang="zh-CN" sz="1836" kern="0">
                <a:gradFill>
                  <a:gsLst>
                    <a:gs pos="1250">
                      <a:srgbClr val="FFFFFF"/>
                    </a:gs>
                    <a:gs pos="100000">
                      <a:srgbClr val="FFFFFF"/>
                    </a:gs>
                  </a:gsLst>
                  <a:lin ang="5400000" scaled="0"/>
                </a:gradFill>
                <a:latin typeface="Segoe UI"/>
              </a:rPr>
              <a:t>to recognize </a:t>
            </a:r>
            <a:r>
              <a:rPr lang="en-US" sz="1836" kern="0">
                <a:gradFill>
                  <a:gsLst>
                    <a:gs pos="1250">
                      <a:srgbClr val="FFFFFF"/>
                    </a:gs>
                    <a:gs pos="100000">
                      <a:srgbClr val="FFFFFF"/>
                    </a:gs>
                  </a:gsLst>
                  <a:lin ang="5400000" scaled="0"/>
                </a:gradFill>
                <a:latin typeface="Segoe UI"/>
              </a:rPr>
              <a:t>200K celebrities from business, politics, sports and entertainment around </a:t>
            </a:r>
            <a:br>
              <a:rPr lang="en-US" sz="1836" kern="0">
                <a:gradFill>
                  <a:gsLst>
                    <a:gs pos="1250">
                      <a:srgbClr val="FFFFFF"/>
                    </a:gs>
                    <a:gs pos="100000">
                      <a:srgbClr val="FFFFFF"/>
                    </a:gs>
                  </a:gsLst>
                  <a:lin ang="5400000" scaled="0"/>
                </a:gradFill>
                <a:latin typeface="Segoe UI"/>
              </a:rPr>
            </a:br>
            <a:r>
              <a:rPr lang="en-US" sz="1836" kern="0">
                <a:gradFill>
                  <a:gsLst>
                    <a:gs pos="1250">
                      <a:srgbClr val="FFFFFF"/>
                    </a:gs>
                    <a:gs pos="100000">
                      <a:srgbClr val="FFFFFF"/>
                    </a:gs>
                  </a:gsLst>
                  <a:lin ang="5400000" scaled="0"/>
                </a:gradFill>
                <a:latin typeface="Segoe UI"/>
              </a:rPr>
              <a:t>the world</a:t>
            </a:r>
          </a:p>
          <a:p>
            <a:pPr defTabSz="913665">
              <a:lnSpc>
                <a:spcPct val="90000"/>
              </a:lnSpc>
              <a:spcAft>
                <a:spcPts val="1798"/>
              </a:spcAft>
              <a:defRPr/>
            </a:pPr>
            <a:endParaRPr lang="en-US" sz="1836" kern="0">
              <a:gradFill>
                <a:gsLst>
                  <a:gs pos="1250">
                    <a:srgbClr val="FFFFFF"/>
                  </a:gs>
                  <a:gs pos="100000">
                    <a:srgbClr val="FFFFFF"/>
                  </a:gs>
                </a:gsLst>
                <a:lin ang="5400000" scaled="0"/>
              </a:gradFill>
              <a:latin typeface="Segoe UI"/>
            </a:endParaRP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700"/>
              <a:t>Computer </a:t>
            </a:r>
            <a:br>
              <a:rPr lang="en-US" sz="4700"/>
            </a:br>
            <a:r>
              <a:rPr lang="en-US" sz="4700"/>
              <a:t>Vision API</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228726" y="271212"/>
            <a:ext cx="922376" cy="922376"/>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pic>
        <p:nvPicPr>
          <p:cNvPr id="9" name="Picture 8">
            <a:extLst>
              <a:ext uri="{FF2B5EF4-FFF2-40B4-BE49-F238E27FC236}">
                <a16:creationId xmlns:a16="http://schemas.microsoft.com/office/drawing/2014/main" id="{E9C64C92-55D0-4559-853E-CC60BCD62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4632" y="302667"/>
            <a:ext cx="855235" cy="855235"/>
          </a:xfrm>
          <a:prstGeom prst="rect">
            <a:avLst/>
          </a:prstGeom>
        </p:spPr>
      </p:pic>
    </p:spTree>
    <p:extLst>
      <p:ext uri="{BB962C8B-B14F-4D97-AF65-F5344CB8AC3E}">
        <p14:creationId xmlns:p14="http://schemas.microsoft.com/office/powerpoint/2010/main" val="400520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fade">
                                      <p:cBhvr>
                                        <p:cTn id="22" dur="500"/>
                                        <p:tgtEl>
                                          <p:spTgt spid="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fade">
                                      <p:cBhvr>
                                        <p:cTn id="27" dur="500"/>
                                        <p:tgtEl>
                                          <p:spTgt spid="1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fade">
                                      <p:cBhvr>
                                        <p:cTn id="32" dur="500"/>
                                        <p:tgtEl>
                                          <p:spTgt spid="1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xEl>
                                              <p:pRg st="6" end="6"/>
                                            </p:txEl>
                                          </p:spTgt>
                                        </p:tgtEl>
                                        <p:attrNameLst>
                                          <p:attrName>style.visibility</p:attrName>
                                        </p:attrNameLst>
                                      </p:cBhvr>
                                      <p:to>
                                        <p:strVal val="visible"/>
                                      </p:to>
                                    </p:set>
                                    <p:animEffect transition="in" filter="fade">
                                      <p:cBhvr>
                                        <p:cTn id="37" dur="500"/>
                                        <p:tgtEl>
                                          <p:spTgt spid="1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xEl>
                                              <p:pRg st="7" end="7"/>
                                            </p:txEl>
                                          </p:spTgt>
                                        </p:tgtEl>
                                        <p:attrNameLst>
                                          <p:attrName>style.visibility</p:attrName>
                                        </p:attrNameLst>
                                      </p:cBhvr>
                                      <p:to>
                                        <p:strVal val="visible"/>
                                      </p:to>
                                    </p:set>
                                    <p:animEffect transition="in" filter="fade">
                                      <p:cBhvr>
                                        <p:cTn id="42" dur="500"/>
                                        <p:tgtEl>
                                          <p:spTgt spid="1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bwMode="auto">
          <a:xfrm>
            <a:off x="881" y="-1"/>
            <a:ext cx="5751054" cy="7134416"/>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sp>
        <p:nvSpPr>
          <p:cNvPr id="16" name="Rectangle 15"/>
          <p:cNvSpPr/>
          <p:nvPr/>
        </p:nvSpPr>
        <p:spPr>
          <a:xfrm>
            <a:off x="272892" y="1352298"/>
            <a:ext cx="5168177" cy="3208880"/>
          </a:xfrm>
          <a:prstGeom prst="rect">
            <a:avLst/>
          </a:prstGeom>
        </p:spPr>
        <p:txBody>
          <a:bodyPr wrap="square" lIns="186521" tIns="149217" rIns="186521" bIns="149217">
            <a:spAutoFit/>
          </a:bodyPr>
          <a:lstStyle/>
          <a:p>
            <a:pPr defTabSz="913665">
              <a:lnSpc>
                <a:spcPct val="90000"/>
              </a:lnSpc>
              <a:spcBef>
                <a:spcPts val="2448"/>
              </a:spcBef>
              <a:defRPr/>
            </a:pPr>
            <a:r>
              <a:rPr lang="en-US" sz="3672" kern="0">
                <a:ln w="3175">
                  <a:noFill/>
                </a:ln>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Life is like riding </a:t>
            </a:r>
            <a:br>
              <a:rPr lang="en-US" sz="3672" kern="0">
                <a:ln w="3175">
                  <a:noFill/>
                </a:ln>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3672" kern="0">
                <a:ln w="3175">
                  <a:noFill/>
                </a:ln>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a bicycle</a:t>
            </a:r>
          </a:p>
          <a:p>
            <a:pPr defTabSz="913665">
              <a:lnSpc>
                <a:spcPct val="90000"/>
              </a:lnSpc>
              <a:spcBef>
                <a:spcPts val="2448"/>
              </a:spcBef>
              <a:defRPr/>
            </a:pPr>
            <a:r>
              <a:rPr lang="en-US" sz="3672" kern="0">
                <a:ln w="3175">
                  <a:noFill/>
                </a:ln>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To keep your </a:t>
            </a:r>
            <a:br>
              <a:rPr lang="en-US" sz="3672" kern="0">
                <a:ln w="3175">
                  <a:noFill/>
                </a:ln>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3672" kern="0">
                <a:ln w="3175">
                  <a:noFill/>
                </a:ln>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balance you must keep moving</a:t>
            </a:r>
          </a:p>
        </p:txBody>
      </p:sp>
      <p:sp>
        <p:nvSpPr>
          <p:cNvPr id="11" name="Title 1"/>
          <p:cNvSpPr txBox="1">
            <a:spLocks/>
          </p:cNvSpPr>
          <p:nvPr/>
        </p:nvSpPr>
        <p:spPr>
          <a:xfrm>
            <a:off x="1141963" y="4174640"/>
            <a:ext cx="10555145" cy="2838907"/>
          </a:xfrm>
          <a:prstGeom prst="rect">
            <a:avLst/>
          </a:prstGeom>
        </p:spPr>
        <p:txBody>
          <a:bodyPr vert="horz" lIns="93175" tIns="46586" rIns="93175" bIns="4658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31847">
              <a:defRPr/>
            </a:pPr>
            <a:endParaRPr lang="en-US" altLang="zh-CN" sz="2854"/>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700"/>
              <a:t>OCR</a:t>
            </a:r>
          </a:p>
        </p:txBody>
      </p:sp>
      <p:pic>
        <p:nvPicPr>
          <p:cNvPr id="10" name="Picture 9">
            <a:extLst>
              <a:ext uri="{FF2B5EF4-FFF2-40B4-BE49-F238E27FC236}">
                <a16:creationId xmlns:a16="http://schemas.microsoft.com/office/drawing/2014/main" id="{A0A18E3F-0643-44C1-B464-F58E7944A464}"/>
              </a:ext>
            </a:extLst>
          </p:cNvPr>
          <p:cNvPicPr>
            <a:picLocks noChangeAspect="1"/>
          </p:cNvPicPr>
          <p:nvPr/>
        </p:nvPicPr>
        <p:blipFill rotWithShape="1">
          <a:blip r:embed="rId3">
            <a:extLst>
              <a:ext uri="{28A0092B-C50C-407E-A947-70E740481C1C}">
                <a14:useLocalDpi xmlns:a14="http://schemas.microsoft.com/office/drawing/2010/main" val="0"/>
              </a:ext>
            </a:extLst>
          </a:blip>
          <a:srcRect l="1916" t="2517" r="1916" b="7413"/>
          <a:stretch/>
        </p:blipFill>
        <p:spPr>
          <a:xfrm>
            <a:off x="5751935" y="-1"/>
            <a:ext cx="6696092" cy="7134416"/>
          </a:xfrm>
          <a:prstGeom prst="rect">
            <a:avLst/>
          </a:prstGeom>
        </p:spPr>
      </p:pic>
      <p:sp>
        <p:nvSpPr>
          <p:cNvPr id="18" name="Oval 17">
            <a:extLst>
              <a:ext uri="{FF2B5EF4-FFF2-40B4-BE49-F238E27FC236}">
                <a16:creationId xmlns:a16="http://schemas.microsoft.com/office/drawing/2014/main" id="{FBC16A1C-0C42-4DA7-BD21-E4D82E7B4DFA}"/>
              </a:ext>
            </a:extLst>
          </p:cNvPr>
          <p:cNvSpPr/>
          <p:nvPr/>
        </p:nvSpPr>
        <p:spPr bwMode="auto">
          <a:xfrm>
            <a:off x="11228726" y="271212"/>
            <a:ext cx="922376" cy="922376"/>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28" rIns="0" bIns="47528" numCol="1" rtlCol="0" anchor="ctr" anchorCtr="0" compatLnSpc="1">
            <a:prstTxWarp prst="textNoShape">
              <a:avLst/>
            </a:prstTxWarp>
          </a:bodyPr>
          <a:lstStyle/>
          <a:p>
            <a:pPr algn="ctr" defTabSz="950263" fontAlgn="base">
              <a:spcBef>
                <a:spcPct val="0"/>
              </a:spcBef>
              <a:spcAft>
                <a:spcPct val="0"/>
              </a:spcAft>
            </a:pPr>
            <a:endParaRPr lang="en-US" sz="2039" kern="0">
              <a:gradFill>
                <a:gsLst>
                  <a:gs pos="0">
                    <a:srgbClr val="FFFFFF"/>
                  </a:gs>
                  <a:gs pos="100000">
                    <a:srgbClr val="FFFFFF"/>
                  </a:gs>
                </a:gsLst>
                <a:lin ang="5400000" scaled="0"/>
              </a:gradFill>
              <a:latin typeface="Segoe UI"/>
            </a:endParaRPr>
          </a:p>
        </p:txBody>
      </p:sp>
      <p:pic>
        <p:nvPicPr>
          <p:cNvPr id="9" name="Picture 8">
            <a:extLst>
              <a:ext uri="{FF2B5EF4-FFF2-40B4-BE49-F238E27FC236}">
                <a16:creationId xmlns:a16="http://schemas.microsoft.com/office/drawing/2014/main" id="{F536DBE4-071E-4EAC-B72B-28D6C58AE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4632" y="302667"/>
            <a:ext cx="855235" cy="855235"/>
          </a:xfrm>
          <a:prstGeom prst="rect">
            <a:avLst/>
          </a:prstGeom>
        </p:spPr>
      </p:pic>
    </p:spTree>
    <p:extLst>
      <p:ext uri="{BB962C8B-B14F-4D97-AF65-F5344CB8AC3E}">
        <p14:creationId xmlns:p14="http://schemas.microsoft.com/office/powerpoint/2010/main" val="496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0.potx" id="{2B9D109A-B5EA-4192-A8BC-1B4175E7EC76}" vid="{220B14D8-9A3D-4FDC-8AEC-2FC02735BAD7}"/>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0.potx" id="{2B9D109A-B5EA-4192-A8BC-1B4175E7EC76}" vid="{D1F8E830-E47D-454E-8DFC-7FF0B7AB3709}"/>
    </a:ext>
  </a:extLst>
</a:theme>
</file>

<file path=ppt/theme/theme3.xml><?xml version="1.0" encoding="utf-8"?>
<a:theme xmlns:a="http://schemas.openxmlformats.org/drawingml/2006/main" name="DARK GRAY TEMPLATE">
  <a:themeElements>
    <a:clrScheme name="BT - Blue - dark back, gold and lime">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0.potx" id="{2B9D109A-B5EA-4192-A8BC-1B4175E7EC76}" vid="{2269423F-286C-4B6F-81F7-3684800E43FD}"/>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2E231EC63E7D40BB44FD43D781A68B" ma:contentTypeVersion="7" ma:contentTypeDescription="Create a new document." ma:contentTypeScope="" ma:versionID="8137c5961f020ca3af81943fd06516d4">
  <xsd:schema xmlns:xsd="http://www.w3.org/2001/XMLSchema" xmlns:xs="http://www.w3.org/2001/XMLSchema" xmlns:p="http://schemas.microsoft.com/office/2006/metadata/properties" xmlns:ns2="35f977cd-90d5-414d-b2b3-0b678ecc1f2b" xmlns:ns3="4741b191-3a57-4dd2-9fb1-1bd29abd92af" targetNamespace="http://schemas.microsoft.com/office/2006/metadata/properties" ma:root="true" ma:fieldsID="b486a7276852b7e769b07feadacca12f" ns2:_="" ns3:_="">
    <xsd:import namespace="35f977cd-90d5-414d-b2b3-0b678ecc1f2b"/>
    <xsd:import namespace="4741b191-3a57-4dd2-9fb1-1bd29abd92af"/>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f977cd-90d5-414d-b2b3-0b678ecc1f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41b191-3a57-4dd2-9fb1-1bd29abd92af"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DCA5E8B-3824-4F63-98C7-4AB930160F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f977cd-90d5-414d-b2b3-0b678ecc1f2b"/>
    <ds:schemaRef ds:uri="4741b191-3a57-4dd2-9fb1-1bd29abd92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706</TotalTime>
  <Words>5445</Words>
  <Application>Microsoft Office PowerPoint</Application>
  <PresentationFormat>Custom</PresentationFormat>
  <Paragraphs>674</Paragraphs>
  <Slides>55</Slides>
  <Notes>55</Notes>
  <HiddenSlides>42</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55</vt:i4>
      </vt:variant>
    </vt:vector>
  </HeadingPairs>
  <TitlesOfParts>
    <vt:vector size="70" baseType="lpstr">
      <vt:lpstr>Arial</vt:lpstr>
      <vt:lpstr>Calibri</vt:lpstr>
      <vt:lpstr>Calibri Light</vt:lpstr>
      <vt:lpstr>Consolas</vt:lpstr>
      <vt:lpstr>Segoe UI</vt:lpstr>
      <vt:lpstr>Segoe UI Light</vt:lpstr>
      <vt:lpstr>Segoe UI Semibold</vt:lpstr>
      <vt:lpstr>Segoe UI Semilight</vt:lpstr>
      <vt:lpstr>wf_segoe-ui_normal</vt:lpstr>
      <vt:lpstr>Wingdings</vt:lpstr>
      <vt:lpstr>WHITE TEMPLATE</vt:lpstr>
      <vt:lpstr>LIGHT GRAY TEMPLATE</vt:lpstr>
      <vt:lpstr>DARK GRAY TEMPLATE</vt:lpstr>
      <vt:lpstr>1_Office Theme</vt:lpstr>
      <vt:lpstr>think-cell Slide</vt:lpstr>
      <vt:lpstr>Cognitive Services</vt:lpstr>
      <vt:lpstr>PowerPoint Presentation</vt:lpstr>
      <vt:lpstr>A variety of real-world applications</vt:lpstr>
      <vt:lpstr>Why Microsoft  Cognitive Services?</vt:lpstr>
      <vt:lpstr>Demo</vt:lpstr>
      <vt:lpstr>PowerPoint Presentation</vt:lpstr>
      <vt:lpstr>Analyze image </vt:lpstr>
      <vt:lpstr>Computer  Vision API</vt:lpstr>
      <vt:lpstr>OCR</vt:lpstr>
      <vt:lpstr>OCR</vt:lpstr>
      <vt:lpstr>OCR</vt:lpstr>
      <vt:lpstr>Smart  thumbnail</vt:lpstr>
      <vt:lpstr>Emotion API</vt:lpstr>
      <vt:lpstr>Emotion API</vt:lpstr>
      <vt:lpstr>Face API</vt:lpstr>
      <vt:lpstr>Face API</vt:lpstr>
      <vt:lpstr>Content Moderator  Machine-assisted moderation of  text and images, augmented with  human review tools</vt:lpstr>
      <vt:lpstr>Custom Vision Service   A customizable web service that learns  to recognize specific content in imagery </vt:lpstr>
      <vt:lpstr>Video Indexer Unlock video insights</vt:lpstr>
      <vt:lpstr>PowerPoint Presentation</vt:lpstr>
      <vt:lpstr>Bing Speech API</vt:lpstr>
      <vt:lpstr>Custom Speech  Service</vt:lpstr>
      <vt:lpstr>Custom Speech Service</vt:lpstr>
      <vt:lpstr>Speaker  Recognition API</vt:lpstr>
      <vt:lpstr>Speaker  Recognition API</vt:lpstr>
      <vt:lpstr>PowerPoint Presentation</vt:lpstr>
      <vt:lpstr>Bing spell check  API</vt:lpstr>
      <vt:lpstr>Bing spell check  API</vt:lpstr>
      <vt:lpstr>Language  Understanding  Intelligent Service</vt:lpstr>
      <vt:lpstr>Language  Understanding  Intelligent Service</vt:lpstr>
      <vt:lpstr>Language  understanding  models</vt:lpstr>
      <vt:lpstr>PowerPoint Presentation</vt:lpstr>
      <vt:lpstr>Linguistic analysis</vt:lpstr>
      <vt:lpstr>Linguistic analysis</vt:lpstr>
      <vt:lpstr>Text analytics</vt:lpstr>
      <vt:lpstr>Web language  model</vt:lpstr>
      <vt:lpstr>Microsoft  Translator</vt:lpstr>
      <vt:lpstr>PowerPoint Presentation</vt:lpstr>
      <vt:lpstr>Academic  knowledge</vt:lpstr>
      <vt:lpstr>Entity linking</vt:lpstr>
      <vt:lpstr>Knowledge  exploration</vt:lpstr>
      <vt:lpstr>Recommendations</vt:lpstr>
      <vt:lpstr>Q &amp; A Maker</vt:lpstr>
      <vt:lpstr>Custom  Decision Service</vt:lpstr>
      <vt:lpstr>PowerPoint Presentation</vt:lpstr>
      <vt:lpstr>Bing web search</vt:lpstr>
      <vt:lpstr>Bing image search</vt:lpstr>
      <vt:lpstr>Bing video search</vt:lpstr>
      <vt:lpstr>Bing news search</vt:lpstr>
      <vt:lpstr>Bing autosuggest</vt:lpstr>
      <vt:lpstr>Bing custom search</vt:lpstr>
      <vt:lpstr>Bing entity search</vt:lpstr>
      <vt:lpstr>PowerPoint Presentation</vt:lpstr>
      <vt:lpstr>Pricing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Randy Pagels</cp:lastModifiedBy>
  <cp:revision>3</cp:revision>
  <dcterms:modified xsi:type="dcterms:W3CDTF">2019-03-20T19:39:26Z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0x010100762E231EC63E7D40BB44FD43D781A68B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ravonbro@microsoft.com</vt:lpwstr>
  </property>
  <property fmtid="{D5CDD505-2E9C-101B-9397-08002B2CF9AE}" pid="14" name="MSIP_Label_f42aa342-8706-4288-bd11-ebb85995028c_SetDate">
    <vt:lpwstr>2017-12-15T14:56:30.6872668Z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Order">
    <vt:r8>1800</vt:r8>
  </property>
  <property fmtid="{D5CDD505-2E9C-101B-9397-08002B2CF9AE}" pid="20" name="xd_Signature">
    <vt:bool>false</vt:bool>
  </property>
  <property fmtid="{D5CDD505-2E9C-101B-9397-08002B2CF9AE}" pid="21" name="xd_ProgID">
    <vt:lpwstr/>
  </property>
  <property fmtid="{D5CDD505-2E9C-101B-9397-08002B2CF9AE}" pid="22" name="ComplianceAssetId">
    <vt:lpwstr/>
  </property>
  <property fmtid="{D5CDD505-2E9C-101B-9397-08002B2CF9AE}" pid="23" name="TemplateUrl">
    <vt:lpwstr/>
  </property>
</Properties>
</file>